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theme/themeOverride1.xml" ContentType="application/vnd.openxmlformats-officedocument.themeOverride+xml"/>
  <Override PartName="/ppt/charts/chart9.xml" ContentType="application/vnd.openxmlformats-officedocument.drawingml.chart+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7"/>
  </p:notesMasterIdLst>
  <p:sldIdLst>
    <p:sldId id="484" r:id="rId2"/>
    <p:sldId id="485" r:id="rId3"/>
    <p:sldId id="514" r:id="rId4"/>
    <p:sldId id="487" r:id="rId5"/>
    <p:sldId id="515" r:id="rId6"/>
    <p:sldId id="516" r:id="rId7"/>
    <p:sldId id="517" r:id="rId8"/>
    <p:sldId id="491" r:id="rId9"/>
    <p:sldId id="595" r:id="rId10"/>
    <p:sldId id="596" r:id="rId11"/>
    <p:sldId id="597" r:id="rId12"/>
    <p:sldId id="598" r:id="rId13"/>
    <p:sldId id="599" r:id="rId14"/>
    <p:sldId id="601" r:id="rId15"/>
    <p:sldId id="602" r:id="rId16"/>
    <p:sldId id="492" r:id="rId17"/>
    <p:sldId id="478" r:id="rId18"/>
    <p:sldId id="333" r:id="rId19"/>
    <p:sldId id="480" r:id="rId20"/>
    <p:sldId id="385" r:id="rId21"/>
    <p:sldId id="278" r:id="rId22"/>
    <p:sldId id="346" r:id="rId23"/>
    <p:sldId id="279" r:id="rId24"/>
    <p:sldId id="280" r:id="rId25"/>
    <p:sldId id="347" r:id="rId26"/>
    <p:sldId id="348" r:id="rId27"/>
    <p:sldId id="349" r:id="rId28"/>
    <p:sldId id="519" r:id="rId29"/>
    <p:sldId id="351" r:id="rId30"/>
    <p:sldId id="281" r:id="rId31"/>
    <p:sldId id="282" r:id="rId32"/>
    <p:sldId id="520" r:id="rId33"/>
    <p:sldId id="353" r:id="rId34"/>
    <p:sldId id="354" r:id="rId35"/>
    <p:sldId id="521" r:id="rId36"/>
    <p:sldId id="522" r:id="rId37"/>
    <p:sldId id="356" r:id="rId38"/>
    <p:sldId id="523" r:id="rId39"/>
    <p:sldId id="524" r:id="rId40"/>
    <p:sldId id="525" r:id="rId41"/>
    <p:sldId id="526" r:id="rId42"/>
    <p:sldId id="527" r:id="rId43"/>
    <p:sldId id="359" r:id="rId44"/>
    <p:sldId id="528" r:id="rId45"/>
    <p:sldId id="283" r:id="rId46"/>
    <p:sldId id="360" r:id="rId47"/>
    <p:sldId id="361" r:id="rId48"/>
    <p:sldId id="529" r:id="rId49"/>
    <p:sldId id="530" r:id="rId50"/>
    <p:sldId id="531" r:id="rId51"/>
    <p:sldId id="655" r:id="rId52"/>
    <p:sldId id="656" r:id="rId53"/>
    <p:sldId id="657" r:id="rId54"/>
    <p:sldId id="658" r:id="rId55"/>
    <p:sldId id="659" r:id="rId56"/>
    <p:sldId id="660" r:id="rId57"/>
    <p:sldId id="661" r:id="rId58"/>
    <p:sldId id="662" r:id="rId59"/>
    <p:sldId id="663" r:id="rId60"/>
    <p:sldId id="664" r:id="rId61"/>
    <p:sldId id="665" r:id="rId62"/>
    <p:sldId id="666" r:id="rId63"/>
    <p:sldId id="667" r:id="rId64"/>
    <p:sldId id="668" r:id="rId65"/>
    <p:sldId id="669" r:id="rId66"/>
    <p:sldId id="670" r:id="rId67"/>
    <p:sldId id="671" r:id="rId68"/>
    <p:sldId id="672" r:id="rId69"/>
    <p:sldId id="673" r:id="rId70"/>
    <p:sldId id="674" r:id="rId71"/>
    <p:sldId id="675" r:id="rId72"/>
    <p:sldId id="676" r:id="rId73"/>
    <p:sldId id="677" r:id="rId74"/>
    <p:sldId id="678" r:id="rId75"/>
    <p:sldId id="679" r:id="rId76"/>
    <p:sldId id="680" r:id="rId77"/>
    <p:sldId id="681" r:id="rId78"/>
    <p:sldId id="682" r:id="rId79"/>
    <p:sldId id="683" r:id="rId80"/>
    <p:sldId id="684" r:id="rId81"/>
    <p:sldId id="685" r:id="rId82"/>
    <p:sldId id="686" r:id="rId83"/>
    <p:sldId id="538" r:id="rId84"/>
    <p:sldId id="288" r:id="rId85"/>
    <p:sldId id="373" r:id="rId86"/>
    <p:sldId id="289" r:id="rId87"/>
    <p:sldId id="534" r:id="rId88"/>
    <p:sldId id="375" r:id="rId89"/>
    <p:sldId id="377" r:id="rId90"/>
    <p:sldId id="379" r:id="rId91"/>
    <p:sldId id="378" r:id="rId92"/>
    <p:sldId id="535" r:id="rId93"/>
    <p:sldId id="381" r:id="rId94"/>
    <p:sldId id="376" r:id="rId95"/>
    <p:sldId id="382" r:id="rId96"/>
    <p:sldId id="536" r:id="rId97"/>
    <p:sldId id="290" r:id="rId98"/>
    <p:sldId id="387" r:id="rId99"/>
    <p:sldId id="386" r:id="rId100"/>
    <p:sldId id="388" r:id="rId101"/>
    <p:sldId id="539" r:id="rId102"/>
    <p:sldId id="540" r:id="rId103"/>
    <p:sldId id="541" r:id="rId104"/>
    <p:sldId id="542" r:id="rId105"/>
    <p:sldId id="543" r:id="rId106"/>
    <p:sldId id="544" r:id="rId107"/>
    <p:sldId id="545" r:id="rId108"/>
    <p:sldId id="546" r:id="rId109"/>
    <p:sldId id="547" r:id="rId110"/>
    <p:sldId id="548" r:id="rId111"/>
    <p:sldId id="394" r:id="rId112"/>
    <p:sldId id="549" r:id="rId113"/>
    <p:sldId id="550" r:id="rId114"/>
    <p:sldId id="551" r:id="rId115"/>
    <p:sldId id="552" r:id="rId116"/>
    <p:sldId id="396" r:id="rId117"/>
    <p:sldId id="398" r:id="rId118"/>
    <p:sldId id="687" r:id="rId119"/>
    <p:sldId id="411" r:id="rId120"/>
    <p:sldId id="399" r:id="rId121"/>
    <p:sldId id="553" r:id="rId122"/>
    <p:sldId id="554" r:id="rId123"/>
    <p:sldId id="401" r:id="rId124"/>
    <p:sldId id="556" r:id="rId125"/>
    <p:sldId id="603" r:id="rId126"/>
    <p:sldId id="604" r:id="rId127"/>
    <p:sldId id="607" r:id="rId128"/>
    <p:sldId id="608" r:id="rId129"/>
    <p:sldId id="609" r:id="rId130"/>
    <p:sldId id="610" r:id="rId131"/>
    <p:sldId id="611" r:id="rId132"/>
    <p:sldId id="612" r:id="rId133"/>
    <p:sldId id="613" r:id="rId134"/>
    <p:sldId id="614" r:id="rId135"/>
    <p:sldId id="615" r:id="rId136"/>
    <p:sldId id="616" r:id="rId137"/>
    <p:sldId id="617" r:id="rId138"/>
    <p:sldId id="618" r:id="rId139"/>
    <p:sldId id="619" r:id="rId140"/>
    <p:sldId id="600" r:id="rId141"/>
    <p:sldId id="625" r:id="rId142"/>
    <p:sldId id="627" r:id="rId143"/>
    <p:sldId id="628" r:id="rId144"/>
    <p:sldId id="629" r:id="rId145"/>
    <p:sldId id="630" r:id="rId146"/>
    <p:sldId id="632" r:id="rId147"/>
    <p:sldId id="636" r:id="rId148"/>
    <p:sldId id="637" r:id="rId149"/>
    <p:sldId id="638" r:id="rId150"/>
    <p:sldId id="653" r:id="rId151"/>
    <p:sldId id="654" r:id="rId152"/>
    <p:sldId id="589" r:id="rId153"/>
    <p:sldId id="590" r:id="rId154"/>
    <p:sldId id="591" r:id="rId155"/>
    <p:sldId id="592" r:id="rId156"/>
    <p:sldId id="593" r:id="rId157"/>
    <p:sldId id="594" r:id="rId158"/>
    <p:sldId id="555" r:id="rId159"/>
    <p:sldId id="557" r:id="rId160"/>
    <p:sldId id="558" r:id="rId161"/>
    <p:sldId id="559" r:id="rId162"/>
    <p:sldId id="444" r:id="rId163"/>
    <p:sldId id="445" r:id="rId164"/>
    <p:sldId id="453" r:id="rId165"/>
    <p:sldId id="454" r:id="rId166"/>
    <p:sldId id="455" r:id="rId167"/>
    <p:sldId id="456" r:id="rId168"/>
    <p:sldId id="457" r:id="rId169"/>
    <p:sldId id="512" r:id="rId170"/>
    <p:sldId id="459" r:id="rId171"/>
    <p:sldId id="460" r:id="rId172"/>
    <p:sldId id="461" r:id="rId173"/>
    <p:sldId id="462" r:id="rId174"/>
    <p:sldId id="463" r:id="rId175"/>
    <p:sldId id="464" r:id="rId1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eqing Liu" initials="XL" lastIdx="3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582C"/>
    <a:srgbClr val="F0CDBC"/>
    <a:srgbClr val="E48312"/>
    <a:srgbClr val="7F7F7F"/>
    <a:srgbClr val="94A088"/>
    <a:srgbClr val="0000CC"/>
    <a:srgbClr val="008080"/>
    <a:srgbClr val="865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6454" autoAdjust="0"/>
  </p:normalViewPr>
  <p:slideViewPr>
    <p:cSldViewPr snapToGrid="0">
      <p:cViewPr varScale="1">
        <p:scale>
          <a:sx n="61" d="100"/>
          <a:sy n="61" d="100"/>
        </p:scale>
        <p:origin x="924" y="42"/>
      </p:cViewPr>
      <p:guideLst>
        <p:guide orient="horz" pos="2160"/>
        <p:guide pos="3840"/>
      </p:guideLst>
    </p:cSldViewPr>
  </p:slideViewPr>
  <p:outlineViewPr>
    <p:cViewPr>
      <p:scale>
        <a:sx n="33" d="100"/>
        <a:sy n="33" d="100"/>
      </p:scale>
      <p:origin x="0" y="-18852"/>
    </p:cViewPr>
  </p:outlineViewPr>
  <p:notesTextViewPr>
    <p:cViewPr>
      <p:scale>
        <a:sx n="1" d="1"/>
        <a:sy n="1" d="1"/>
      </p:scale>
      <p:origin x="0" y="0"/>
    </p:cViewPr>
  </p:notesTextViewPr>
  <p:sorterViewPr>
    <p:cViewPr>
      <p:scale>
        <a:sx n="100" d="100"/>
        <a:sy n="100" d="100"/>
      </p:scale>
      <p:origin x="0" y="-219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Column1</c:v>
                </c:pt>
              </c:strCache>
            </c:strRef>
          </c:tx>
          <c:spPr>
            <a:ln w="57150" cap="rnd">
              <a:solidFill>
                <a:schemeClr val="accent1"/>
              </a:solidFill>
              <a:round/>
            </a:ln>
            <a:effectLst/>
          </c:spPr>
          <c:marker>
            <c:symbol val="none"/>
          </c:marker>
          <c:xVal>
            <c:numRef>
              <c:f>Sheet1!$A$2:$A$9</c:f>
              <c:numCache>
                <c:formatCode>General</c:formatCode>
                <c:ptCount val="8"/>
                <c:pt idx="0">
                  <c:v>1750</c:v>
                </c:pt>
                <c:pt idx="1">
                  <c:v>1900</c:v>
                </c:pt>
                <c:pt idx="2">
                  <c:v>1950</c:v>
                </c:pt>
                <c:pt idx="3">
                  <c:v>1960</c:v>
                </c:pt>
                <c:pt idx="4">
                  <c:v>1965</c:v>
                </c:pt>
                <c:pt idx="5">
                  <c:v>1970</c:v>
                </c:pt>
                <c:pt idx="6">
                  <c:v>1980</c:v>
                </c:pt>
                <c:pt idx="7">
                  <c:v>1990</c:v>
                </c:pt>
              </c:numCache>
            </c:numRef>
          </c:xVal>
          <c:yVal>
            <c:numRef>
              <c:f>Sheet1!$B$2:$B$9</c:f>
              <c:numCache>
                <c:formatCode>General</c:formatCode>
                <c:ptCount val="8"/>
                <c:pt idx="0">
                  <c:v>1</c:v>
                </c:pt>
                <c:pt idx="1">
                  <c:v>2</c:v>
                </c:pt>
                <c:pt idx="2">
                  <c:v>4</c:v>
                </c:pt>
                <c:pt idx="3">
                  <c:v>8</c:v>
                </c:pt>
                <c:pt idx="4">
                  <c:v>16</c:v>
                </c:pt>
                <c:pt idx="5">
                  <c:v>32</c:v>
                </c:pt>
                <c:pt idx="6">
                  <c:v>128</c:v>
                </c:pt>
                <c:pt idx="7">
                  <c:v>512</c:v>
                </c:pt>
              </c:numCache>
            </c:numRef>
          </c:yVal>
          <c:smooth val="1"/>
        </c:ser>
        <c:dLbls>
          <c:showLegendKey val="0"/>
          <c:showVal val="0"/>
          <c:showCatName val="0"/>
          <c:showSerName val="0"/>
          <c:showPercent val="0"/>
          <c:showBubbleSize val="0"/>
        </c:dLbls>
        <c:axId val="588643472"/>
        <c:axId val="588644032"/>
      </c:scatterChart>
      <c:valAx>
        <c:axId val="58864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8644032"/>
        <c:crosses val="autoZero"/>
        <c:crossBetween val="midCat"/>
      </c:valAx>
      <c:valAx>
        <c:axId val="588644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86434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the probability of seeing a word in a database topic</c:v>
                </c:pt>
              </c:strCache>
            </c:strRef>
          </c:tx>
          <c:spPr>
            <a:solidFill>
              <a:schemeClr val="accent1"/>
            </a:solidFill>
            <a:ln>
              <a:noFill/>
            </a:ln>
            <a:effectLst/>
          </c:spPr>
          <c:invertIfNegative val="0"/>
          <c:cat>
            <c:numRef>
              <c:f>Sheet1!$A$2:$A$6</c:f>
              <c:numCache>
                <c:formatCode>General</c:formatCode>
                <c:ptCount val="5"/>
              </c:numCache>
            </c:numRef>
          </c:cat>
          <c:val>
            <c:numRef>
              <c:f>Sheet1!$B$2:$B$6</c:f>
              <c:numCache>
                <c:formatCode>General</c:formatCode>
                <c:ptCount val="5"/>
                <c:pt idx="0">
                  <c:v>0.01</c:v>
                </c:pt>
                <c:pt idx="1">
                  <c:v>8.0000000000000002E-3</c:v>
                </c:pt>
                <c:pt idx="2" formatCode="0.00E+00">
                  <c:v>2E-3</c:v>
                </c:pt>
                <c:pt idx="3">
                  <c:v>1E-3</c:v>
                </c:pt>
                <c:pt idx="4" formatCode="0.00E+00">
                  <c:v>8.0000000000000004E-4</c:v>
                </c:pt>
              </c:numCache>
            </c:numRef>
          </c:val>
        </c:ser>
        <c:dLbls>
          <c:showLegendKey val="0"/>
          <c:showVal val="0"/>
          <c:showCatName val="0"/>
          <c:showSerName val="0"/>
          <c:showPercent val="0"/>
          <c:showBubbleSize val="0"/>
        </c:dLbls>
        <c:gapWidth val="219"/>
        <c:overlap val="-27"/>
        <c:axId val="620674496"/>
        <c:axId val="620675056"/>
      </c:barChart>
      <c:catAx>
        <c:axId val="62067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20675056"/>
        <c:crosses val="autoZero"/>
        <c:auto val="1"/>
        <c:lblAlgn val="ctr"/>
        <c:lblOffset val="100"/>
        <c:noMultiLvlLbl val="0"/>
      </c:catAx>
      <c:valAx>
        <c:axId val="620675056"/>
        <c:scaling>
          <c:orientation val="minMax"/>
          <c:max val="0.01"/>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20674496"/>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432589009505595E-2"/>
          <c:y val="0.15154227074756901"/>
          <c:w val="0.857134821980989"/>
          <c:h val="0.55854771086559196"/>
        </c:manualLayout>
      </c:layout>
      <c:barChart>
        <c:barDir val="col"/>
        <c:grouping val="clustered"/>
        <c:varyColors val="0"/>
        <c:ser>
          <c:idx val="0"/>
          <c:order val="0"/>
          <c:tx>
            <c:strRef>
              <c:f>Sheet1!$B$1</c:f>
              <c:strCache>
                <c:ptCount val="1"/>
                <c:pt idx="0">
                  <c:v>#links in o/1/1</c:v>
                </c:pt>
              </c:strCache>
            </c:strRef>
          </c:tx>
          <c:spPr>
            <a:solidFill>
              <a:schemeClr val="accent6"/>
            </a:solidFill>
            <a:ln>
              <a:noFill/>
            </a:ln>
            <a:effectLst/>
          </c:spPr>
          <c:invertIfNegative val="0"/>
          <c:cat>
            <c:numRef>
              <c:f>Sheet1!$A$2:$A$7</c:f>
              <c:numCache>
                <c:formatCode>General</c:formatCode>
                <c:ptCount val="6"/>
                <c:pt idx="0">
                  <c:v>0</c:v>
                </c:pt>
                <c:pt idx="1">
                  <c:v>1</c:v>
                </c:pt>
                <c:pt idx="2">
                  <c:v>2</c:v>
                </c:pt>
                <c:pt idx="3">
                  <c:v>3</c:v>
                </c:pt>
                <c:pt idx="4">
                  <c:v>4</c:v>
                </c:pt>
                <c:pt idx="5">
                  <c:v>5</c:v>
                </c:pt>
              </c:numCache>
            </c:numRef>
          </c:cat>
          <c:val>
            <c:numRef>
              <c:f>Sheet1!$B$2:$B$7</c:f>
              <c:numCache>
                <c:formatCode>General</c:formatCode>
                <c:ptCount val="6"/>
                <c:pt idx="0">
                  <c:v>0.03</c:v>
                </c:pt>
                <c:pt idx="1">
                  <c:v>0.01</c:v>
                </c:pt>
                <c:pt idx="2">
                  <c:v>8.0000000000000002E-3</c:v>
                </c:pt>
                <c:pt idx="3" formatCode="0.00E+00">
                  <c:v>2E-3</c:v>
                </c:pt>
                <c:pt idx="4">
                  <c:v>1E-3</c:v>
                </c:pt>
                <c:pt idx="5" formatCode="0.00E+00">
                  <c:v>8.0000000000000004E-4</c:v>
                </c:pt>
              </c:numCache>
            </c:numRef>
          </c:val>
        </c:ser>
        <c:dLbls>
          <c:showLegendKey val="0"/>
          <c:showVal val="0"/>
          <c:showCatName val="0"/>
          <c:showSerName val="0"/>
          <c:showPercent val="0"/>
          <c:showBubbleSize val="0"/>
        </c:dLbls>
        <c:gapWidth val="219"/>
        <c:overlap val="-27"/>
        <c:axId val="438880000"/>
        <c:axId val="438880560"/>
      </c:barChart>
      <c:catAx>
        <c:axId val="438880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38880560"/>
        <c:crosses val="autoZero"/>
        <c:auto val="1"/>
        <c:lblAlgn val="ctr"/>
        <c:lblOffset val="100"/>
        <c:noMultiLvlLbl val="0"/>
      </c:catAx>
      <c:valAx>
        <c:axId val="438880560"/>
        <c:scaling>
          <c:orientation val="minMax"/>
          <c:max val="0.03"/>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38880000"/>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637472511585096E-2"/>
          <c:y val="0.15103323163546201"/>
          <c:w val="0.80672505497683"/>
          <c:h val="0.443430926411018"/>
        </c:manualLayout>
      </c:layout>
      <c:barChart>
        <c:barDir val="col"/>
        <c:grouping val="clustered"/>
        <c:varyColors val="0"/>
        <c:ser>
          <c:idx val="0"/>
          <c:order val="0"/>
          <c:tx>
            <c:strRef>
              <c:f>Sheet1!$B$1</c:f>
              <c:strCache>
                <c:ptCount val="1"/>
                <c:pt idx="0">
                  <c:v>the probability of seeing a word in an information retrieval topic</c:v>
                </c:pt>
              </c:strCache>
            </c:strRef>
          </c:tx>
          <c:spPr>
            <a:solidFill>
              <a:schemeClr val="accent2"/>
            </a:solidFill>
            <a:ln>
              <a:noFill/>
            </a:ln>
            <a:effectLst/>
          </c:spPr>
          <c:invertIfNegative val="0"/>
          <c:cat>
            <c:numRef>
              <c:f>Sheet1!$A$2:$A$7</c:f>
              <c:numCache>
                <c:formatCode>General</c:formatCode>
                <c:ptCount val="6"/>
                <c:pt idx="0">
                  <c:v>0</c:v>
                </c:pt>
                <c:pt idx="1">
                  <c:v>1</c:v>
                </c:pt>
                <c:pt idx="2">
                  <c:v>2</c:v>
                </c:pt>
                <c:pt idx="3">
                  <c:v>3</c:v>
                </c:pt>
                <c:pt idx="4">
                  <c:v>4</c:v>
                </c:pt>
                <c:pt idx="5">
                  <c:v>5</c:v>
                </c:pt>
              </c:numCache>
            </c:numRef>
          </c:cat>
          <c:val>
            <c:numRef>
              <c:f>Sheet1!$B$2:$B$7</c:f>
              <c:numCache>
                <c:formatCode>General</c:formatCode>
                <c:ptCount val="6"/>
                <c:pt idx="0">
                  <c:v>2.9999999999999997E-4</c:v>
                </c:pt>
                <c:pt idx="1">
                  <c:v>4.0000000000000002E-4</c:v>
                </c:pt>
                <c:pt idx="2">
                  <c:v>2E-3</c:v>
                </c:pt>
                <c:pt idx="3">
                  <c:v>3.0000000000000001E-3</c:v>
                </c:pt>
                <c:pt idx="4">
                  <c:v>5.0000000000000001E-3</c:v>
                </c:pt>
                <c:pt idx="5">
                  <c:v>0.01</c:v>
                </c:pt>
              </c:numCache>
            </c:numRef>
          </c:val>
        </c:ser>
        <c:dLbls>
          <c:showLegendKey val="0"/>
          <c:showVal val="0"/>
          <c:showCatName val="0"/>
          <c:showSerName val="0"/>
          <c:showPercent val="0"/>
          <c:showBubbleSize val="0"/>
        </c:dLbls>
        <c:gapWidth val="219"/>
        <c:overlap val="-27"/>
        <c:axId val="588641792"/>
        <c:axId val="623900112"/>
      </c:barChart>
      <c:catAx>
        <c:axId val="58864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23900112"/>
        <c:crosses val="autoZero"/>
        <c:auto val="1"/>
        <c:lblAlgn val="ctr"/>
        <c:lblOffset val="100"/>
        <c:noMultiLvlLbl val="0"/>
      </c:catAx>
      <c:valAx>
        <c:axId val="623900112"/>
        <c:scaling>
          <c:orientation val="minMax"/>
          <c:max val="0.01"/>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8641792"/>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indent="0">
              <a:defRPr sz="2400" b="0" i="0" u="none" strike="noStrike" kern="1200" spc="0" baseline="0">
                <a:solidFill>
                  <a:schemeClr val="tx1">
                    <a:lumMod val="65000"/>
                    <a:lumOff val="35000"/>
                  </a:schemeClr>
                </a:solidFill>
                <a:latin typeface="+mn-lt"/>
                <a:ea typeface="+mn-ea"/>
                <a:cs typeface="+mn-cs"/>
              </a:defRPr>
            </a:pPr>
            <a:r>
              <a:rPr lang="en-US" dirty="0" smtClean="0"/>
              <a:t>Coherence </a:t>
            </a:r>
            <a:r>
              <a:rPr lang="en-US" sz="2400" b="0" i="0" u="none" strike="noStrike" baseline="0" dirty="0" smtClean="0">
                <a:effectLst/>
              </a:rPr>
              <a:t> of each topic - </a:t>
            </a:r>
            <a:r>
              <a:rPr lang="en-US" dirty="0" smtClean="0"/>
              <a:t>average </a:t>
            </a:r>
            <a:r>
              <a:rPr lang="en-US" dirty="0" err="1"/>
              <a:t>pointwise</a:t>
            </a:r>
            <a:r>
              <a:rPr lang="en-US" dirty="0"/>
              <a:t> mutual information (PMI</a:t>
            </a:r>
            <a:r>
              <a:rPr lang="en-US" dirty="0" smtClean="0"/>
              <a:t>)</a:t>
            </a:r>
            <a:endParaRPr lang="en-US" dirty="0"/>
          </a:p>
        </c:rich>
      </c:tx>
      <c:overlay val="0"/>
      <c:spPr>
        <a:noFill/>
        <a:ln>
          <a:noFill/>
        </a:ln>
        <a:effectLst/>
      </c:spPr>
      <c:txPr>
        <a:bodyPr rot="0" spcFirstLastPara="1" vertOverflow="ellipsis" vert="horz" wrap="square" anchor="ctr" anchorCtr="1"/>
        <a:lstStyle/>
        <a:p>
          <a:pPr marL="0" indent="0">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0894797391946E-2"/>
          <c:y val="0.246829720612016"/>
          <c:w val="0.93784087382701797"/>
          <c:h val="0.60028391920558599"/>
        </c:manualLayout>
      </c:layout>
      <c:barChart>
        <c:barDir val="col"/>
        <c:grouping val="clustered"/>
        <c:varyColors val="0"/>
        <c:ser>
          <c:idx val="0"/>
          <c:order val="0"/>
          <c:tx>
            <c:strRef>
              <c:f>Sheet1!$B$1</c:f>
              <c:strCache>
                <c:ptCount val="1"/>
                <c:pt idx="0">
                  <c:v>Word-word</c:v>
                </c:pt>
              </c:strCache>
            </c:strRef>
          </c:tx>
          <c:spPr>
            <a:solidFill>
              <a:schemeClr val="accent1"/>
            </a:solidFill>
            <a:ln>
              <a:noFill/>
            </a:ln>
            <a:effectLst/>
          </c:spPr>
          <c:invertIfNegative val="0"/>
          <c:cat>
            <c:strRef>
              <c:f>Sheet1!$A$3:$A$5</c:f>
              <c:strCache>
                <c:ptCount val="3"/>
                <c:pt idx="0">
                  <c:v>NetClus</c:v>
                </c:pt>
                <c:pt idx="1">
                  <c:v>CATHY (equal importance)</c:v>
                </c:pt>
                <c:pt idx="2">
                  <c:v>CATHY (learn importance)</c:v>
                </c:pt>
              </c:strCache>
            </c:strRef>
          </c:cat>
          <c:val>
            <c:numRef>
              <c:f>Sheet1!$B$3:$B$5</c:f>
              <c:numCache>
                <c:formatCode>General</c:formatCode>
                <c:ptCount val="3"/>
                <c:pt idx="0">
                  <c:v>-0.19950000000000001</c:v>
                </c:pt>
                <c:pt idx="1">
                  <c:v>0.29360000000000003</c:v>
                </c:pt>
                <c:pt idx="2">
                  <c:v>0.49640000000000001</c:v>
                </c:pt>
              </c:numCache>
            </c:numRef>
          </c:val>
        </c:ser>
        <c:ser>
          <c:idx val="1"/>
          <c:order val="1"/>
          <c:tx>
            <c:strRef>
              <c:f>Sheet1!$C$1</c:f>
              <c:strCache>
                <c:ptCount val="1"/>
                <c:pt idx="0">
                  <c:v>Word-author</c:v>
                </c:pt>
              </c:strCache>
            </c:strRef>
          </c:tx>
          <c:spPr>
            <a:solidFill>
              <a:schemeClr val="accent2"/>
            </a:solidFill>
            <a:ln>
              <a:noFill/>
            </a:ln>
            <a:effectLst/>
          </c:spPr>
          <c:invertIfNegative val="0"/>
          <c:cat>
            <c:strRef>
              <c:f>Sheet1!$A$3:$A$5</c:f>
              <c:strCache>
                <c:ptCount val="3"/>
                <c:pt idx="0">
                  <c:v>NetClus</c:v>
                </c:pt>
                <c:pt idx="1">
                  <c:v>CATHY (equal importance)</c:v>
                </c:pt>
                <c:pt idx="2">
                  <c:v>CATHY (learn importance)</c:v>
                </c:pt>
              </c:strCache>
            </c:strRef>
          </c:cat>
          <c:val>
            <c:numRef>
              <c:f>Sheet1!$C$3:$C$5</c:f>
              <c:numCache>
                <c:formatCode>General</c:formatCode>
                <c:ptCount val="3"/>
                <c:pt idx="0">
                  <c:v>0.51859999999999995</c:v>
                </c:pt>
                <c:pt idx="1">
                  <c:v>0.88119999999999998</c:v>
                </c:pt>
                <c:pt idx="2">
                  <c:v>1.0618000000000001</c:v>
                </c:pt>
              </c:numCache>
            </c:numRef>
          </c:val>
        </c:ser>
        <c:ser>
          <c:idx val="2"/>
          <c:order val="2"/>
          <c:tx>
            <c:strRef>
              <c:f>Sheet1!$D$1</c:f>
              <c:strCache>
                <c:ptCount val="1"/>
                <c:pt idx="0">
                  <c:v>Author-author</c:v>
                </c:pt>
              </c:strCache>
            </c:strRef>
          </c:tx>
          <c:spPr>
            <a:solidFill>
              <a:schemeClr val="accent3"/>
            </a:solidFill>
            <a:ln>
              <a:noFill/>
            </a:ln>
            <a:effectLst/>
          </c:spPr>
          <c:invertIfNegative val="0"/>
          <c:cat>
            <c:strRef>
              <c:f>Sheet1!$A$3:$A$5</c:f>
              <c:strCache>
                <c:ptCount val="3"/>
                <c:pt idx="0">
                  <c:v>NetClus</c:v>
                </c:pt>
                <c:pt idx="1">
                  <c:v>CATHY (equal importance)</c:v>
                </c:pt>
                <c:pt idx="2">
                  <c:v>CATHY (learn importance)</c:v>
                </c:pt>
              </c:strCache>
            </c:strRef>
          </c:cat>
          <c:val>
            <c:numRef>
              <c:f>Sheet1!$D$3:$D$5</c:f>
              <c:numCache>
                <c:formatCode>General</c:formatCode>
                <c:ptCount val="3"/>
                <c:pt idx="0">
                  <c:v>0.54039999999999999</c:v>
                </c:pt>
                <c:pt idx="1">
                  <c:v>0.65949999999999998</c:v>
                </c:pt>
                <c:pt idx="2">
                  <c:v>0.71609999999999996</c:v>
                </c:pt>
              </c:numCache>
            </c:numRef>
          </c:val>
        </c:ser>
        <c:ser>
          <c:idx val="3"/>
          <c:order val="3"/>
          <c:tx>
            <c:strRef>
              <c:f>Sheet1!$E$1</c:f>
              <c:strCache>
                <c:ptCount val="1"/>
                <c:pt idx="0">
                  <c:v>Word-venue</c:v>
                </c:pt>
              </c:strCache>
            </c:strRef>
          </c:tx>
          <c:spPr>
            <a:solidFill>
              <a:schemeClr val="accent4"/>
            </a:solidFill>
            <a:ln>
              <a:noFill/>
            </a:ln>
            <a:effectLst/>
          </c:spPr>
          <c:invertIfNegative val="0"/>
          <c:cat>
            <c:strRef>
              <c:f>Sheet1!$A$3:$A$5</c:f>
              <c:strCache>
                <c:ptCount val="3"/>
                <c:pt idx="0">
                  <c:v>NetClus</c:v>
                </c:pt>
                <c:pt idx="1">
                  <c:v>CATHY (equal importance)</c:v>
                </c:pt>
                <c:pt idx="2">
                  <c:v>CATHY (learn importance)</c:v>
                </c:pt>
              </c:strCache>
            </c:strRef>
          </c:cat>
          <c:val>
            <c:numRef>
              <c:f>Sheet1!$E$3:$E$5</c:f>
              <c:numCache>
                <c:formatCode>General</c:formatCode>
                <c:ptCount val="3"/>
                <c:pt idx="0">
                  <c:v>0.28510000000000002</c:v>
                </c:pt>
                <c:pt idx="1">
                  <c:v>0.51910000000000001</c:v>
                </c:pt>
                <c:pt idx="2">
                  <c:v>1.1283000000000001</c:v>
                </c:pt>
              </c:numCache>
            </c:numRef>
          </c:val>
        </c:ser>
        <c:ser>
          <c:idx val="4"/>
          <c:order val="4"/>
          <c:tx>
            <c:strRef>
              <c:f>Sheet1!$F$1</c:f>
              <c:strCache>
                <c:ptCount val="1"/>
                <c:pt idx="0">
                  <c:v>Author-venue</c:v>
                </c:pt>
              </c:strCache>
            </c:strRef>
          </c:tx>
          <c:spPr>
            <a:solidFill>
              <a:schemeClr val="accent5"/>
            </a:solidFill>
            <a:ln>
              <a:noFill/>
            </a:ln>
            <a:effectLst/>
          </c:spPr>
          <c:invertIfNegative val="0"/>
          <c:cat>
            <c:strRef>
              <c:f>Sheet1!$A$3:$A$5</c:f>
              <c:strCache>
                <c:ptCount val="3"/>
                <c:pt idx="0">
                  <c:v>NetClus</c:v>
                </c:pt>
                <c:pt idx="1">
                  <c:v>CATHY (equal importance)</c:v>
                </c:pt>
                <c:pt idx="2">
                  <c:v>CATHY (learn importance)</c:v>
                </c:pt>
              </c:strCache>
            </c:strRef>
          </c:cat>
          <c:val>
            <c:numRef>
              <c:f>Sheet1!$F$3:$F$5</c:f>
              <c:numCache>
                <c:formatCode>General</c:formatCode>
                <c:ptCount val="3"/>
                <c:pt idx="0">
                  <c:v>1.2659</c:v>
                </c:pt>
                <c:pt idx="1">
                  <c:v>1.0466</c:v>
                </c:pt>
                <c:pt idx="2">
                  <c:v>1.7511000000000001</c:v>
                </c:pt>
              </c:numCache>
            </c:numRef>
          </c:val>
        </c:ser>
        <c:ser>
          <c:idx val="5"/>
          <c:order val="5"/>
          <c:tx>
            <c:strRef>
              <c:f>Sheet1!$G$1</c:f>
              <c:strCache>
                <c:ptCount val="1"/>
                <c:pt idx="0">
                  <c:v>Overall</c:v>
                </c:pt>
              </c:strCache>
            </c:strRef>
          </c:tx>
          <c:spPr>
            <a:solidFill>
              <a:schemeClr val="accent6"/>
            </a:solidFill>
            <a:ln>
              <a:noFill/>
            </a:ln>
            <a:effectLst/>
          </c:spPr>
          <c:invertIfNegative val="0"/>
          <c:cat>
            <c:strRef>
              <c:f>Sheet1!$A$3:$A$5</c:f>
              <c:strCache>
                <c:ptCount val="3"/>
                <c:pt idx="0">
                  <c:v>NetClus</c:v>
                </c:pt>
                <c:pt idx="1">
                  <c:v>CATHY (equal importance)</c:v>
                </c:pt>
                <c:pt idx="2">
                  <c:v>CATHY (learn importance)</c:v>
                </c:pt>
              </c:strCache>
            </c:strRef>
          </c:cat>
          <c:val>
            <c:numRef>
              <c:f>Sheet1!$G$3:$G$5</c:f>
              <c:numCache>
                <c:formatCode>General</c:formatCode>
                <c:ptCount val="3"/>
                <c:pt idx="0">
                  <c:v>0.40450000000000003</c:v>
                </c:pt>
                <c:pt idx="1">
                  <c:v>0.69489999999999996</c:v>
                </c:pt>
                <c:pt idx="2">
                  <c:v>0.91679999999999995</c:v>
                </c:pt>
              </c:numCache>
            </c:numRef>
          </c:val>
        </c:ser>
        <c:dLbls>
          <c:showLegendKey val="0"/>
          <c:showVal val="0"/>
          <c:showCatName val="0"/>
          <c:showSerName val="0"/>
          <c:showPercent val="0"/>
          <c:showBubbleSize val="0"/>
        </c:dLbls>
        <c:gapWidth val="219"/>
        <c:overlap val="-27"/>
        <c:axId val="592994592"/>
        <c:axId val="592995152"/>
      </c:barChart>
      <c:catAx>
        <c:axId val="59299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92995152"/>
        <c:crosses val="autoZero"/>
        <c:auto val="1"/>
        <c:lblAlgn val="ctr"/>
        <c:lblOffset val="100"/>
        <c:noMultiLvlLbl val="0"/>
      </c:catAx>
      <c:valAx>
        <c:axId val="592995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92994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 of the hierarchy interpreted by people</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 hPAM</c:v>
                </c:pt>
              </c:strCache>
            </c:strRef>
          </c:tx>
          <c:spPr>
            <a:solidFill>
              <a:schemeClr val="accent1"/>
            </a:solidFill>
            <a:ln>
              <a:noFill/>
            </a:ln>
            <a:effectLst/>
          </c:spPr>
          <c:invertIfNegative val="0"/>
          <c:cat>
            <c:strRef>
              <c:f>Sheet1!$A$2:$A$3</c:f>
              <c:strCache>
                <c:ptCount val="2"/>
                <c:pt idx="0">
                  <c:v>CS Topic Intrusion</c:v>
                </c:pt>
                <c:pt idx="1">
                  <c:v>NEWS Topic Intrusion</c:v>
                </c:pt>
              </c:strCache>
            </c:strRef>
          </c:cat>
          <c:val>
            <c:numRef>
              <c:f>Sheet1!$B$2:$B$3</c:f>
              <c:numCache>
                <c:formatCode>0%</c:formatCode>
                <c:ptCount val="2"/>
                <c:pt idx="0">
                  <c:v>0.34</c:v>
                </c:pt>
                <c:pt idx="1">
                  <c:v>0.25</c:v>
                </c:pt>
              </c:numCache>
            </c:numRef>
          </c:val>
        </c:ser>
        <c:ser>
          <c:idx val="1"/>
          <c:order val="1"/>
          <c:tx>
            <c:strRef>
              <c:f>Sheet1!$C$1</c:f>
              <c:strCache>
                <c:ptCount val="1"/>
                <c:pt idx="0">
                  <c:v>2. NetClus</c:v>
                </c:pt>
              </c:strCache>
            </c:strRef>
          </c:tx>
          <c:spPr>
            <a:solidFill>
              <a:schemeClr val="accent2"/>
            </a:solidFill>
            <a:ln>
              <a:noFill/>
            </a:ln>
            <a:effectLst/>
          </c:spPr>
          <c:invertIfNegative val="0"/>
          <c:cat>
            <c:strRef>
              <c:f>Sheet1!$A$2:$A$3</c:f>
              <c:strCache>
                <c:ptCount val="2"/>
                <c:pt idx="0">
                  <c:v>CS Topic Intrusion</c:v>
                </c:pt>
                <c:pt idx="1">
                  <c:v>NEWS Topic Intrusion</c:v>
                </c:pt>
              </c:strCache>
            </c:strRef>
          </c:cat>
          <c:val>
            <c:numRef>
              <c:f>Sheet1!$C$2:$C$3</c:f>
              <c:numCache>
                <c:formatCode>0%</c:formatCode>
                <c:ptCount val="2"/>
                <c:pt idx="0">
                  <c:v>0.83</c:v>
                </c:pt>
                <c:pt idx="1">
                  <c:v>0.45</c:v>
                </c:pt>
              </c:numCache>
            </c:numRef>
          </c:val>
        </c:ser>
        <c:ser>
          <c:idx val="2"/>
          <c:order val="2"/>
          <c:tx>
            <c:strRef>
              <c:f>Sheet1!$D$1</c:f>
              <c:strCache>
                <c:ptCount val="1"/>
                <c:pt idx="0">
                  <c:v>3. CATHY (unigram)</c:v>
                </c:pt>
              </c:strCache>
            </c:strRef>
          </c:tx>
          <c:spPr>
            <a:solidFill>
              <a:schemeClr val="accent3"/>
            </a:solidFill>
            <a:ln>
              <a:noFill/>
            </a:ln>
            <a:effectLst/>
          </c:spPr>
          <c:invertIfNegative val="0"/>
          <c:cat>
            <c:strRef>
              <c:f>Sheet1!$A$2:$A$3</c:f>
              <c:strCache>
                <c:ptCount val="2"/>
                <c:pt idx="0">
                  <c:v>CS Topic Intrusion</c:v>
                </c:pt>
                <c:pt idx="1">
                  <c:v>NEWS Topic Intrusion</c:v>
                </c:pt>
              </c:strCache>
            </c:strRef>
          </c:cat>
          <c:val>
            <c:numRef>
              <c:f>Sheet1!$D$2:$D$3</c:f>
              <c:numCache>
                <c:formatCode>0%</c:formatCode>
                <c:ptCount val="2"/>
                <c:pt idx="0">
                  <c:v>0.92</c:v>
                </c:pt>
                <c:pt idx="1">
                  <c:v>0.5</c:v>
                </c:pt>
              </c:numCache>
            </c:numRef>
          </c:val>
        </c:ser>
        <c:ser>
          <c:idx val="3"/>
          <c:order val="3"/>
          <c:tx>
            <c:strRef>
              <c:f>Sheet1!$E$1</c:f>
              <c:strCache>
                <c:ptCount val="1"/>
                <c:pt idx="0">
                  <c:v>3 + phrase</c:v>
                </c:pt>
              </c:strCache>
            </c:strRef>
          </c:tx>
          <c:spPr>
            <a:solidFill>
              <a:schemeClr val="accent4"/>
            </a:solidFill>
            <a:ln>
              <a:noFill/>
            </a:ln>
            <a:effectLst/>
          </c:spPr>
          <c:invertIfNegative val="0"/>
          <c:cat>
            <c:strRef>
              <c:f>Sheet1!$A$2:$A$3</c:f>
              <c:strCache>
                <c:ptCount val="2"/>
                <c:pt idx="0">
                  <c:v>CS Topic Intrusion</c:v>
                </c:pt>
                <c:pt idx="1">
                  <c:v>NEWS Topic Intrusion</c:v>
                </c:pt>
              </c:strCache>
            </c:strRef>
          </c:cat>
          <c:val>
            <c:numRef>
              <c:f>Sheet1!$E$2:$E$3</c:f>
              <c:numCache>
                <c:formatCode>0%</c:formatCode>
                <c:ptCount val="2"/>
                <c:pt idx="0">
                  <c:v>0.92</c:v>
                </c:pt>
                <c:pt idx="1">
                  <c:v>0.65</c:v>
                </c:pt>
              </c:numCache>
            </c:numRef>
          </c:val>
        </c:ser>
        <c:ser>
          <c:idx val="4"/>
          <c:order val="4"/>
          <c:tx>
            <c:strRef>
              <c:f>Sheet1!$F$1</c:f>
              <c:strCache>
                <c:ptCount val="1"/>
                <c:pt idx="0">
                  <c:v>3 + entity</c:v>
                </c:pt>
              </c:strCache>
            </c:strRef>
          </c:tx>
          <c:spPr>
            <a:solidFill>
              <a:schemeClr val="accent5"/>
            </a:solidFill>
            <a:ln>
              <a:noFill/>
            </a:ln>
            <a:effectLst/>
          </c:spPr>
          <c:invertIfNegative val="0"/>
          <c:cat>
            <c:strRef>
              <c:f>Sheet1!$A$2:$A$3</c:f>
              <c:strCache>
                <c:ptCount val="2"/>
                <c:pt idx="0">
                  <c:v>CS Topic Intrusion</c:v>
                </c:pt>
                <c:pt idx="1">
                  <c:v>NEWS Topic Intrusion</c:v>
                </c:pt>
              </c:strCache>
            </c:strRef>
          </c:cat>
          <c:val>
            <c:numRef>
              <c:f>Sheet1!$F$2:$F$3</c:f>
              <c:numCache>
                <c:formatCode>0%</c:formatCode>
                <c:ptCount val="2"/>
                <c:pt idx="0">
                  <c:v>0.92</c:v>
                </c:pt>
                <c:pt idx="1">
                  <c:v>0.7</c:v>
                </c:pt>
              </c:numCache>
            </c:numRef>
          </c:val>
        </c:ser>
        <c:ser>
          <c:idx val="5"/>
          <c:order val="5"/>
          <c:tx>
            <c:strRef>
              <c:f>Sheet1!$G$1</c:f>
              <c:strCache>
                <c:ptCount val="1"/>
                <c:pt idx="0">
                  <c:v>3 + phrase + entity</c:v>
                </c:pt>
              </c:strCache>
            </c:strRef>
          </c:tx>
          <c:spPr>
            <a:solidFill>
              <a:schemeClr val="accent6"/>
            </a:solidFill>
            <a:ln>
              <a:noFill/>
            </a:ln>
            <a:effectLst/>
          </c:spPr>
          <c:invertIfNegative val="0"/>
          <c:cat>
            <c:strRef>
              <c:f>Sheet1!$A$2:$A$3</c:f>
              <c:strCache>
                <c:ptCount val="2"/>
                <c:pt idx="0">
                  <c:v>CS Topic Intrusion</c:v>
                </c:pt>
                <c:pt idx="1">
                  <c:v>NEWS Topic Intrusion</c:v>
                </c:pt>
              </c:strCache>
            </c:strRef>
          </c:cat>
          <c:val>
            <c:numRef>
              <c:f>Sheet1!$G$2:$G$3</c:f>
              <c:numCache>
                <c:formatCode>0%</c:formatCode>
                <c:ptCount val="2"/>
                <c:pt idx="0">
                  <c:v>1</c:v>
                </c:pt>
                <c:pt idx="1">
                  <c:v>0.9</c:v>
                </c:pt>
              </c:numCache>
            </c:numRef>
          </c:val>
        </c:ser>
        <c:dLbls>
          <c:showLegendKey val="0"/>
          <c:showVal val="0"/>
          <c:showCatName val="0"/>
          <c:showSerName val="0"/>
          <c:showPercent val="0"/>
          <c:showBubbleSize val="0"/>
        </c:dLbls>
        <c:gapWidth val="219"/>
        <c:overlap val="-27"/>
        <c:axId val="284170576"/>
        <c:axId val="284171136"/>
      </c:barChart>
      <c:catAx>
        <c:axId val="28417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84171136"/>
        <c:crosses val="autoZero"/>
        <c:auto val="1"/>
        <c:lblAlgn val="ctr"/>
        <c:lblOffset val="100"/>
        <c:noMultiLvlLbl val="0"/>
      </c:catAx>
      <c:valAx>
        <c:axId val="2841711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8417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732494896191602"/>
          <c:y val="4.5874565830001997E-2"/>
        </c:manualLayout>
      </c:layout>
      <c:overlay val="0"/>
      <c:txPr>
        <a:bodyPr/>
        <a:lstStyle/>
        <a:p>
          <a:pPr>
            <a:defRPr sz="2400"/>
          </a:pPr>
          <a:endParaRPr lang="en-US"/>
        </a:p>
      </c:txPr>
    </c:title>
    <c:autoTitleDeleted val="0"/>
    <c:plotArea>
      <c:layout/>
      <c:pieChart>
        <c:varyColors val="1"/>
        <c:ser>
          <c:idx val="0"/>
          <c:order val="0"/>
          <c:tx>
            <c:strRef>
              <c:f>Sheet1!$B$1</c:f>
              <c:strCache>
                <c:ptCount val="1"/>
                <c:pt idx="0">
                  <c:v>Sun</c:v>
                </c:pt>
              </c:strCache>
            </c:strRef>
          </c:tx>
          <c:dPt>
            <c:idx val="1"/>
            <c:bubble3D val="0"/>
            <c:spPr>
              <a:pattFill prst="dkDnDiag">
                <a:fgClr>
                  <a:srgbClr val="92D050"/>
                </a:fgClr>
                <a:bgClr>
                  <a:schemeClr val="bg1"/>
                </a:bgClr>
              </a:pattFill>
              <a:ln>
                <a:solidFill>
                  <a:schemeClr val="accent1"/>
                </a:solidFill>
              </a:ln>
            </c:spPr>
          </c:dPt>
          <c:dPt>
            <c:idx val="2"/>
            <c:bubble3D val="0"/>
            <c:spPr>
              <a:pattFill prst="wdUpDiag">
                <a:fgClr>
                  <a:srgbClr val="92D050"/>
                </a:fgClr>
                <a:bgClr>
                  <a:schemeClr val="bg1"/>
                </a:bgClr>
              </a:pattFill>
              <a:ln>
                <a:solidFill>
                  <a:schemeClr val="accent1"/>
                </a:solidFill>
              </a:ln>
            </c:spPr>
          </c:dPt>
          <c:dPt>
            <c:idx val="3"/>
            <c:bubble3D val="0"/>
            <c:spPr>
              <a:pattFill prst="smGrid">
                <a:fgClr>
                  <a:srgbClr val="92D050"/>
                </a:fgClr>
                <a:bgClr>
                  <a:schemeClr val="bg1"/>
                </a:bgClr>
              </a:pattFill>
              <a:ln>
                <a:solidFill>
                  <a:schemeClr val="accent1"/>
                </a:solidFill>
              </a:ln>
            </c:spPr>
          </c:dPt>
          <c:cat>
            <c:strRef>
              <c:f>Sheet1!$A$2:$A$5</c:f>
              <c:strCache>
                <c:ptCount val="4"/>
                <c:pt idx="0">
                  <c:v>IT Corp.</c:v>
                </c:pt>
                <c:pt idx="1">
                  <c:v>Sunday</c:v>
                </c:pt>
                <c:pt idx="2">
                  <c:v>Surname</c:v>
                </c:pt>
                <c:pt idx="3">
                  <c:v>newspaper</c:v>
                </c:pt>
              </c:strCache>
            </c:strRef>
          </c:cat>
          <c:val>
            <c:numRef>
              <c:f>Sheet1!$B$2:$B$5</c:f>
              <c:numCache>
                <c:formatCode>General</c:formatCode>
                <c:ptCount val="4"/>
                <c:pt idx="0">
                  <c:v>1</c:v>
                </c:pt>
                <c:pt idx="1">
                  <c:v>5</c:v>
                </c:pt>
                <c:pt idx="2">
                  <c:v>3</c:v>
                </c:pt>
                <c:pt idx="3">
                  <c:v>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0171999626672203"/>
          <c:y val="0.323141680165004"/>
          <c:w val="0.475264161161642"/>
          <c:h val="0.58548124174038496"/>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xPr>
        <a:bodyPr/>
        <a:lstStyle/>
        <a:p>
          <a:pPr>
            <a:defRPr sz="2400"/>
          </a:pPr>
          <a:endParaRPr lang="en-US"/>
        </a:p>
      </c:txPr>
    </c:title>
    <c:autoTitleDeleted val="0"/>
    <c:plotArea>
      <c:layout/>
      <c:pieChart>
        <c:varyColors val="1"/>
        <c:ser>
          <c:idx val="0"/>
          <c:order val="0"/>
          <c:tx>
            <c:strRef>
              <c:f>Sheet1!$B$1</c:f>
              <c:strCache>
                <c:ptCount val="1"/>
                <c:pt idx="0">
                  <c:v>Apple</c:v>
                </c:pt>
              </c:strCache>
            </c:strRef>
          </c:tx>
          <c:spPr>
            <a:ln>
              <a:solidFill>
                <a:srgbClr val="D34817"/>
              </a:solidFill>
            </a:ln>
          </c:spPr>
          <c:dPt>
            <c:idx val="1"/>
            <c:bubble3D val="0"/>
            <c:spPr>
              <a:pattFill prst="dkVert">
                <a:fgClr>
                  <a:srgbClr val="92D050"/>
                </a:fgClr>
                <a:bgClr>
                  <a:sysClr val="window" lastClr="FFFFFF"/>
                </a:bgClr>
              </a:pattFill>
              <a:ln>
                <a:solidFill>
                  <a:srgbClr val="D34817"/>
                </a:solidFill>
              </a:ln>
            </c:spPr>
          </c:dPt>
          <c:cat>
            <c:strRef>
              <c:f>Sheet1!$A$2:$A$3</c:f>
              <c:strCache>
                <c:ptCount val="2"/>
                <c:pt idx="0">
                  <c:v>IT Corp.</c:v>
                </c:pt>
                <c:pt idx="1">
                  <c:v>fruit</c:v>
                </c:pt>
              </c:strCache>
            </c:strRef>
          </c:cat>
          <c:val>
            <c:numRef>
              <c:f>Sheet1!$B$2:$B$3</c:f>
              <c:numCache>
                <c:formatCode>General</c:formatCode>
                <c:ptCount val="2"/>
                <c:pt idx="0">
                  <c:v>4</c:v>
                </c:pt>
                <c:pt idx="1">
                  <c:v>1</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4273358072937705"/>
          <c:y val="0.32929029928917802"/>
          <c:w val="0.43106669000115899"/>
          <c:h val="0.58709525671916896"/>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xPr>
        <a:bodyPr/>
        <a:lstStyle/>
        <a:p>
          <a:pPr>
            <a:defRPr sz="2400"/>
          </a:pPr>
          <a:endParaRPr lang="en-US"/>
        </a:p>
      </c:txPr>
    </c:title>
    <c:autoTitleDeleted val="0"/>
    <c:plotArea>
      <c:layout/>
      <c:pieChart>
        <c:varyColors val="1"/>
        <c:ser>
          <c:idx val="0"/>
          <c:order val="0"/>
          <c:tx>
            <c:strRef>
              <c:f>Sheet1!$B$1</c:f>
              <c:strCache>
                <c:ptCount val="1"/>
                <c:pt idx="0">
                  <c:v>HP</c:v>
                </c:pt>
              </c:strCache>
            </c:strRef>
          </c:tx>
          <c:spPr>
            <a:ln>
              <a:solidFill>
                <a:srgbClr val="D34817"/>
              </a:solidFill>
            </a:ln>
          </c:spPr>
          <c:dPt>
            <c:idx val="1"/>
            <c:bubble3D val="0"/>
            <c:spPr>
              <a:pattFill prst="dkHorz">
                <a:fgClr>
                  <a:srgbClr val="00B050"/>
                </a:fgClr>
                <a:bgClr>
                  <a:sysClr val="window" lastClr="FFFFFF"/>
                </a:bgClr>
              </a:pattFill>
              <a:ln>
                <a:solidFill>
                  <a:srgbClr val="D34817"/>
                </a:solidFill>
              </a:ln>
            </c:spPr>
          </c:dPt>
          <c:dPt>
            <c:idx val="2"/>
            <c:bubble3D val="0"/>
            <c:spPr>
              <a:pattFill prst="lgCheck">
                <a:fgClr>
                  <a:srgbClr val="0070C0"/>
                </a:fgClr>
                <a:bgClr>
                  <a:sysClr val="window" lastClr="FFFFFF"/>
                </a:bgClr>
              </a:pattFill>
              <a:ln>
                <a:solidFill>
                  <a:srgbClr val="D34817"/>
                </a:solidFill>
              </a:ln>
            </c:spPr>
          </c:dPt>
          <c:cat>
            <c:strRef>
              <c:f>Sheet1!$A$2:$A$4</c:f>
              <c:strCache>
                <c:ptCount val="3"/>
                <c:pt idx="0">
                  <c:v>IT Corp.</c:v>
                </c:pt>
                <c:pt idx="1">
                  <c:v>horsepower</c:v>
                </c:pt>
                <c:pt idx="2">
                  <c:v>others</c:v>
                </c:pt>
              </c:strCache>
            </c:strRef>
          </c:cat>
          <c:val>
            <c:numRef>
              <c:f>Sheet1!$B$2:$B$4</c:f>
              <c:numCache>
                <c:formatCode>General</c:formatCode>
                <c:ptCount val="3"/>
                <c:pt idx="0">
                  <c:v>2</c:v>
                </c:pt>
                <c:pt idx="1">
                  <c:v>3</c:v>
                </c:pt>
                <c:pt idx="2">
                  <c:v>1</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41111294433571499"/>
          <c:y val="0.28382062373928801"/>
          <c:w val="0.58888705566428501"/>
          <c:h val="0.58548124174038496"/>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605568-0AAB-534A-80CB-E85DBAFB74D2}"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87CF52DF-5B94-7A40-8F26-4A4E3B4079BB}">
      <dgm:prSet phldrT="[Text]" custT="1"/>
      <dgm:spPr/>
      <dgm:t>
        <a:bodyPr/>
        <a:lstStyle/>
        <a:p>
          <a:r>
            <a:rPr lang="en-US" sz="2000" dirty="0" smtClean="0"/>
            <a:t>Computer Science</a:t>
          </a:r>
          <a:endParaRPr lang="en-US" sz="2000" dirty="0"/>
        </a:p>
      </dgm:t>
    </dgm:pt>
    <dgm:pt modelId="{D588825B-9668-A349-B3FB-0510E49964DB}" type="parTrans" cxnId="{49D4BD21-6E53-6A4D-AE80-ED958853B884}">
      <dgm:prSet/>
      <dgm:spPr/>
      <dgm:t>
        <a:bodyPr/>
        <a:lstStyle/>
        <a:p>
          <a:endParaRPr lang="en-US" sz="3200"/>
        </a:p>
      </dgm:t>
    </dgm:pt>
    <dgm:pt modelId="{1AB7FD65-1F5E-804F-B0E7-6A8FDBB9082C}" type="sibTrans" cxnId="{49D4BD21-6E53-6A4D-AE80-ED958853B884}">
      <dgm:prSet/>
      <dgm:spPr/>
      <dgm:t>
        <a:bodyPr/>
        <a:lstStyle/>
        <a:p>
          <a:endParaRPr lang="en-US" sz="3200"/>
        </a:p>
      </dgm:t>
    </dgm:pt>
    <dgm:pt modelId="{DCECFD34-7959-2440-8BDF-2A964C2C18CC}">
      <dgm:prSet phldrT="[Text]" custT="1"/>
      <dgm:spPr/>
      <dgm:t>
        <a:bodyPr/>
        <a:lstStyle/>
        <a:p>
          <a:r>
            <a:rPr lang="en-US" altLang="zh-CN" sz="2000" dirty="0" smtClean="0"/>
            <a:t>Information</a:t>
          </a:r>
          <a:r>
            <a:rPr lang="zh-CN" altLang="en-US" sz="2000" dirty="0" smtClean="0"/>
            <a:t> </a:t>
          </a:r>
          <a:r>
            <a:rPr lang="en-US" altLang="zh-CN" sz="2000" dirty="0" smtClean="0"/>
            <a:t>technology</a:t>
          </a:r>
          <a:r>
            <a:rPr lang="zh-CN" altLang="en-US" sz="2000" dirty="0" smtClean="0"/>
            <a:t> </a:t>
          </a:r>
          <a:r>
            <a:rPr lang="en-US" altLang="zh-CN" sz="2000" dirty="0" smtClean="0"/>
            <a:t>&amp;</a:t>
          </a:r>
          <a:r>
            <a:rPr lang="zh-CN" altLang="en-US" sz="2000" dirty="0" smtClean="0"/>
            <a:t> </a:t>
          </a:r>
          <a:r>
            <a:rPr lang="en-US" altLang="zh-CN" sz="2000" dirty="0" smtClean="0"/>
            <a:t>system</a:t>
          </a:r>
          <a:endParaRPr lang="en-US" sz="2000" dirty="0"/>
        </a:p>
      </dgm:t>
    </dgm:pt>
    <dgm:pt modelId="{846EEBBE-FE9D-5A4D-A32D-3FAF58379CD1}" type="parTrans" cxnId="{D0A5E6B2-7A20-D641-AB14-1726B1CF3545}">
      <dgm:prSet/>
      <dgm:spPr/>
      <dgm:t>
        <a:bodyPr/>
        <a:lstStyle/>
        <a:p>
          <a:endParaRPr lang="en-US" sz="3200"/>
        </a:p>
      </dgm:t>
    </dgm:pt>
    <dgm:pt modelId="{9503A55E-A385-AE49-967B-1DE6706C12A2}" type="sibTrans" cxnId="{D0A5E6B2-7A20-D641-AB14-1726B1CF3545}">
      <dgm:prSet/>
      <dgm:spPr/>
      <dgm:t>
        <a:bodyPr/>
        <a:lstStyle/>
        <a:p>
          <a:endParaRPr lang="en-US" sz="3200"/>
        </a:p>
      </dgm:t>
    </dgm:pt>
    <dgm:pt modelId="{7D763500-BEF1-3C4E-B2D6-A9E5EABBDB3E}">
      <dgm:prSet phldrT="[Text]" custT="1"/>
      <dgm:spPr/>
      <dgm:t>
        <a:bodyPr/>
        <a:lstStyle/>
        <a:p>
          <a:r>
            <a:rPr lang="en-US" sz="2000" dirty="0" smtClean="0"/>
            <a:t>Database</a:t>
          </a:r>
          <a:endParaRPr lang="en-US" sz="2000" dirty="0"/>
        </a:p>
      </dgm:t>
    </dgm:pt>
    <dgm:pt modelId="{A7C07211-0E2C-5E42-BD26-3C47057D54E8}" type="parTrans" cxnId="{5B00DDB6-6BCC-0E47-AE35-F861FBFD9FFA}">
      <dgm:prSet/>
      <dgm:spPr/>
      <dgm:t>
        <a:bodyPr/>
        <a:lstStyle/>
        <a:p>
          <a:endParaRPr lang="en-US" sz="3200"/>
        </a:p>
      </dgm:t>
    </dgm:pt>
    <dgm:pt modelId="{8C31957E-98FA-EE45-B48A-7892BA1C9AA9}" type="sibTrans" cxnId="{5B00DDB6-6BCC-0E47-AE35-F861FBFD9FFA}">
      <dgm:prSet/>
      <dgm:spPr/>
      <dgm:t>
        <a:bodyPr/>
        <a:lstStyle/>
        <a:p>
          <a:endParaRPr lang="en-US" sz="3200"/>
        </a:p>
      </dgm:t>
    </dgm:pt>
    <dgm:pt modelId="{4672D628-B2EC-8D4D-BF1F-A7A9E45AAE95}">
      <dgm:prSet phldrT="[Text]" custT="1"/>
      <dgm:spPr/>
      <dgm:t>
        <a:bodyPr/>
        <a:lstStyle/>
        <a:p>
          <a:r>
            <a:rPr lang="en-US" altLang="zh-CN" sz="2000" dirty="0" smtClean="0"/>
            <a:t>Theory</a:t>
          </a:r>
          <a:r>
            <a:rPr lang="zh-CN" altLang="en-US" sz="2000" dirty="0" smtClean="0"/>
            <a:t> </a:t>
          </a:r>
          <a:r>
            <a:rPr lang="en-US" altLang="zh-CN" sz="2000" dirty="0" smtClean="0"/>
            <a:t>of</a:t>
          </a:r>
          <a:r>
            <a:rPr lang="zh-CN" altLang="en-US" sz="2000" dirty="0" smtClean="0"/>
            <a:t> </a:t>
          </a:r>
          <a:r>
            <a:rPr lang="en-US" altLang="zh-CN" sz="2000" dirty="0" smtClean="0"/>
            <a:t>computation</a:t>
          </a:r>
          <a:endParaRPr lang="en-US" sz="2000" dirty="0"/>
        </a:p>
      </dgm:t>
    </dgm:pt>
    <dgm:pt modelId="{DD68F6AA-50CA-B443-91DF-FFAFE7A5991A}" type="parTrans" cxnId="{BC4F671F-BC99-D246-BFB9-8B6A1F280335}">
      <dgm:prSet/>
      <dgm:spPr/>
      <dgm:t>
        <a:bodyPr/>
        <a:lstStyle/>
        <a:p>
          <a:endParaRPr lang="en-US" sz="3200"/>
        </a:p>
      </dgm:t>
    </dgm:pt>
    <dgm:pt modelId="{CD9199CD-740A-AC49-AAC5-C0147AD6F1C6}" type="sibTrans" cxnId="{BC4F671F-BC99-D246-BFB9-8B6A1F280335}">
      <dgm:prSet/>
      <dgm:spPr/>
      <dgm:t>
        <a:bodyPr/>
        <a:lstStyle/>
        <a:p>
          <a:endParaRPr lang="en-US" sz="3200"/>
        </a:p>
      </dgm:t>
    </dgm:pt>
    <dgm:pt modelId="{5371BF9F-5647-CD48-A0D0-9FC278D9F652}">
      <dgm:prSet phldrT="[Text]" custT="1"/>
      <dgm:spPr/>
      <dgm:t>
        <a:bodyPr/>
        <a:lstStyle/>
        <a:p>
          <a:r>
            <a:rPr lang="en-US" sz="3200" dirty="0" smtClean="0"/>
            <a:t>…</a:t>
          </a:r>
          <a:endParaRPr lang="en-US" sz="3200" dirty="0"/>
        </a:p>
      </dgm:t>
    </dgm:pt>
    <dgm:pt modelId="{464D03E0-84E5-EC43-B419-FF48DD267011}" type="parTrans" cxnId="{8939360F-5A1E-3347-93EA-5180DC94A093}">
      <dgm:prSet/>
      <dgm:spPr/>
      <dgm:t>
        <a:bodyPr/>
        <a:lstStyle/>
        <a:p>
          <a:endParaRPr lang="en-US" sz="3200"/>
        </a:p>
      </dgm:t>
    </dgm:pt>
    <dgm:pt modelId="{47C2A4F6-3FEA-FA47-896D-8D3652789C51}" type="sibTrans" cxnId="{8939360F-5A1E-3347-93EA-5180DC94A093}">
      <dgm:prSet/>
      <dgm:spPr/>
      <dgm:t>
        <a:bodyPr/>
        <a:lstStyle/>
        <a:p>
          <a:endParaRPr lang="en-US" sz="3200"/>
        </a:p>
      </dgm:t>
    </dgm:pt>
    <dgm:pt modelId="{6246D7A7-682E-094D-B3AD-FFF5ACE9C0FB}">
      <dgm:prSet phldrT="[Text]" custT="1"/>
      <dgm:spPr/>
      <dgm:t>
        <a:bodyPr/>
        <a:lstStyle/>
        <a:p>
          <a:r>
            <a:rPr lang="en-US" sz="3600" dirty="0" smtClean="0"/>
            <a:t>…</a:t>
          </a:r>
          <a:endParaRPr lang="en-US" sz="3600" dirty="0"/>
        </a:p>
      </dgm:t>
    </dgm:pt>
    <dgm:pt modelId="{D0B88603-C564-3345-AD9A-92D57FB7FD87}" type="parTrans" cxnId="{1DFCBD97-92C6-B840-A6DB-57684E01E20A}">
      <dgm:prSet/>
      <dgm:spPr/>
      <dgm:t>
        <a:bodyPr/>
        <a:lstStyle/>
        <a:p>
          <a:endParaRPr lang="en-US" sz="3200"/>
        </a:p>
      </dgm:t>
    </dgm:pt>
    <dgm:pt modelId="{877DD556-0315-E540-ACD6-1D71D2D352DE}" type="sibTrans" cxnId="{1DFCBD97-92C6-B840-A6DB-57684E01E20A}">
      <dgm:prSet/>
      <dgm:spPr/>
      <dgm:t>
        <a:bodyPr/>
        <a:lstStyle/>
        <a:p>
          <a:endParaRPr lang="en-US" sz="3200"/>
        </a:p>
      </dgm:t>
    </dgm:pt>
    <dgm:pt modelId="{7652A57D-6D36-A342-B4E1-1213D9A73967}">
      <dgm:prSet phldrT="[Text]" custT="1"/>
      <dgm:spPr/>
      <dgm:t>
        <a:bodyPr/>
        <a:lstStyle/>
        <a:p>
          <a:r>
            <a:rPr lang="en-US" sz="3600" dirty="0" smtClean="0"/>
            <a:t>…</a:t>
          </a:r>
          <a:endParaRPr lang="en-US" sz="3600" dirty="0"/>
        </a:p>
      </dgm:t>
    </dgm:pt>
    <dgm:pt modelId="{ABDBFCA7-EA9A-0944-BB7F-FE105F9137FA}" type="parTrans" cxnId="{D7871710-9348-D348-8B86-EB4AC6FC582A}">
      <dgm:prSet/>
      <dgm:spPr/>
      <dgm:t>
        <a:bodyPr/>
        <a:lstStyle/>
        <a:p>
          <a:endParaRPr lang="en-US" sz="3200"/>
        </a:p>
      </dgm:t>
    </dgm:pt>
    <dgm:pt modelId="{59CC7C2D-594D-CD44-848A-64E22B9D9B63}" type="sibTrans" cxnId="{D7871710-9348-D348-8B86-EB4AC6FC582A}">
      <dgm:prSet/>
      <dgm:spPr/>
      <dgm:t>
        <a:bodyPr/>
        <a:lstStyle/>
        <a:p>
          <a:endParaRPr lang="en-US" sz="3200"/>
        </a:p>
      </dgm:t>
    </dgm:pt>
    <dgm:pt modelId="{C6C09C50-AC9B-9D4E-8208-8A21CEDB70A9}">
      <dgm:prSet phldrT="[Text]" custT="1"/>
      <dgm:spPr/>
      <dgm:t>
        <a:bodyPr/>
        <a:lstStyle/>
        <a:p>
          <a:r>
            <a:rPr lang="en-US" altLang="zh-CN" sz="2000" dirty="0" smtClean="0"/>
            <a:t>Information</a:t>
          </a:r>
          <a:r>
            <a:rPr lang="zh-CN" altLang="en-US" sz="2000" dirty="0" smtClean="0"/>
            <a:t> </a:t>
          </a:r>
          <a:r>
            <a:rPr lang="en-US" altLang="zh-CN" sz="2000" dirty="0" smtClean="0"/>
            <a:t>retrieval</a:t>
          </a:r>
          <a:endParaRPr lang="en-US" sz="2000" dirty="0"/>
        </a:p>
      </dgm:t>
    </dgm:pt>
    <dgm:pt modelId="{572B436A-2A9E-1048-80FA-A00F30A3741A}" type="parTrans" cxnId="{12ED1DCB-D70D-CE41-85AE-341E8F202374}">
      <dgm:prSet/>
      <dgm:spPr/>
      <dgm:t>
        <a:bodyPr/>
        <a:lstStyle/>
        <a:p>
          <a:endParaRPr lang="en-US" sz="3200"/>
        </a:p>
      </dgm:t>
    </dgm:pt>
    <dgm:pt modelId="{48387895-71FC-384A-9FC9-AFF0FBB09C44}" type="sibTrans" cxnId="{12ED1DCB-D70D-CE41-85AE-341E8F202374}">
      <dgm:prSet/>
      <dgm:spPr/>
      <dgm:t>
        <a:bodyPr/>
        <a:lstStyle/>
        <a:p>
          <a:endParaRPr lang="en-US" sz="3200"/>
        </a:p>
      </dgm:t>
    </dgm:pt>
    <dgm:pt modelId="{6B08B166-F39A-41FD-98CF-C0FE29790116}">
      <dgm:prSet phldrT="[Text]" custT="1"/>
      <dgm:spPr/>
      <dgm:t>
        <a:bodyPr/>
        <a:lstStyle/>
        <a:p>
          <a:r>
            <a:rPr lang="en-US" sz="3600" dirty="0" smtClean="0"/>
            <a:t>…</a:t>
          </a:r>
          <a:endParaRPr lang="en-US" sz="3600" dirty="0"/>
        </a:p>
      </dgm:t>
    </dgm:pt>
    <dgm:pt modelId="{FA7886A9-8804-4ABC-91F2-5EC9AD06131F}" type="parTrans" cxnId="{9B01BB4F-3876-4457-9F1A-C70B99CB7B03}">
      <dgm:prSet/>
      <dgm:spPr/>
      <dgm:t>
        <a:bodyPr/>
        <a:lstStyle/>
        <a:p>
          <a:endParaRPr lang="en-US" sz="2400"/>
        </a:p>
      </dgm:t>
    </dgm:pt>
    <dgm:pt modelId="{FFBC0CB9-8DE1-4131-B888-15045E5D9DE6}" type="sibTrans" cxnId="{9B01BB4F-3876-4457-9F1A-C70B99CB7B03}">
      <dgm:prSet/>
      <dgm:spPr/>
      <dgm:t>
        <a:bodyPr/>
        <a:lstStyle/>
        <a:p>
          <a:endParaRPr lang="en-US" sz="2400"/>
        </a:p>
      </dgm:t>
    </dgm:pt>
    <dgm:pt modelId="{B12BF978-907D-4C8B-85B8-A13B1E41F4D1}">
      <dgm:prSet phldrT="[Text]" custT="1"/>
      <dgm:spPr/>
      <dgm:t>
        <a:bodyPr/>
        <a:lstStyle/>
        <a:p>
          <a:r>
            <a:rPr lang="en-US" sz="3600" dirty="0" smtClean="0"/>
            <a:t>…</a:t>
          </a:r>
          <a:endParaRPr lang="en-US" sz="3600" dirty="0"/>
        </a:p>
      </dgm:t>
    </dgm:pt>
    <dgm:pt modelId="{3A1061F3-EB78-450E-98DE-4EA714AF8FD8}" type="parTrans" cxnId="{33E08DA8-78C2-43C3-8860-328EFD15CAAD}">
      <dgm:prSet/>
      <dgm:spPr/>
      <dgm:t>
        <a:bodyPr/>
        <a:lstStyle/>
        <a:p>
          <a:endParaRPr lang="en-US" sz="2400"/>
        </a:p>
      </dgm:t>
    </dgm:pt>
    <dgm:pt modelId="{5E043E49-CA35-44AA-AAB9-566AACA120A2}" type="sibTrans" cxnId="{33E08DA8-78C2-43C3-8860-328EFD15CAAD}">
      <dgm:prSet/>
      <dgm:spPr/>
      <dgm:t>
        <a:bodyPr/>
        <a:lstStyle/>
        <a:p>
          <a:endParaRPr lang="en-US" sz="2400"/>
        </a:p>
      </dgm:t>
    </dgm:pt>
    <dgm:pt modelId="{6368EA87-1E65-994B-93BA-687D86DCAEF7}" type="pres">
      <dgm:prSet presAssocID="{4C605568-0AAB-534A-80CB-E85DBAFB74D2}" presName="hierChild1" presStyleCnt="0">
        <dgm:presLayoutVars>
          <dgm:chPref val="1"/>
          <dgm:dir/>
          <dgm:animOne val="branch"/>
          <dgm:animLvl val="lvl"/>
          <dgm:resizeHandles/>
        </dgm:presLayoutVars>
      </dgm:prSet>
      <dgm:spPr/>
      <dgm:t>
        <a:bodyPr/>
        <a:lstStyle/>
        <a:p>
          <a:endParaRPr lang="en-US"/>
        </a:p>
      </dgm:t>
    </dgm:pt>
    <dgm:pt modelId="{C99877CF-D505-F74F-886C-F39AD6A3D4AE}" type="pres">
      <dgm:prSet presAssocID="{87CF52DF-5B94-7A40-8F26-4A4E3B4079BB}" presName="hierRoot1" presStyleCnt="0"/>
      <dgm:spPr/>
    </dgm:pt>
    <dgm:pt modelId="{C5C2A184-EBD5-B242-878B-26C36A868731}" type="pres">
      <dgm:prSet presAssocID="{87CF52DF-5B94-7A40-8F26-4A4E3B4079BB}" presName="composite" presStyleCnt="0"/>
      <dgm:spPr/>
    </dgm:pt>
    <dgm:pt modelId="{D69E0DD4-6529-5644-956D-4335D79FD812}" type="pres">
      <dgm:prSet presAssocID="{87CF52DF-5B94-7A40-8F26-4A4E3B4079BB}" presName="background" presStyleLbl="node0" presStyleIdx="0" presStyleCnt="1"/>
      <dgm:spPr/>
    </dgm:pt>
    <dgm:pt modelId="{A81C43A8-06C6-A545-88D2-C53503976B57}" type="pres">
      <dgm:prSet presAssocID="{87CF52DF-5B94-7A40-8F26-4A4E3B4079BB}" presName="text" presStyleLbl="fgAcc0" presStyleIdx="0" presStyleCnt="1" custScaleX="152668">
        <dgm:presLayoutVars>
          <dgm:chPref val="3"/>
        </dgm:presLayoutVars>
      </dgm:prSet>
      <dgm:spPr/>
      <dgm:t>
        <a:bodyPr/>
        <a:lstStyle/>
        <a:p>
          <a:endParaRPr lang="en-US"/>
        </a:p>
      </dgm:t>
    </dgm:pt>
    <dgm:pt modelId="{C30CEEAB-3DC5-2649-B8C7-200BD0EA8617}" type="pres">
      <dgm:prSet presAssocID="{87CF52DF-5B94-7A40-8F26-4A4E3B4079BB}" presName="hierChild2" presStyleCnt="0"/>
      <dgm:spPr/>
    </dgm:pt>
    <dgm:pt modelId="{23ABEF2E-C795-E44E-8066-080584183486}" type="pres">
      <dgm:prSet presAssocID="{846EEBBE-FE9D-5A4D-A32D-3FAF58379CD1}" presName="Name10" presStyleLbl="parChTrans1D2" presStyleIdx="0" presStyleCnt="3"/>
      <dgm:spPr/>
      <dgm:t>
        <a:bodyPr/>
        <a:lstStyle/>
        <a:p>
          <a:endParaRPr lang="en-US"/>
        </a:p>
      </dgm:t>
    </dgm:pt>
    <dgm:pt modelId="{CBA0AE4E-C7CD-F64E-BBED-0532899AE68E}" type="pres">
      <dgm:prSet presAssocID="{DCECFD34-7959-2440-8BDF-2A964C2C18CC}" presName="hierRoot2" presStyleCnt="0"/>
      <dgm:spPr/>
    </dgm:pt>
    <dgm:pt modelId="{DF369EBD-6F93-9947-A8FC-03209F8867FA}" type="pres">
      <dgm:prSet presAssocID="{DCECFD34-7959-2440-8BDF-2A964C2C18CC}" presName="composite2" presStyleCnt="0"/>
      <dgm:spPr/>
    </dgm:pt>
    <dgm:pt modelId="{05B26567-8AEB-854C-B891-8AC5A500E3D6}" type="pres">
      <dgm:prSet presAssocID="{DCECFD34-7959-2440-8BDF-2A964C2C18CC}" presName="background2" presStyleLbl="node2" presStyleIdx="0" presStyleCnt="3"/>
      <dgm:spPr/>
    </dgm:pt>
    <dgm:pt modelId="{82015258-4FBF-514A-A945-998635517DFE}" type="pres">
      <dgm:prSet presAssocID="{DCECFD34-7959-2440-8BDF-2A964C2C18CC}" presName="text2" presStyleLbl="fgAcc2" presStyleIdx="0" presStyleCnt="3" custScaleX="152261" custScaleY="129135">
        <dgm:presLayoutVars>
          <dgm:chPref val="3"/>
        </dgm:presLayoutVars>
      </dgm:prSet>
      <dgm:spPr/>
      <dgm:t>
        <a:bodyPr/>
        <a:lstStyle/>
        <a:p>
          <a:endParaRPr lang="en-US"/>
        </a:p>
      </dgm:t>
    </dgm:pt>
    <dgm:pt modelId="{D8595C3E-16A8-8541-A6B1-D940351F1169}" type="pres">
      <dgm:prSet presAssocID="{DCECFD34-7959-2440-8BDF-2A964C2C18CC}" presName="hierChild3" presStyleCnt="0"/>
      <dgm:spPr/>
    </dgm:pt>
    <dgm:pt modelId="{0F4C835D-8D48-614B-ACF5-C2E12A9ACD20}" type="pres">
      <dgm:prSet presAssocID="{A7C07211-0E2C-5E42-BD26-3C47057D54E8}" presName="Name17" presStyleLbl="parChTrans1D3" presStyleIdx="0" presStyleCnt="4"/>
      <dgm:spPr/>
      <dgm:t>
        <a:bodyPr/>
        <a:lstStyle/>
        <a:p>
          <a:endParaRPr lang="en-US"/>
        </a:p>
      </dgm:t>
    </dgm:pt>
    <dgm:pt modelId="{55CD79F2-2CBE-1940-AE3E-4BDF458F67E2}" type="pres">
      <dgm:prSet presAssocID="{7D763500-BEF1-3C4E-B2D6-A9E5EABBDB3E}" presName="hierRoot3" presStyleCnt="0"/>
      <dgm:spPr/>
    </dgm:pt>
    <dgm:pt modelId="{C0C035AC-47A1-1344-AD75-BABC77B9E24A}" type="pres">
      <dgm:prSet presAssocID="{7D763500-BEF1-3C4E-B2D6-A9E5EABBDB3E}" presName="composite3" presStyleCnt="0"/>
      <dgm:spPr/>
    </dgm:pt>
    <dgm:pt modelId="{444515CF-CCD7-9F4F-BE81-B5232CCDB599}" type="pres">
      <dgm:prSet presAssocID="{7D763500-BEF1-3C4E-B2D6-A9E5EABBDB3E}" presName="background3" presStyleLbl="node3" presStyleIdx="0" presStyleCnt="4"/>
      <dgm:spPr/>
    </dgm:pt>
    <dgm:pt modelId="{AE7A3320-71FD-CB48-A458-881A670F1A5C}" type="pres">
      <dgm:prSet presAssocID="{7D763500-BEF1-3C4E-B2D6-A9E5EABBDB3E}" presName="text3" presStyleLbl="fgAcc3" presStyleIdx="0" presStyleCnt="4" custScaleX="114112">
        <dgm:presLayoutVars>
          <dgm:chPref val="3"/>
        </dgm:presLayoutVars>
      </dgm:prSet>
      <dgm:spPr/>
      <dgm:t>
        <a:bodyPr/>
        <a:lstStyle/>
        <a:p>
          <a:endParaRPr lang="en-US"/>
        </a:p>
      </dgm:t>
    </dgm:pt>
    <dgm:pt modelId="{0EBC7BE4-1DD8-BA46-9937-8BFBAD3F584A}" type="pres">
      <dgm:prSet presAssocID="{7D763500-BEF1-3C4E-B2D6-A9E5EABBDB3E}" presName="hierChild4" presStyleCnt="0"/>
      <dgm:spPr/>
    </dgm:pt>
    <dgm:pt modelId="{2C2B4266-1473-694C-BD57-658CE69FA6C3}" type="pres">
      <dgm:prSet presAssocID="{572B436A-2A9E-1048-80FA-A00F30A3741A}" presName="Name17" presStyleLbl="parChTrans1D3" presStyleIdx="1" presStyleCnt="4"/>
      <dgm:spPr/>
      <dgm:t>
        <a:bodyPr/>
        <a:lstStyle/>
        <a:p>
          <a:endParaRPr lang="en-US"/>
        </a:p>
      </dgm:t>
    </dgm:pt>
    <dgm:pt modelId="{83859C5C-3C6C-D549-AF13-D91431D40FB2}" type="pres">
      <dgm:prSet presAssocID="{C6C09C50-AC9B-9D4E-8208-8A21CEDB70A9}" presName="hierRoot3" presStyleCnt="0"/>
      <dgm:spPr/>
    </dgm:pt>
    <dgm:pt modelId="{8C1856FF-30BA-6140-9226-EF7C3843BDD2}" type="pres">
      <dgm:prSet presAssocID="{C6C09C50-AC9B-9D4E-8208-8A21CEDB70A9}" presName="composite3" presStyleCnt="0"/>
      <dgm:spPr/>
    </dgm:pt>
    <dgm:pt modelId="{9342EAA0-04DA-6E42-896D-486CD4075E94}" type="pres">
      <dgm:prSet presAssocID="{C6C09C50-AC9B-9D4E-8208-8A21CEDB70A9}" presName="background3" presStyleLbl="node3" presStyleIdx="1" presStyleCnt="4"/>
      <dgm:spPr/>
    </dgm:pt>
    <dgm:pt modelId="{48AA35CC-4B79-6A47-866C-05A9A8A39590}" type="pres">
      <dgm:prSet presAssocID="{C6C09C50-AC9B-9D4E-8208-8A21CEDB70A9}" presName="text3" presStyleLbl="fgAcc3" presStyleIdx="1" presStyleCnt="4" custScaleX="138950" custScaleY="103098">
        <dgm:presLayoutVars>
          <dgm:chPref val="3"/>
        </dgm:presLayoutVars>
      </dgm:prSet>
      <dgm:spPr/>
      <dgm:t>
        <a:bodyPr/>
        <a:lstStyle/>
        <a:p>
          <a:endParaRPr lang="en-US"/>
        </a:p>
      </dgm:t>
    </dgm:pt>
    <dgm:pt modelId="{FEBF4A4A-D682-884C-8747-440D858DC22B}" type="pres">
      <dgm:prSet presAssocID="{C6C09C50-AC9B-9D4E-8208-8A21CEDB70A9}" presName="hierChild4" presStyleCnt="0"/>
      <dgm:spPr/>
    </dgm:pt>
    <dgm:pt modelId="{434FFF68-471C-4E07-BD9D-CC7025F99517}" type="pres">
      <dgm:prSet presAssocID="{FA7886A9-8804-4ABC-91F2-5EC9AD06131F}" presName="Name23" presStyleLbl="parChTrans1D4" presStyleIdx="0" presStyleCnt="2"/>
      <dgm:spPr/>
      <dgm:t>
        <a:bodyPr/>
        <a:lstStyle/>
        <a:p>
          <a:endParaRPr lang="en-US"/>
        </a:p>
      </dgm:t>
    </dgm:pt>
    <dgm:pt modelId="{3FF996C4-7322-4AFE-B246-CD0F6B38B5F5}" type="pres">
      <dgm:prSet presAssocID="{6B08B166-F39A-41FD-98CF-C0FE29790116}" presName="hierRoot4" presStyleCnt="0"/>
      <dgm:spPr/>
    </dgm:pt>
    <dgm:pt modelId="{C495E66E-ED8F-4CD9-AAE3-54F5290A5B93}" type="pres">
      <dgm:prSet presAssocID="{6B08B166-F39A-41FD-98CF-C0FE29790116}" presName="composite4" presStyleCnt="0"/>
      <dgm:spPr/>
    </dgm:pt>
    <dgm:pt modelId="{4A3244EF-8722-4AF4-8023-07A72DD46D8C}" type="pres">
      <dgm:prSet presAssocID="{6B08B166-F39A-41FD-98CF-C0FE29790116}" presName="background4" presStyleLbl="node4" presStyleIdx="0" presStyleCnt="2"/>
      <dgm:spPr/>
    </dgm:pt>
    <dgm:pt modelId="{9D39A207-AA04-4D49-A10B-9CA1F19E276E}" type="pres">
      <dgm:prSet presAssocID="{6B08B166-F39A-41FD-98CF-C0FE29790116}" presName="text4" presStyleLbl="fgAcc4" presStyleIdx="0" presStyleCnt="2">
        <dgm:presLayoutVars>
          <dgm:chPref val="3"/>
        </dgm:presLayoutVars>
      </dgm:prSet>
      <dgm:spPr/>
      <dgm:t>
        <a:bodyPr/>
        <a:lstStyle/>
        <a:p>
          <a:endParaRPr lang="en-US"/>
        </a:p>
      </dgm:t>
    </dgm:pt>
    <dgm:pt modelId="{ED3DC8B0-FBD6-427F-9CED-B7DBBB80A136}" type="pres">
      <dgm:prSet presAssocID="{6B08B166-F39A-41FD-98CF-C0FE29790116}" presName="hierChild5" presStyleCnt="0"/>
      <dgm:spPr/>
    </dgm:pt>
    <dgm:pt modelId="{F3DB4E4D-81B0-4F34-9B1E-10F8EFD68893}" type="pres">
      <dgm:prSet presAssocID="{3A1061F3-EB78-450E-98DE-4EA714AF8FD8}" presName="Name23" presStyleLbl="parChTrans1D4" presStyleIdx="1" presStyleCnt="2"/>
      <dgm:spPr/>
      <dgm:t>
        <a:bodyPr/>
        <a:lstStyle/>
        <a:p>
          <a:endParaRPr lang="en-US"/>
        </a:p>
      </dgm:t>
    </dgm:pt>
    <dgm:pt modelId="{AA679093-6830-4297-9612-B4B9D09E6D99}" type="pres">
      <dgm:prSet presAssocID="{B12BF978-907D-4C8B-85B8-A13B1E41F4D1}" presName="hierRoot4" presStyleCnt="0"/>
      <dgm:spPr/>
    </dgm:pt>
    <dgm:pt modelId="{8C88A3BF-E9F2-4AA8-A464-882C8773564F}" type="pres">
      <dgm:prSet presAssocID="{B12BF978-907D-4C8B-85B8-A13B1E41F4D1}" presName="composite4" presStyleCnt="0"/>
      <dgm:spPr/>
    </dgm:pt>
    <dgm:pt modelId="{1F37B232-6EFF-4C9B-96AA-48E19A2DC8F2}" type="pres">
      <dgm:prSet presAssocID="{B12BF978-907D-4C8B-85B8-A13B1E41F4D1}" presName="background4" presStyleLbl="node4" presStyleIdx="1" presStyleCnt="2"/>
      <dgm:spPr/>
    </dgm:pt>
    <dgm:pt modelId="{B6C7B885-0F9A-4F3B-9C68-C06C558A314A}" type="pres">
      <dgm:prSet presAssocID="{B12BF978-907D-4C8B-85B8-A13B1E41F4D1}" presName="text4" presStyleLbl="fgAcc4" presStyleIdx="1" presStyleCnt="2">
        <dgm:presLayoutVars>
          <dgm:chPref val="3"/>
        </dgm:presLayoutVars>
      </dgm:prSet>
      <dgm:spPr/>
      <dgm:t>
        <a:bodyPr/>
        <a:lstStyle/>
        <a:p>
          <a:endParaRPr lang="en-US"/>
        </a:p>
      </dgm:t>
    </dgm:pt>
    <dgm:pt modelId="{421166CA-C368-4E8C-91FB-4E2986423AF6}" type="pres">
      <dgm:prSet presAssocID="{B12BF978-907D-4C8B-85B8-A13B1E41F4D1}" presName="hierChild5" presStyleCnt="0"/>
      <dgm:spPr/>
    </dgm:pt>
    <dgm:pt modelId="{960D3D86-CE92-4048-B449-BDD7DF8B0F42}" type="pres">
      <dgm:prSet presAssocID="{DD68F6AA-50CA-B443-91DF-FFAFE7A5991A}" presName="Name10" presStyleLbl="parChTrans1D2" presStyleIdx="1" presStyleCnt="3"/>
      <dgm:spPr/>
      <dgm:t>
        <a:bodyPr/>
        <a:lstStyle/>
        <a:p>
          <a:endParaRPr lang="en-US"/>
        </a:p>
      </dgm:t>
    </dgm:pt>
    <dgm:pt modelId="{FFE7590D-2DD9-6444-8CA4-139B3C75A6C7}" type="pres">
      <dgm:prSet presAssocID="{4672D628-B2EC-8D4D-BF1F-A7A9E45AAE95}" presName="hierRoot2" presStyleCnt="0"/>
      <dgm:spPr/>
    </dgm:pt>
    <dgm:pt modelId="{9F29D2E1-36F1-FD4F-9300-6F84DB0C3475}" type="pres">
      <dgm:prSet presAssocID="{4672D628-B2EC-8D4D-BF1F-A7A9E45AAE95}" presName="composite2" presStyleCnt="0"/>
      <dgm:spPr/>
    </dgm:pt>
    <dgm:pt modelId="{C38ED7B5-D33A-7646-AAE4-97C6666E6AC6}" type="pres">
      <dgm:prSet presAssocID="{4672D628-B2EC-8D4D-BF1F-A7A9E45AAE95}" presName="background2" presStyleLbl="node2" presStyleIdx="1" presStyleCnt="3"/>
      <dgm:spPr/>
    </dgm:pt>
    <dgm:pt modelId="{E94F5155-D8D0-7745-A367-8E15A0E4E370}" type="pres">
      <dgm:prSet presAssocID="{4672D628-B2EC-8D4D-BF1F-A7A9E45AAE95}" presName="text2" presStyleLbl="fgAcc2" presStyleIdx="1" presStyleCnt="3" custScaleX="153136" custScaleY="112324">
        <dgm:presLayoutVars>
          <dgm:chPref val="3"/>
        </dgm:presLayoutVars>
      </dgm:prSet>
      <dgm:spPr/>
      <dgm:t>
        <a:bodyPr/>
        <a:lstStyle/>
        <a:p>
          <a:endParaRPr lang="en-US"/>
        </a:p>
      </dgm:t>
    </dgm:pt>
    <dgm:pt modelId="{C5C4B7CD-FBA1-324A-BAE5-2FF6C2546AE7}" type="pres">
      <dgm:prSet presAssocID="{4672D628-B2EC-8D4D-BF1F-A7A9E45AAE95}" presName="hierChild3" presStyleCnt="0"/>
      <dgm:spPr/>
    </dgm:pt>
    <dgm:pt modelId="{BC67D47F-719C-764A-AB53-FF8B84E71DEC}" type="pres">
      <dgm:prSet presAssocID="{D0B88603-C564-3345-AD9A-92D57FB7FD87}" presName="Name17" presStyleLbl="parChTrans1D3" presStyleIdx="2" presStyleCnt="4"/>
      <dgm:spPr/>
      <dgm:t>
        <a:bodyPr/>
        <a:lstStyle/>
        <a:p>
          <a:endParaRPr lang="en-US"/>
        </a:p>
      </dgm:t>
    </dgm:pt>
    <dgm:pt modelId="{118AE879-EA31-1646-9979-B78095DCB68B}" type="pres">
      <dgm:prSet presAssocID="{6246D7A7-682E-094D-B3AD-FFF5ACE9C0FB}" presName="hierRoot3" presStyleCnt="0"/>
      <dgm:spPr/>
    </dgm:pt>
    <dgm:pt modelId="{E4E00700-4DB3-7140-9DDB-A4315849A899}" type="pres">
      <dgm:prSet presAssocID="{6246D7A7-682E-094D-B3AD-FFF5ACE9C0FB}" presName="composite3" presStyleCnt="0"/>
      <dgm:spPr/>
    </dgm:pt>
    <dgm:pt modelId="{B5B49825-D95D-F047-A144-C53DFCFAB50C}" type="pres">
      <dgm:prSet presAssocID="{6246D7A7-682E-094D-B3AD-FFF5ACE9C0FB}" presName="background3" presStyleLbl="node3" presStyleIdx="2" presStyleCnt="4"/>
      <dgm:spPr/>
    </dgm:pt>
    <dgm:pt modelId="{912110E0-5101-D744-B4E6-EB4F8F4C2553}" type="pres">
      <dgm:prSet presAssocID="{6246D7A7-682E-094D-B3AD-FFF5ACE9C0FB}" presName="text3" presStyleLbl="fgAcc3" presStyleIdx="2" presStyleCnt="4">
        <dgm:presLayoutVars>
          <dgm:chPref val="3"/>
        </dgm:presLayoutVars>
      </dgm:prSet>
      <dgm:spPr/>
      <dgm:t>
        <a:bodyPr/>
        <a:lstStyle/>
        <a:p>
          <a:endParaRPr lang="en-US"/>
        </a:p>
      </dgm:t>
    </dgm:pt>
    <dgm:pt modelId="{F2ABBCDD-5172-9241-9032-1E7BC7CA86F9}" type="pres">
      <dgm:prSet presAssocID="{6246D7A7-682E-094D-B3AD-FFF5ACE9C0FB}" presName="hierChild4" presStyleCnt="0"/>
      <dgm:spPr/>
    </dgm:pt>
    <dgm:pt modelId="{CC4553A6-9738-A546-ADC3-BA3C011E3F65}" type="pres">
      <dgm:prSet presAssocID="{ABDBFCA7-EA9A-0944-BB7F-FE105F9137FA}" presName="Name17" presStyleLbl="parChTrans1D3" presStyleIdx="3" presStyleCnt="4"/>
      <dgm:spPr/>
      <dgm:t>
        <a:bodyPr/>
        <a:lstStyle/>
        <a:p>
          <a:endParaRPr lang="en-US"/>
        </a:p>
      </dgm:t>
    </dgm:pt>
    <dgm:pt modelId="{86C3C5B1-13A3-C24E-A954-110BA556BFA0}" type="pres">
      <dgm:prSet presAssocID="{7652A57D-6D36-A342-B4E1-1213D9A73967}" presName="hierRoot3" presStyleCnt="0"/>
      <dgm:spPr/>
    </dgm:pt>
    <dgm:pt modelId="{7DCCB4D3-68B6-DE4A-95EE-7337AA062E67}" type="pres">
      <dgm:prSet presAssocID="{7652A57D-6D36-A342-B4E1-1213D9A73967}" presName="composite3" presStyleCnt="0"/>
      <dgm:spPr/>
    </dgm:pt>
    <dgm:pt modelId="{2B8B58ED-04AB-7842-95F7-E596D9617566}" type="pres">
      <dgm:prSet presAssocID="{7652A57D-6D36-A342-B4E1-1213D9A73967}" presName="background3" presStyleLbl="node3" presStyleIdx="3" presStyleCnt="4"/>
      <dgm:spPr/>
    </dgm:pt>
    <dgm:pt modelId="{18C069BD-85DD-2347-83DE-9E45496760F5}" type="pres">
      <dgm:prSet presAssocID="{7652A57D-6D36-A342-B4E1-1213D9A73967}" presName="text3" presStyleLbl="fgAcc3" presStyleIdx="3" presStyleCnt="4">
        <dgm:presLayoutVars>
          <dgm:chPref val="3"/>
        </dgm:presLayoutVars>
      </dgm:prSet>
      <dgm:spPr/>
      <dgm:t>
        <a:bodyPr/>
        <a:lstStyle/>
        <a:p>
          <a:endParaRPr lang="en-US"/>
        </a:p>
      </dgm:t>
    </dgm:pt>
    <dgm:pt modelId="{A2E87931-2054-A24A-B5D0-E78F18C14E22}" type="pres">
      <dgm:prSet presAssocID="{7652A57D-6D36-A342-B4E1-1213D9A73967}" presName="hierChild4" presStyleCnt="0"/>
      <dgm:spPr/>
    </dgm:pt>
    <dgm:pt modelId="{4FC5C200-3430-FF45-B2EF-69BEC38F75C6}" type="pres">
      <dgm:prSet presAssocID="{464D03E0-84E5-EC43-B419-FF48DD267011}" presName="Name10" presStyleLbl="parChTrans1D2" presStyleIdx="2" presStyleCnt="3"/>
      <dgm:spPr/>
      <dgm:t>
        <a:bodyPr/>
        <a:lstStyle/>
        <a:p>
          <a:endParaRPr lang="en-US"/>
        </a:p>
      </dgm:t>
    </dgm:pt>
    <dgm:pt modelId="{59E84BC9-D0CE-014C-87CB-33E5A3F3A5D1}" type="pres">
      <dgm:prSet presAssocID="{5371BF9F-5647-CD48-A0D0-9FC278D9F652}" presName="hierRoot2" presStyleCnt="0"/>
      <dgm:spPr/>
    </dgm:pt>
    <dgm:pt modelId="{FC58DBCE-F627-9A4E-8E30-327A8B711EAD}" type="pres">
      <dgm:prSet presAssocID="{5371BF9F-5647-CD48-A0D0-9FC278D9F652}" presName="composite2" presStyleCnt="0"/>
      <dgm:spPr/>
    </dgm:pt>
    <dgm:pt modelId="{54031F96-C268-5F49-9A77-1B5CD0448717}" type="pres">
      <dgm:prSet presAssocID="{5371BF9F-5647-CD48-A0D0-9FC278D9F652}" presName="background2" presStyleLbl="node2" presStyleIdx="2" presStyleCnt="3"/>
      <dgm:spPr/>
    </dgm:pt>
    <dgm:pt modelId="{36636D3C-B61C-B846-84FD-00039DCCEF96}" type="pres">
      <dgm:prSet presAssocID="{5371BF9F-5647-CD48-A0D0-9FC278D9F652}" presName="text2" presStyleLbl="fgAcc2" presStyleIdx="2" presStyleCnt="3" custScaleX="68543">
        <dgm:presLayoutVars>
          <dgm:chPref val="3"/>
        </dgm:presLayoutVars>
      </dgm:prSet>
      <dgm:spPr/>
      <dgm:t>
        <a:bodyPr/>
        <a:lstStyle/>
        <a:p>
          <a:endParaRPr lang="en-US"/>
        </a:p>
      </dgm:t>
    </dgm:pt>
    <dgm:pt modelId="{543213D3-4ACA-8349-9ECE-8066BC796597}" type="pres">
      <dgm:prSet presAssocID="{5371BF9F-5647-CD48-A0D0-9FC278D9F652}" presName="hierChild3" presStyleCnt="0"/>
      <dgm:spPr/>
    </dgm:pt>
  </dgm:ptLst>
  <dgm:cxnLst>
    <dgm:cxn modelId="{A8944779-1371-4394-A74F-4AE3FC4BA8F1}" type="presOf" srcId="{DCECFD34-7959-2440-8BDF-2A964C2C18CC}" destId="{82015258-4FBF-514A-A945-998635517DFE}" srcOrd="0" destOrd="0" presId="urn:microsoft.com/office/officeart/2005/8/layout/hierarchy1"/>
    <dgm:cxn modelId="{34E0CCB6-0CA4-4231-87A8-F8C4FA2CECFB}" type="presOf" srcId="{D0B88603-C564-3345-AD9A-92D57FB7FD87}" destId="{BC67D47F-719C-764A-AB53-FF8B84E71DEC}" srcOrd="0" destOrd="0" presId="urn:microsoft.com/office/officeart/2005/8/layout/hierarchy1"/>
    <dgm:cxn modelId="{BF851BF2-A439-4BF1-9190-A564FBEC9771}" type="presOf" srcId="{4C605568-0AAB-534A-80CB-E85DBAFB74D2}" destId="{6368EA87-1E65-994B-93BA-687D86DCAEF7}" srcOrd="0" destOrd="0" presId="urn:microsoft.com/office/officeart/2005/8/layout/hierarchy1"/>
    <dgm:cxn modelId="{6D3E6B7B-9F2E-41F0-AA7B-0BD52652211B}" type="presOf" srcId="{4672D628-B2EC-8D4D-BF1F-A7A9E45AAE95}" destId="{E94F5155-D8D0-7745-A367-8E15A0E4E370}" srcOrd="0" destOrd="0" presId="urn:microsoft.com/office/officeart/2005/8/layout/hierarchy1"/>
    <dgm:cxn modelId="{CE38A7AF-AEEF-4205-97F1-AA8511274840}" type="presOf" srcId="{572B436A-2A9E-1048-80FA-A00F30A3741A}" destId="{2C2B4266-1473-694C-BD57-658CE69FA6C3}" srcOrd="0" destOrd="0" presId="urn:microsoft.com/office/officeart/2005/8/layout/hierarchy1"/>
    <dgm:cxn modelId="{D9142DA6-E616-41FA-A1CD-B01BFF20281B}" type="presOf" srcId="{B12BF978-907D-4C8B-85B8-A13B1E41F4D1}" destId="{B6C7B885-0F9A-4F3B-9C68-C06C558A314A}" srcOrd="0" destOrd="0" presId="urn:microsoft.com/office/officeart/2005/8/layout/hierarchy1"/>
    <dgm:cxn modelId="{D7871710-9348-D348-8B86-EB4AC6FC582A}" srcId="{4672D628-B2EC-8D4D-BF1F-A7A9E45AAE95}" destId="{7652A57D-6D36-A342-B4E1-1213D9A73967}" srcOrd="1" destOrd="0" parTransId="{ABDBFCA7-EA9A-0944-BB7F-FE105F9137FA}" sibTransId="{59CC7C2D-594D-CD44-848A-64E22B9D9B63}"/>
    <dgm:cxn modelId="{C8328462-0C86-48C2-BD5E-BFD12518065D}" type="presOf" srcId="{5371BF9F-5647-CD48-A0D0-9FC278D9F652}" destId="{36636D3C-B61C-B846-84FD-00039DCCEF96}" srcOrd="0" destOrd="0" presId="urn:microsoft.com/office/officeart/2005/8/layout/hierarchy1"/>
    <dgm:cxn modelId="{7639BC8C-28C1-4E29-9E7A-498A8BDA491F}" type="presOf" srcId="{7D763500-BEF1-3C4E-B2D6-A9E5EABBDB3E}" destId="{AE7A3320-71FD-CB48-A458-881A670F1A5C}" srcOrd="0" destOrd="0" presId="urn:microsoft.com/office/officeart/2005/8/layout/hierarchy1"/>
    <dgm:cxn modelId="{9B01BB4F-3876-4457-9F1A-C70B99CB7B03}" srcId="{C6C09C50-AC9B-9D4E-8208-8A21CEDB70A9}" destId="{6B08B166-F39A-41FD-98CF-C0FE29790116}" srcOrd="0" destOrd="0" parTransId="{FA7886A9-8804-4ABC-91F2-5EC9AD06131F}" sibTransId="{FFBC0CB9-8DE1-4131-B888-15045E5D9DE6}"/>
    <dgm:cxn modelId="{8939360F-5A1E-3347-93EA-5180DC94A093}" srcId="{87CF52DF-5B94-7A40-8F26-4A4E3B4079BB}" destId="{5371BF9F-5647-CD48-A0D0-9FC278D9F652}" srcOrd="2" destOrd="0" parTransId="{464D03E0-84E5-EC43-B419-FF48DD267011}" sibTransId="{47C2A4F6-3FEA-FA47-896D-8D3652789C51}"/>
    <dgm:cxn modelId="{A6411AFA-7A5F-4296-9F0A-A22C9AAD7CC8}" type="presOf" srcId="{6B08B166-F39A-41FD-98CF-C0FE29790116}" destId="{9D39A207-AA04-4D49-A10B-9CA1F19E276E}" srcOrd="0" destOrd="0" presId="urn:microsoft.com/office/officeart/2005/8/layout/hierarchy1"/>
    <dgm:cxn modelId="{BC4F671F-BC99-D246-BFB9-8B6A1F280335}" srcId="{87CF52DF-5B94-7A40-8F26-4A4E3B4079BB}" destId="{4672D628-B2EC-8D4D-BF1F-A7A9E45AAE95}" srcOrd="1" destOrd="0" parTransId="{DD68F6AA-50CA-B443-91DF-FFAFE7A5991A}" sibTransId="{CD9199CD-740A-AC49-AAC5-C0147AD6F1C6}"/>
    <dgm:cxn modelId="{BD11DD4B-8374-447C-9E58-B233A8A389C9}" type="presOf" srcId="{3A1061F3-EB78-450E-98DE-4EA714AF8FD8}" destId="{F3DB4E4D-81B0-4F34-9B1E-10F8EFD68893}" srcOrd="0" destOrd="0" presId="urn:microsoft.com/office/officeart/2005/8/layout/hierarchy1"/>
    <dgm:cxn modelId="{9B330567-5AA6-4C6D-A952-54CCD4769FDA}" type="presOf" srcId="{87CF52DF-5B94-7A40-8F26-4A4E3B4079BB}" destId="{A81C43A8-06C6-A545-88D2-C53503976B57}" srcOrd="0" destOrd="0" presId="urn:microsoft.com/office/officeart/2005/8/layout/hierarchy1"/>
    <dgm:cxn modelId="{0A6F2B37-C5B4-4416-B096-18865AE1D982}" type="presOf" srcId="{FA7886A9-8804-4ABC-91F2-5EC9AD06131F}" destId="{434FFF68-471C-4E07-BD9D-CC7025F99517}" srcOrd="0" destOrd="0" presId="urn:microsoft.com/office/officeart/2005/8/layout/hierarchy1"/>
    <dgm:cxn modelId="{0A43A5D8-BAB2-435B-8F41-956C1D455762}" type="presOf" srcId="{7652A57D-6D36-A342-B4E1-1213D9A73967}" destId="{18C069BD-85DD-2347-83DE-9E45496760F5}" srcOrd="0" destOrd="0" presId="urn:microsoft.com/office/officeart/2005/8/layout/hierarchy1"/>
    <dgm:cxn modelId="{F53B8709-D447-4878-8AEB-BBE05B0B8DE8}" type="presOf" srcId="{ABDBFCA7-EA9A-0944-BB7F-FE105F9137FA}" destId="{CC4553A6-9738-A546-ADC3-BA3C011E3F65}" srcOrd="0" destOrd="0" presId="urn:microsoft.com/office/officeart/2005/8/layout/hierarchy1"/>
    <dgm:cxn modelId="{A176A291-0F70-4555-9AFA-EEC7049809AD}" type="presOf" srcId="{6246D7A7-682E-094D-B3AD-FFF5ACE9C0FB}" destId="{912110E0-5101-D744-B4E6-EB4F8F4C2553}" srcOrd="0" destOrd="0" presId="urn:microsoft.com/office/officeart/2005/8/layout/hierarchy1"/>
    <dgm:cxn modelId="{49D4BD21-6E53-6A4D-AE80-ED958853B884}" srcId="{4C605568-0AAB-534A-80CB-E85DBAFB74D2}" destId="{87CF52DF-5B94-7A40-8F26-4A4E3B4079BB}" srcOrd="0" destOrd="0" parTransId="{D588825B-9668-A349-B3FB-0510E49964DB}" sibTransId="{1AB7FD65-1F5E-804F-B0E7-6A8FDBB9082C}"/>
    <dgm:cxn modelId="{611B19BE-2074-4559-A785-EDC56294F2CB}" type="presOf" srcId="{464D03E0-84E5-EC43-B419-FF48DD267011}" destId="{4FC5C200-3430-FF45-B2EF-69BEC38F75C6}" srcOrd="0" destOrd="0" presId="urn:microsoft.com/office/officeart/2005/8/layout/hierarchy1"/>
    <dgm:cxn modelId="{FF8554E9-CD11-4C92-8963-71E05F873845}" type="presOf" srcId="{DD68F6AA-50CA-B443-91DF-FFAFE7A5991A}" destId="{960D3D86-CE92-4048-B449-BDD7DF8B0F42}" srcOrd="0" destOrd="0" presId="urn:microsoft.com/office/officeart/2005/8/layout/hierarchy1"/>
    <dgm:cxn modelId="{968F63AD-9337-4331-B790-786B43437A80}" type="presOf" srcId="{A7C07211-0E2C-5E42-BD26-3C47057D54E8}" destId="{0F4C835D-8D48-614B-ACF5-C2E12A9ACD20}" srcOrd="0" destOrd="0" presId="urn:microsoft.com/office/officeart/2005/8/layout/hierarchy1"/>
    <dgm:cxn modelId="{D0A5E6B2-7A20-D641-AB14-1726B1CF3545}" srcId="{87CF52DF-5B94-7A40-8F26-4A4E3B4079BB}" destId="{DCECFD34-7959-2440-8BDF-2A964C2C18CC}" srcOrd="0" destOrd="0" parTransId="{846EEBBE-FE9D-5A4D-A32D-3FAF58379CD1}" sibTransId="{9503A55E-A385-AE49-967B-1DE6706C12A2}"/>
    <dgm:cxn modelId="{A34BE9C2-EC3A-466D-80A1-C6EBF2FD1FD9}" type="presOf" srcId="{C6C09C50-AC9B-9D4E-8208-8A21CEDB70A9}" destId="{48AA35CC-4B79-6A47-866C-05A9A8A39590}" srcOrd="0" destOrd="0" presId="urn:microsoft.com/office/officeart/2005/8/layout/hierarchy1"/>
    <dgm:cxn modelId="{33E08DA8-78C2-43C3-8860-328EFD15CAAD}" srcId="{C6C09C50-AC9B-9D4E-8208-8A21CEDB70A9}" destId="{B12BF978-907D-4C8B-85B8-A13B1E41F4D1}" srcOrd="1" destOrd="0" parTransId="{3A1061F3-EB78-450E-98DE-4EA714AF8FD8}" sibTransId="{5E043E49-CA35-44AA-AAB9-566AACA120A2}"/>
    <dgm:cxn modelId="{12ED1DCB-D70D-CE41-85AE-341E8F202374}" srcId="{DCECFD34-7959-2440-8BDF-2A964C2C18CC}" destId="{C6C09C50-AC9B-9D4E-8208-8A21CEDB70A9}" srcOrd="1" destOrd="0" parTransId="{572B436A-2A9E-1048-80FA-A00F30A3741A}" sibTransId="{48387895-71FC-384A-9FC9-AFF0FBB09C44}"/>
    <dgm:cxn modelId="{5B00DDB6-6BCC-0E47-AE35-F861FBFD9FFA}" srcId="{DCECFD34-7959-2440-8BDF-2A964C2C18CC}" destId="{7D763500-BEF1-3C4E-B2D6-A9E5EABBDB3E}" srcOrd="0" destOrd="0" parTransId="{A7C07211-0E2C-5E42-BD26-3C47057D54E8}" sibTransId="{8C31957E-98FA-EE45-B48A-7892BA1C9AA9}"/>
    <dgm:cxn modelId="{757B0B4F-30C7-4EEB-9D62-20792B52C7D2}" type="presOf" srcId="{846EEBBE-FE9D-5A4D-A32D-3FAF58379CD1}" destId="{23ABEF2E-C795-E44E-8066-080584183486}" srcOrd="0" destOrd="0" presId="urn:microsoft.com/office/officeart/2005/8/layout/hierarchy1"/>
    <dgm:cxn modelId="{1DFCBD97-92C6-B840-A6DB-57684E01E20A}" srcId="{4672D628-B2EC-8D4D-BF1F-A7A9E45AAE95}" destId="{6246D7A7-682E-094D-B3AD-FFF5ACE9C0FB}" srcOrd="0" destOrd="0" parTransId="{D0B88603-C564-3345-AD9A-92D57FB7FD87}" sibTransId="{877DD556-0315-E540-ACD6-1D71D2D352DE}"/>
    <dgm:cxn modelId="{DE155DA3-5F73-4673-81CE-0A20B2D7EB35}" type="presParOf" srcId="{6368EA87-1E65-994B-93BA-687D86DCAEF7}" destId="{C99877CF-D505-F74F-886C-F39AD6A3D4AE}" srcOrd="0" destOrd="0" presId="urn:microsoft.com/office/officeart/2005/8/layout/hierarchy1"/>
    <dgm:cxn modelId="{F9A210DA-5DA6-4FBA-A2E0-D5061708CDEC}" type="presParOf" srcId="{C99877CF-D505-F74F-886C-F39AD6A3D4AE}" destId="{C5C2A184-EBD5-B242-878B-26C36A868731}" srcOrd="0" destOrd="0" presId="urn:microsoft.com/office/officeart/2005/8/layout/hierarchy1"/>
    <dgm:cxn modelId="{BE2753A1-62AD-4EF9-9CC4-AF0648FE6CF5}" type="presParOf" srcId="{C5C2A184-EBD5-B242-878B-26C36A868731}" destId="{D69E0DD4-6529-5644-956D-4335D79FD812}" srcOrd="0" destOrd="0" presId="urn:microsoft.com/office/officeart/2005/8/layout/hierarchy1"/>
    <dgm:cxn modelId="{5D2DD683-FA29-42E2-8453-10A30F4A10D4}" type="presParOf" srcId="{C5C2A184-EBD5-B242-878B-26C36A868731}" destId="{A81C43A8-06C6-A545-88D2-C53503976B57}" srcOrd="1" destOrd="0" presId="urn:microsoft.com/office/officeart/2005/8/layout/hierarchy1"/>
    <dgm:cxn modelId="{DF34AEB9-001D-4121-A045-9C411EEE04EB}" type="presParOf" srcId="{C99877CF-D505-F74F-886C-F39AD6A3D4AE}" destId="{C30CEEAB-3DC5-2649-B8C7-200BD0EA8617}" srcOrd="1" destOrd="0" presId="urn:microsoft.com/office/officeart/2005/8/layout/hierarchy1"/>
    <dgm:cxn modelId="{1A511BFA-03C3-477D-9C76-B8287FC3162F}" type="presParOf" srcId="{C30CEEAB-3DC5-2649-B8C7-200BD0EA8617}" destId="{23ABEF2E-C795-E44E-8066-080584183486}" srcOrd="0" destOrd="0" presId="urn:microsoft.com/office/officeart/2005/8/layout/hierarchy1"/>
    <dgm:cxn modelId="{C4C71CC6-9862-4AB2-81CE-97D7A298A664}" type="presParOf" srcId="{C30CEEAB-3DC5-2649-B8C7-200BD0EA8617}" destId="{CBA0AE4E-C7CD-F64E-BBED-0532899AE68E}" srcOrd="1" destOrd="0" presId="urn:microsoft.com/office/officeart/2005/8/layout/hierarchy1"/>
    <dgm:cxn modelId="{8372AE03-FCC4-4994-BEE8-E59B593B0694}" type="presParOf" srcId="{CBA0AE4E-C7CD-F64E-BBED-0532899AE68E}" destId="{DF369EBD-6F93-9947-A8FC-03209F8867FA}" srcOrd="0" destOrd="0" presId="urn:microsoft.com/office/officeart/2005/8/layout/hierarchy1"/>
    <dgm:cxn modelId="{4BE3C760-697C-4B0E-B7E3-3ADA38E13B9B}" type="presParOf" srcId="{DF369EBD-6F93-9947-A8FC-03209F8867FA}" destId="{05B26567-8AEB-854C-B891-8AC5A500E3D6}" srcOrd="0" destOrd="0" presId="urn:microsoft.com/office/officeart/2005/8/layout/hierarchy1"/>
    <dgm:cxn modelId="{F72B1309-C3EC-44E3-927D-9D387E054D0C}" type="presParOf" srcId="{DF369EBD-6F93-9947-A8FC-03209F8867FA}" destId="{82015258-4FBF-514A-A945-998635517DFE}" srcOrd="1" destOrd="0" presId="urn:microsoft.com/office/officeart/2005/8/layout/hierarchy1"/>
    <dgm:cxn modelId="{91617481-63B6-47A1-9A10-52EC6A32CE0C}" type="presParOf" srcId="{CBA0AE4E-C7CD-F64E-BBED-0532899AE68E}" destId="{D8595C3E-16A8-8541-A6B1-D940351F1169}" srcOrd="1" destOrd="0" presId="urn:microsoft.com/office/officeart/2005/8/layout/hierarchy1"/>
    <dgm:cxn modelId="{C6BF11EA-A359-4491-8B4A-9EF703DAEDCD}" type="presParOf" srcId="{D8595C3E-16A8-8541-A6B1-D940351F1169}" destId="{0F4C835D-8D48-614B-ACF5-C2E12A9ACD20}" srcOrd="0" destOrd="0" presId="urn:microsoft.com/office/officeart/2005/8/layout/hierarchy1"/>
    <dgm:cxn modelId="{C2A3CE20-18D4-47C8-B6DA-8A8DCBED5213}" type="presParOf" srcId="{D8595C3E-16A8-8541-A6B1-D940351F1169}" destId="{55CD79F2-2CBE-1940-AE3E-4BDF458F67E2}" srcOrd="1" destOrd="0" presId="urn:microsoft.com/office/officeart/2005/8/layout/hierarchy1"/>
    <dgm:cxn modelId="{6A6B17AD-5B56-448B-A8B2-0010FEB0F43F}" type="presParOf" srcId="{55CD79F2-2CBE-1940-AE3E-4BDF458F67E2}" destId="{C0C035AC-47A1-1344-AD75-BABC77B9E24A}" srcOrd="0" destOrd="0" presId="urn:microsoft.com/office/officeart/2005/8/layout/hierarchy1"/>
    <dgm:cxn modelId="{DEA5B031-C0DC-4824-B935-B64D2C651F3E}" type="presParOf" srcId="{C0C035AC-47A1-1344-AD75-BABC77B9E24A}" destId="{444515CF-CCD7-9F4F-BE81-B5232CCDB599}" srcOrd="0" destOrd="0" presId="urn:microsoft.com/office/officeart/2005/8/layout/hierarchy1"/>
    <dgm:cxn modelId="{ACE85AFD-DD5D-4F22-AE86-271D50D2C1A3}" type="presParOf" srcId="{C0C035AC-47A1-1344-AD75-BABC77B9E24A}" destId="{AE7A3320-71FD-CB48-A458-881A670F1A5C}" srcOrd="1" destOrd="0" presId="urn:microsoft.com/office/officeart/2005/8/layout/hierarchy1"/>
    <dgm:cxn modelId="{6A2DBD81-72E6-4DD9-AF5F-E12074213733}" type="presParOf" srcId="{55CD79F2-2CBE-1940-AE3E-4BDF458F67E2}" destId="{0EBC7BE4-1DD8-BA46-9937-8BFBAD3F584A}" srcOrd="1" destOrd="0" presId="urn:microsoft.com/office/officeart/2005/8/layout/hierarchy1"/>
    <dgm:cxn modelId="{799ACCEC-F1C9-4E4D-8F92-B159996540F8}" type="presParOf" srcId="{D8595C3E-16A8-8541-A6B1-D940351F1169}" destId="{2C2B4266-1473-694C-BD57-658CE69FA6C3}" srcOrd="2" destOrd="0" presId="urn:microsoft.com/office/officeart/2005/8/layout/hierarchy1"/>
    <dgm:cxn modelId="{F165A3FC-577F-42F5-A1AD-3AA35DFA5567}" type="presParOf" srcId="{D8595C3E-16A8-8541-A6B1-D940351F1169}" destId="{83859C5C-3C6C-D549-AF13-D91431D40FB2}" srcOrd="3" destOrd="0" presId="urn:microsoft.com/office/officeart/2005/8/layout/hierarchy1"/>
    <dgm:cxn modelId="{F93EAE1D-E17B-42EF-ABF8-15C7B9FDE56A}" type="presParOf" srcId="{83859C5C-3C6C-D549-AF13-D91431D40FB2}" destId="{8C1856FF-30BA-6140-9226-EF7C3843BDD2}" srcOrd="0" destOrd="0" presId="urn:microsoft.com/office/officeart/2005/8/layout/hierarchy1"/>
    <dgm:cxn modelId="{CBD0730D-7546-4AD0-996B-BDFE19543BCA}" type="presParOf" srcId="{8C1856FF-30BA-6140-9226-EF7C3843BDD2}" destId="{9342EAA0-04DA-6E42-896D-486CD4075E94}" srcOrd="0" destOrd="0" presId="urn:microsoft.com/office/officeart/2005/8/layout/hierarchy1"/>
    <dgm:cxn modelId="{8D2B395C-6FB4-40CC-B803-05F553C0B90D}" type="presParOf" srcId="{8C1856FF-30BA-6140-9226-EF7C3843BDD2}" destId="{48AA35CC-4B79-6A47-866C-05A9A8A39590}" srcOrd="1" destOrd="0" presId="urn:microsoft.com/office/officeart/2005/8/layout/hierarchy1"/>
    <dgm:cxn modelId="{D74371DF-6ECD-491B-9F6D-21F88F782DE1}" type="presParOf" srcId="{83859C5C-3C6C-D549-AF13-D91431D40FB2}" destId="{FEBF4A4A-D682-884C-8747-440D858DC22B}" srcOrd="1" destOrd="0" presId="urn:microsoft.com/office/officeart/2005/8/layout/hierarchy1"/>
    <dgm:cxn modelId="{1BC3DACC-D7CF-4321-A1AA-25071DABA3C2}" type="presParOf" srcId="{FEBF4A4A-D682-884C-8747-440D858DC22B}" destId="{434FFF68-471C-4E07-BD9D-CC7025F99517}" srcOrd="0" destOrd="0" presId="urn:microsoft.com/office/officeart/2005/8/layout/hierarchy1"/>
    <dgm:cxn modelId="{C5D94DC6-D93E-4410-A5E9-4DE2B42C9526}" type="presParOf" srcId="{FEBF4A4A-D682-884C-8747-440D858DC22B}" destId="{3FF996C4-7322-4AFE-B246-CD0F6B38B5F5}" srcOrd="1" destOrd="0" presId="urn:microsoft.com/office/officeart/2005/8/layout/hierarchy1"/>
    <dgm:cxn modelId="{EA2F3B81-A92E-4DA3-B0A4-E3CA1CED284A}" type="presParOf" srcId="{3FF996C4-7322-4AFE-B246-CD0F6B38B5F5}" destId="{C495E66E-ED8F-4CD9-AAE3-54F5290A5B93}" srcOrd="0" destOrd="0" presId="urn:microsoft.com/office/officeart/2005/8/layout/hierarchy1"/>
    <dgm:cxn modelId="{2076A878-78F2-4F3D-ABCD-60E3DA86639E}" type="presParOf" srcId="{C495E66E-ED8F-4CD9-AAE3-54F5290A5B93}" destId="{4A3244EF-8722-4AF4-8023-07A72DD46D8C}" srcOrd="0" destOrd="0" presId="urn:microsoft.com/office/officeart/2005/8/layout/hierarchy1"/>
    <dgm:cxn modelId="{D10617F1-CBAB-4E19-8C24-6DA4665F653A}" type="presParOf" srcId="{C495E66E-ED8F-4CD9-AAE3-54F5290A5B93}" destId="{9D39A207-AA04-4D49-A10B-9CA1F19E276E}" srcOrd="1" destOrd="0" presId="urn:microsoft.com/office/officeart/2005/8/layout/hierarchy1"/>
    <dgm:cxn modelId="{491FD48D-F358-4FAF-9415-AA6D9D466806}" type="presParOf" srcId="{3FF996C4-7322-4AFE-B246-CD0F6B38B5F5}" destId="{ED3DC8B0-FBD6-427F-9CED-B7DBBB80A136}" srcOrd="1" destOrd="0" presId="urn:microsoft.com/office/officeart/2005/8/layout/hierarchy1"/>
    <dgm:cxn modelId="{A3BA0034-8BCB-4604-B835-EFCB2FD8B3B0}" type="presParOf" srcId="{FEBF4A4A-D682-884C-8747-440D858DC22B}" destId="{F3DB4E4D-81B0-4F34-9B1E-10F8EFD68893}" srcOrd="2" destOrd="0" presId="urn:microsoft.com/office/officeart/2005/8/layout/hierarchy1"/>
    <dgm:cxn modelId="{1EB3F884-F5E4-42CC-8B0C-BF82BB4D2C14}" type="presParOf" srcId="{FEBF4A4A-D682-884C-8747-440D858DC22B}" destId="{AA679093-6830-4297-9612-B4B9D09E6D99}" srcOrd="3" destOrd="0" presId="urn:microsoft.com/office/officeart/2005/8/layout/hierarchy1"/>
    <dgm:cxn modelId="{6EFC0064-414A-4734-B129-0114ADE81B45}" type="presParOf" srcId="{AA679093-6830-4297-9612-B4B9D09E6D99}" destId="{8C88A3BF-E9F2-4AA8-A464-882C8773564F}" srcOrd="0" destOrd="0" presId="urn:microsoft.com/office/officeart/2005/8/layout/hierarchy1"/>
    <dgm:cxn modelId="{36CF892C-69AC-4EFD-8FF5-EAB39E833D9A}" type="presParOf" srcId="{8C88A3BF-E9F2-4AA8-A464-882C8773564F}" destId="{1F37B232-6EFF-4C9B-96AA-48E19A2DC8F2}" srcOrd="0" destOrd="0" presId="urn:microsoft.com/office/officeart/2005/8/layout/hierarchy1"/>
    <dgm:cxn modelId="{D86276CD-A314-4D13-A16B-9DF6182A2272}" type="presParOf" srcId="{8C88A3BF-E9F2-4AA8-A464-882C8773564F}" destId="{B6C7B885-0F9A-4F3B-9C68-C06C558A314A}" srcOrd="1" destOrd="0" presId="urn:microsoft.com/office/officeart/2005/8/layout/hierarchy1"/>
    <dgm:cxn modelId="{69B95C47-C197-4EA8-AF1E-581A8130C1D8}" type="presParOf" srcId="{AA679093-6830-4297-9612-B4B9D09E6D99}" destId="{421166CA-C368-4E8C-91FB-4E2986423AF6}" srcOrd="1" destOrd="0" presId="urn:microsoft.com/office/officeart/2005/8/layout/hierarchy1"/>
    <dgm:cxn modelId="{AAAE0EA1-1CA8-46FD-B2EA-24BB3E90F29B}" type="presParOf" srcId="{C30CEEAB-3DC5-2649-B8C7-200BD0EA8617}" destId="{960D3D86-CE92-4048-B449-BDD7DF8B0F42}" srcOrd="2" destOrd="0" presId="urn:microsoft.com/office/officeart/2005/8/layout/hierarchy1"/>
    <dgm:cxn modelId="{84D74DBF-3B82-4A57-BD21-B841D765E0DA}" type="presParOf" srcId="{C30CEEAB-3DC5-2649-B8C7-200BD0EA8617}" destId="{FFE7590D-2DD9-6444-8CA4-139B3C75A6C7}" srcOrd="3" destOrd="0" presId="urn:microsoft.com/office/officeart/2005/8/layout/hierarchy1"/>
    <dgm:cxn modelId="{2AF0E9DE-F65C-4AB1-9E77-1D2DCBFC88AB}" type="presParOf" srcId="{FFE7590D-2DD9-6444-8CA4-139B3C75A6C7}" destId="{9F29D2E1-36F1-FD4F-9300-6F84DB0C3475}" srcOrd="0" destOrd="0" presId="urn:microsoft.com/office/officeart/2005/8/layout/hierarchy1"/>
    <dgm:cxn modelId="{4C24EE6A-7CC6-4408-8252-D2D6799A79EE}" type="presParOf" srcId="{9F29D2E1-36F1-FD4F-9300-6F84DB0C3475}" destId="{C38ED7B5-D33A-7646-AAE4-97C6666E6AC6}" srcOrd="0" destOrd="0" presId="urn:microsoft.com/office/officeart/2005/8/layout/hierarchy1"/>
    <dgm:cxn modelId="{A57C0DA7-C871-4FE6-9A5B-3095C14F5A31}" type="presParOf" srcId="{9F29D2E1-36F1-FD4F-9300-6F84DB0C3475}" destId="{E94F5155-D8D0-7745-A367-8E15A0E4E370}" srcOrd="1" destOrd="0" presId="urn:microsoft.com/office/officeart/2005/8/layout/hierarchy1"/>
    <dgm:cxn modelId="{3CD675C9-136B-4A36-BB6C-C86ABF913795}" type="presParOf" srcId="{FFE7590D-2DD9-6444-8CA4-139B3C75A6C7}" destId="{C5C4B7CD-FBA1-324A-BAE5-2FF6C2546AE7}" srcOrd="1" destOrd="0" presId="urn:microsoft.com/office/officeart/2005/8/layout/hierarchy1"/>
    <dgm:cxn modelId="{B69A1B92-31EF-47FB-935E-9A9B930C03F6}" type="presParOf" srcId="{C5C4B7CD-FBA1-324A-BAE5-2FF6C2546AE7}" destId="{BC67D47F-719C-764A-AB53-FF8B84E71DEC}" srcOrd="0" destOrd="0" presId="urn:microsoft.com/office/officeart/2005/8/layout/hierarchy1"/>
    <dgm:cxn modelId="{F12E70B4-2304-4110-AD63-3FFB20FA0656}" type="presParOf" srcId="{C5C4B7CD-FBA1-324A-BAE5-2FF6C2546AE7}" destId="{118AE879-EA31-1646-9979-B78095DCB68B}" srcOrd="1" destOrd="0" presId="urn:microsoft.com/office/officeart/2005/8/layout/hierarchy1"/>
    <dgm:cxn modelId="{04135D64-BD72-40E9-93BF-003A3819C908}" type="presParOf" srcId="{118AE879-EA31-1646-9979-B78095DCB68B}" destId="{E4E00700-4DB3-7140-9DDB-A4315849A899}" srcOrd="0" destOrd="0" presId="urn:microsoft.com/office/officeart/2005/8/layout/hierarchy1"/>
    <dgm:cxn modelId="{B1025454-458A-4209-94EA-6BE9F86B9219}" type="presParOf" srcId="{E4E00700-4DB3-7140-9DDB-A4315849A899}" destId="{B5B49825-D95D-F047-A144-C53DFCFAB50C}" srcOrd="0" destOrd="0" presId="urn:microsoft.com/office/officeart/2005/8/layout/hierarchy1"/>
    <dgm:cxn modelId="{49F8B438-7278-4334-B365-E4295E0DAB9E}" type="presParOf" srcId="{E4E00700-4DB3-7140-9DDB-A4315849A899}" destId="{912110E0-5101-D744-B4E6-EB4F8F4C2553}" srcOrd="1" destOrd="0" presId="urn:microsoft.com/office/officeart/2005/8/layout/hierarchy1"/>
    <dgm:cxn modelId="{50FB388E-D8B3-4789-87EA-501B13785671}" type="presParOf" srcId="{118AE879-EA31-1646-9979-B78095DCB68B}" destId="{F2ABBCDD-5172-9241-9032-1E7BC7CA86F9}" srcOrd="1" destOrd="0" presId="urn:microsoft.com/office/officeart/2005/8/layout/hierarchy1"/>
    <dgm:cxn modelId="{9F6F6647-8C67-42EC-9B13-FE324E051B5F}" type="presParOf" srcId="{C5C4B7CD-FBA1-324A-BAE5-2FF6C2546AE7}" destId="{CC4553A6-9738-A546-ADC3-BA3C011E3F65}" srcOrd="2" destOrd="0" presId="urn:microsoft.com/office/officeart/2005/8/layout/hierarchy1"/>
    <dgm:cxn modelId="{9239CBF8-21AD-4BDE-A038-FD5D581C70D1}" type="presParOf" srcId="{C5C4B7CD-FBA1-324A-BAE5-2FF6C2546AE7}" destId="{86C3C5B1-13A3-C24E-A954-110BA556BFA0}" srcOrd="3" destOrd="0" presId="urn:microsoft.com/office/officeart/2005/8/layout/hierarchy1"/>
    <dgm:cxn modelId="{1842DC65-467A-4E4B-9E8E-D38F17524CAD}" type="presParOf" srcId="{86C3C5B1-13A3-C24E-A954-110BA556BFA0}" destId="{7DCCB4D3-68B6-DE4A-95EE-7337AA062E67}" srcOrd="0" destOrd="0" presId="urn:microsoft.com/office/officeart/2005/8/layout/hierarchy1"/>
    <dgm:cxn modelId="{E60D7076-77B6-4430-8A77-1611F0C1D29C}" type="presParOf" srcId="{7DCCB4D3-68B6-DE4A-95EE-7337AA062E67}" destId="{2B8B58ED-04AB-7842-95F7-E596D9617566}" srcOrd="0" destOrd="0" presId="urn:microsoft.com/office/officeart/2005/8/layout/hierarchy1"/>
    <dgm:cxn modelId="{3AF91286-2B5F-4DEA-A345-733576C87BBD}" type="presParOf" srcId="{7DCCB4D3-68B6-DE4A-95EE-7337AA062E67}" destId="{18C069BD-85DD-2347-83DE-9E45496760F5}" srcOrd="1" destOrd="0" presId="urn:microsoft.com/office/officeart/2005/8/layout/hierarchy1"/>
    <dgm:cxn modelId="{10386AFF-A9D1-4F1E-AFD6-0D71BBD7F833}" type="presParOf" srcId="{86C3C5B1-13A3-C24E-A954-110BA556BFA0}" destId="{A2E87931-2054-A24A-B5D0-E78F18C14E22}" srcOrd="1" destOrd="0" presId="urn:microsoft.com/office/officeart/2005/8/layout/hierarchy1"/>
    <dgm:cxn modelId="{ACCAF120-EC67-4666-A85C-657734B246BC}" type="presParOf" srcId="{C30CEEAB-3DC5-2649-B8C7-200BD0EA8617}" destId="{4FC5C200-3430-FF45-B2EF-69BEC38F75C6}" srcOrd="4" destOrd="0" presId="urn:microsoft.com/office/officeart/2005/8/layout/hierarchy1"/>
    <dgm:cxn modelId="{33257BA0-FE7B-4132-856B-A164C8A15F23}" type="presParOf" srcId="{C30CEEAB-3DC5-2649-B8C7-200BD0EA8617}" destId="{59E84BC9-D0CE-014C-87CB-33E5A3F3A5D1}" srcOrd="5" destOrd="0" presId="urn:microsoft.com/office/officeart/2005/8/layout/hierarchy1"/>
    <dgm:cxn modelId="{35A91AD5-F25A-4A44-8F53-5566E908609B}" type="presParOf" srcId="{59E84BC9-D0CE-014C-87CB-33E5A3F3A5D1}" destId="{FC58DBCE-F627-9A4E-8E30-327A8B711EAD}" srcOrd="0" destOrd="0" presId="urn:microsoft.com/office/officeart/2005/8/layout/hierarchy1"/>
    <dgm:cxn modelId="{D0F0AA71-2CEE-4B71-AE61-6897BA656818}" type="presParOf" srcId="{FC58DBCE-F627-9A4E-8E30-327A8B711EAD}" destId="{54031F96-C268-5F49-9A77-1B5CD0448717}" srcOrd="0" destOrd="0" presId="urn:microsoft.com/office/officeart/2005/8/layout/hierarchy1"/>
    <dgm:cxn modelId="{2C995CB1-4FA4-4DF2-B650-D311549A24FB}" type="presParOf" srcId="{FC58DBCE-F627-9A4E-8E30-327A8B711EAD}" destId="{36636D3C-B61C-B846-84FD-00039DCCEF96}" srcOrd="1" destOrd="0" presId="urn:microsoft.com/office/officeart/2005/8/layout/hierarchy1"/>
    <dgm:cxn modelId="{CAD51A66-CA20-4456-B271-3855BBE7B0A1}" type="presParOf" srcId="{59E84BC9-D0CE-014C-87CB-33E5A3F3A5D1}" destId="{543213D3-4ACA-8349-9ECE-8066BC796597}" srcOrd="1" destOrd="0" presId="urn:microsoft.com/office/officeart/2005/8/layout/hierarchy1"/>
  </dgm:cxnLst>
  <dgm:bg>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7AC14F6-B3F5-445B-9F5B-DEAD7B7D96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6A30F2A-4D57-44BA-8B71-905F1F0E7D3D}">
      <dgm:prSet phldrT="[Text]" custT="1"/>
      <dgm:spPr/>
      <dgm:t>
        <a:bodyPr/>
        <a:lstStyle/>
        <a:p>
          <a:r>
            <a:rPr lang="en-US" sz="2000" dirty="0" smtClean="0"/>
            <a:t>Resemble entities to documents</a:t>
          </a:r>
          <a:endParaRPr lang="en-US" sz="2000" dirty="0"/>
        </a:p>
      </dgm:t>
    </dgm:pt>
    <dgm:pt modelId="{FC9BDBE6-A5AC-4E0A-8845-6D1DD91039B3}" type="parTrans" cxnId="{4273166E-5E29-4E54-A4B0-4B229C1FBCD1}">
      <dgm:prSet/>
      <dgm:spPr/>
      <dgm:t>
        <a:bodyPr/>
        <a:lstStyle/>
        <a:p>
          <a:endParaRPr lang="en-US"/>
        </a:p>
      </dgm:t>
    </dgm:pt>
    <dgm:pt modelId="{05A6C828-10E3-4C50-8FA5-8A48DB33FF37}" type="sibTrans" cxnId="{4273166E-5E29-4E54-A4B0-4B229C1FBCD1}">
      <dgm:prSet/>
      <dgm:spPr/>
      <dgm:t>
        <a:bodyPr/>
        <a:lstStyle/>
        <a:p>
          <a:endParaRPr lang="en-US"/>
        </a:p>
      </dgm:t>
    </dgm:pt>
    <dgm:pt modelId="{DE49446C-5E40-4FAA-86DB-38F2F2E62398}">
      <dgm:prSet phldrT="[Text]" custT="1"/>
      <dgm:spPr/>
      <dgm:t>
        <a:bodyPr/>
        <a:lstStyle/>
        <a:p>
          <a:r>
            <a:rPr lang="en-US" sz="2000" dirty="0" smtClean="0"/>
            <a:t>Modeling strategy 1</a:t>
          </a:r>
          <a:endParaRPr lang="en-US" sz="2000" dirty="0"/>
        </a:p>
      </dgm:t>
    </dgm:pt>
    <dgm:pt modelId="{BB75B567-5964-423B-B24C-893428FE16A6}" type="parTrans" cxnId="{1BA13146-6875-4C12-8573-FC09EA32C3AB}">
      <dgm:prSet/>
      <dgm:spPr/>
      <dgm:t>
        <a:bodyPr/>
        <a:lstStyle/>
        <a:p>
          <a:endParaRPr lang="en-US"/>
        </a:p>
      </dgm:t>
    </dgm:pt>
    <dgm:pt modelId="{3509DBE0-09B4-4F47-8360-719ABE72DDFC}" type="sibTrans" cxnId="{1BA13146-6875-4C12-8573-FC09EA32C3AB}">
      <dgm:prSet/>
      <dgm:spPr/>
      <dgm:t>
        <a:bodyPr/>
        <a:lstStyle/>
        <a:p>
          <a:endParaRPr lang="en-US"/>
        </a:p>
      </dgm:t>
    </dgm:pt>
    <dgm:pt modelId="{64D1D1E0-B094-4E47-B119-CD79FCB43A9B}">
      <dgm:prSet phldrT="[Text]" custT="1"/>
      <dgm:spPr/>
      <dgm:t>
        <a:bodyPr/>
        <a:lstStyle/>
        <a:p>
          <a:r>
            <a:rPr lang="en-US" sz="2000" dirty="0" smtClean="0"/>
            <a:t>Resemble entities to topics</a:t>
          </a:r>
          <a:endParaRPr lang="en-US" sz="2000" dirty="0"/>
        </a:p>
      </dgm:t>
    </dgm:pt>
    <dgm:pt modelId="{01EACE85-92C9-4E0F-9EFB-F8AB57E35094}" type="parTrans" cxnId="{248AA9BA-E203-414B-B869-F28DA9891B24}">
      <dgm:prSet/>
      <dgm:spPr/>
      <dgm:t>
        <a:bodyPr/>
        <a:lstStyle/>
        <a:p>
          <a:endParaRPr lang="en-US"/>
        </a:p>
      </dgm:t>
    </dgm:pt>
    <dgm:pt modelId="{E6B918F4-F20A-4BF5-A12B-3B06A80F1ABA}" type="sibTrans" cxnId="{248AA9BA-E203-414B-B869-F28DA9891B24}">
      <dgm:prSet/>
      <dgm:spPr/>
      <dgm:t>
        <a:bodyPr/>
        <a:lstStyle/>
        <a:p>
          <a:endParaRPr lang="en-US"/>
        </a:p>
      </dgm:t>
    </dgm:pt>
    <dgm:pt modelId="{DF429168-C059-4B0A-81B8-E6ED7DDF3CD2}">
      <dgm:prSet phldrT="[Text]" custT="1"/>
      <dgm:spPr/>
      <dgm:t>
        <a:bodyPr/>
        <a:lstStyle/>
        <a:p>
          <a:r>
            <a:rPr lang="en-US" sz="2000" dirty="0" smtClean="0"/>
            <a:t>Modeling strategy 2</a:t>
          </a:r>
          <a:endParaRPr lang="en-US" sz="2000" dirty="0"/>
        </a:p>
      </dgm:t>
    </dgm:pt>
    <dgm:pt modelId="{7531B99E-E6CC-4134-91F4-6500AA67FBBE}" type="parTrans" cxnId="{1A7E9586-3E19-42D9-9AB2-992024A2E239}">
      <dgm:prSet/>
      <dgm:spPr/>
      <dgm:t>
        <a:bodyPr/>
        <a:lstStyle/>
        <a:p>
          <a:endParaRPr lang="en-US"/>
        </a:p>
      </dgm:t>
    </dgm:pt>
    <dgm:pt modelId="{5E73706E-6DBE-4486-BA55-3A8DD47A1DE5}" type="sibTrans" cxnId="{1A7E9586-3E19-42D9-9AB2-992024A2E239}">
      <dgm:prSet/>
      <dgm:spPr/>
      <dgm:t>
        <a:bodyPr/>
        <a:lstStyle/>
        <a:p>
          <a:endParaRPr lang="en-US"/>
        </a:p>
      </dgm:t>
    </dgm:pt>
    <dgm:pt modelId="{1B87175E-0A06-4D5E-AA2D-A4F2706E6B41}">
      <dgm:prSet phldrT="[Text]" custT="1"/>
      <dgm:spPr/>
      <dgm:t>
        <a:bodyPr/>
        <a:lstStyle/>
        <a:p>
          <a:r>
            <a:rPr lang="en-US" sz="2000" dirty="0" smtClean="0"/>
            <a:t>Resemble entities to words</a:t>
          </a:r>
          <a:endParaRPr lang="en-US" sz="2000" dirty="0"/>
        </a:p>
      </dgm:t>
    </dgm:pt>
    <dgm:pt modelId="{B76A3F32-6DBF-4940-B3C2-F642B666AFCE}" type="parTrans" cxnId="{15C6B95A-A9DB-4A42-92F1-2801655E0C70}">
      <dgm:prSet/>
      <dgm:spPr/>
      <dgm:t>
        <a:bodyPr/>
        <a:lstStyle/>
        <a:p>
          <a:endParaRPr lang="en-US"/>
        </a:p>
      </dgm:t>
    </dgm:pt>
    <dgm:pt modelId="{466A4AAF-9835-44EA-B6D8-7A3F4B30FC27}" type="sibTrans" cxnId="{15C6B95A-A9DB-4A42-92F1-2801655E0C70}">
      <dgm:prSet/>
      <dgm:spPr/>
      <dgm:t>
        <a:bodyPr/>
        <a:lstStyle/>
        <a:p>
          <a:endParaRPr lang="en-US"/>
        </a:p>
      </dgm:t>
    </dgm:pt>
    <dgm:pt modelId="{8625C0DF-62AB-4F16-940E-364557529D24}">
      <dgm:prSet phldrT="[Text]" custT="1"/>
      <dgm:spPr/>
      <dgm:t>
        <a:bodyPr/>
        <a:lstStyle/>
        <a:p>
          <a:r>
            <a:rPr lang="en-US" sz="2000" dirty="0" smtClean="0"/>
            <a:t>Modeling strategy 3</a:t>
          </a:r>
          <a:endParaRPr lang="en-US" sz="2000" dirty="0"/>
        </a:p>
      </dgm:t>
    </dgm:pt>
    <dgm:pt modelId="{AF9E423E-F787-4768-BF21-545A86557FFC}" type="parTrans" cxnId="{DFCA5B7C-EA76-45E8-9E4C-89CE406E675E}">
      <dgm:prSet/>
      <dgm:spPr/>
      <dgm:t>
        <a:bodyPr/>
        <a:lstStyle/>
        <a:p>
          <a:endParaRPr lang="en-US"/>
        </a:p>
      </dgm:t>
    </dgm:pt>
    <dgm:pt modelId="{CA3AC594-13B5-4090-8B75-A63979576E3D}" type="sibTrans" cxnId="{DFCA5B7C-EA76-45E8-9E4C-89CE406E675E}">
      <dgm:prSet/>
      <dgm:spPr/>
      <dgm:t>
        <a:bodyPr/>
        <a:lstStyle/>
        <a:p>
          <a:endParaRPr lang="en-US"/>
        </a:p>
      </dgm:t>
    </dgm:pt>
    <dgm:pt modelId="{F78A222F-1CB0-4423-924B-D5076FAB3994}" type="pres">
      <dgm:prSet presAssocID="{D7AC14F6-B3F5-445B-9F5B-DEAD7B7D9600}" presName="linear" presStyleCnt="0">
        <dgm:presLayoutVars>
          <dgm:animLvl val="lvl"/>
          <dgm:resizeHandles val="exact"/>
        </dgm:presLayoutVars>
      </dgm:prSet>
      <dgm:spPr/>
      <dgm:t>
        <a:bodyPr/>
        <a:lstStyle/>
        <a:p>
          <a:endParaRPr lang="en-US"/>
        </a:p>
      </dgm:t>
    </dgm:pt>
    <dgm:pt modelId="{90D2CE6B-FC6D-48C1-9C16-4930719ABE27}" type="pres">
      <dgm:prSet presAssocID="{36A30F2A-4D57-44BA-8B71-905F1F0E7D3D}" presName="parentText" presStyleLbl="node1" presStyleIdx="0" presStyleCnt="3" custScaleY="95327">
        <dgm:presLayoutVars>
          <dgm:chMax val="0"/>
          <dgm:bulletEnabled val="1"/>
        </dgm:presLayoutVars>
      </dgm:prSet>
      <dgm:spPr/>
      <dgm:t>
        <a:bodyPr/>
        <a:lstStyle/>
        <a:p>
          <a:endParaRPr lang="en-US"/>
        </a:p>
      </dgm:t>
    </dgm:pt>
    <dgm:pt modelId="{763510E8-F5D3-4974-A6D1-30E5912DA44E}" type="pres">
      <dgm:prSet presAssocID="{36A30F2A-4D57-44BA-8B71-905F1F0E7D3D}" presName="childText" presStyleLbl="revTx" presStyleIdx="0" presStyleCnt="3">
        <dgm:presLayoutVars>
          <dgm:bulletEnabled val="1"/>
        </dgm:presLayoutVars>
      </dgm:prSet>
      <dgm:spPr/>
      <dgm:t>
        <a:bodyPr/>
        <a:lstStyle/>
        <a:p>
          <a:endParaRPr lang="en-US"/>
        </a:p>
      </dgm:t>
    </dgm:pt>
    <dgm:pt modelId="{F2B2DA0B-C89F-4BA3-9654-F8084C9B47C5}" type="pres">
      <dgm:prSet presAssocID="{64D1D1E0-B094-4E47-B119-CD79FCB43A9B}" presName="parentText" presStyleLbl="node1" presStyleIdx="1" presStyleCnt="3" custScaleY="122020">
        <dgm:presLayoutVars>
          <dgm:chMax val="0"/>
          <dgm:bulletEnabled val="1"/>
        </dgm:presLayoutVars>
      </dgm:prSet>
      <dgm:spPr/>
      <dgm:t>
        <a:bodyPr/>
        <a:lstStyle/>
        <a:p>
          <a:endParaRPr lang="en-US"/>
        </a:p>
      </dgm:t>
    </dgm:pt>
    <dgm:pt modelId="{9F89F98A-AFEB-4D62-9C17-3788B9F644B3}" type="pres">
      <dgm:prSet presAssocID="{64D1D1E0-B094-4E47-B119-CD79FCB43A9B}" presName="childText" presStyleLbl="revTx" presStyleIdx="1" presStyleCnt="3">
        <dgm:presLayoutVars>
          <dgm:bulletEnabled val="1"/>
        </dgm:presLayoutVars>
      </dgm:prSet>
      <dgm:spPr/>
      <dgm:t>
        <a:bodyPr/>
        <a:lstStyle/>
        <a:p>
          <a:endParaRPr lang="en-US"/>
        </a:p>
      </dgm:t>
    </dgm:pt>
    <dgm:pt modelId="{FE93B304-F748-4D39-9AF8-41A435F3D891}" type="pres">
      <dgm:prSet presAssocID="{1B87175E-0A06-4D5E-AA2D-A4F2706E6B41}" presName="parentText" presStyleLbl="node1" presStyleIdx="2" presStyleCnt="3" custScaleY="108631">
        <dgm:presLayoutVars>
          <dgm:chMax val="0"/>
          <dgm:bulletEnabled val="1"/>
        </dgm:presLayoutVars>
      </dgm:prSet>
      <dgm:spPr/>
      <dgm:t>
        <a:bodyPr/>
        <a:lstStyle/>
        <a:p>
          <a:endParaRPr lang="en-US"/>
        </a:p>
      </dgm:t>
    </dgm:pt>
    <dgm:pt modelId="{C2412D19-3738-4D0B-9B31-78009C7F214E}" type="pres">
      <dgm:prSet presAssocID="{1B87175E-0A06-4D5E-AA2D-A4F2706E6B41}" presName="childText" presStyleLbl="revTx" presStyleIdx="2" presStyleCnt="3">
        <dgm:presLayoutVars>
          <dgm:bulletEnabled val="1"/>
        </dgm:presLayoutVars>
      </dgm:prSet>
      <dgm:spPr/>
      <dgm:t>
        <a:bodyPr/>
        <a:lstStyle/>
        <a:p>
          <a:endParaRPr lang="en-US"/>
        </a:p>
      </dgm:t>
    </dgm:pt>
  </dgm:ptLst>
  <dgm:cxnLst>
    <dgm:cxn modelId="{E19951C9-4A6D-42E3-9358-9BCACFC1F7E5}" type="presOf" srcId="{D7AC14F6-B3F5-445B-9F5B-DEAD7B7D9600}" destId="{F78A222F-1CB0-4423-924B-D5076FAB3994}" srcOrd="0" destOrd="0" presId="urn:microsoft.com/office/officeart/2005/8/layout/vList2"/>
    <dgm:cxn modelId="{248AA9BA-E203-414B-B869-F28DA9891B24}" srcId="{D7AC14F6-B3F5-445B-9F5B-DEAD7B7D9600}" destId="{64D1D1E0-B094-4E47-B119-CD79FCB43A9B}" srcOrd="1" destOrd="0" parTransId="{01EACE85-92C9-4E0F-9EFB-F8AB57E35094}" sibTransId="{E6B918F4-F20A-4BF5-A12B-3B06A80F1ABA}"/>
    <dgm:cxn modelId="{A02E8CD2-46DF-4375-BDD2-D336C9D538AF}" type="presOf" srcId="{64D1D1E0-B094-4E47-B119-CD79FCB43A9B}" destId="{F2B2DA0B-C89F-4BA3-9654-F8084C9B47C5}" srcOrd="0" destOrd="0" presId="urn:microsoft.com/office/officeart/2005/8/layout/vList2"/>
    <dgm:cxn modelId="{81886547-A5D0-4CC9-95CD-A7476F2D5D7F}" type="presOf" srcId="{DF429168-C059-4B0A-81B8-E6ED7DDF3CD2}" destId="{9F89F98A-AFEB-4D62-9C17-3788B9F644B3}" srcOrd="0" destOrd="0" presId="urn:microsoft.com/office/officeart/2005/8/layout/vList2"/>
    <dgm:cxn modelId="{15C6B95A-A9DB-4A42-92F1-2801655E0C70}" srcId="{D7AC14F6-B3F5-445B-9F5B-DEAD7B7D9600}" destId="{1B87175E-0A06-4D5E-AA2D-A4F2706E6B41}" srcOrd="2" destOrd="0" parTransId="{B76A3F32-6DBF-4940-B3C2-F642B666AFCE}" sibTransId="{466A4AAF-9835-44EA-B6D8-7A3F4B30FC27}"/>
    <dgm:cxn modelId="{1BA13146-6875-4C12-8573-FC09EA32C3AB}" srcId="{36A30F2A-4D57-44BA-8B71-905F1F0E7D3D}" destId="{DE49446C-5E40-4FAA-86DB-38F2F2E62398}" srcOrd="0" destOrd="0" parTransId="{BB75B567-5964-423B-B24C-893428FE16A6}" sibTransId="{3509DBE0-09B4-4F47-8360-719ABE72DDFC}"/>
    <dgm:cxn modelId="{AF1BF051-B5E2-4423-9332-FD2BD07C09C5}" type="presOf" srcId="{8625C0DF-62AB-4F16-940E-364557529D24}" destId="{C2412D19-3738-4D0B-9B31-78009C7F214E}" srcOrd="0" destOrd="0" presId="urn:microsoft.com/office/officeart/2005/8/layout/vList2"/>
    <dgm:cxn modelId="{1A7E9586-3E19-42D9-9AB2-992024A2E239}" srcId="{64D1D1E0-B094-4E47-B119-CD79FCB43A9B}" destId="{DF429168-C059-4B0A-81B8-E6ED7DDF3CD2}" srcOrd="0" destOrd="0" parTransId="{7531B99E-E6CC-4134-91F4-6500AA67FBBE}" sibTransId="{5E73706E-6DBE-4486-BA55-3A8DD47A1DE5}"/>
    <dgm:cxn modelId="{DFCA5B7C-EA76-45E8-9E4C-89CE406E675E}" srcId="{1B87175E-0A06-4D5E-AA2D-A4F2706E6B41}" destId="{8625C0DF-62AB-4F16-940E-364557529D24}" srcOrd="0" destOrd="0" parTransId="{AF9E423E-F787-4768-BF21-545A86557FFC}" sibTransId="{CA3AC594-13B5-4090-8B75-A63979576E3D}"/>
    <dgm:cxn modelId="{ABF47750-4193-4825-AF9D-9A5E99199C96}" type="presOf" srcId="{36A30F2A-4D57-44BA-8B71-905F1F0E7D3D}" destId="{90D2CE6B-FC6D-48C1-9C16-4930719ABE27}" srcOrd="0" destOrd="0" presId="urn:microsoft.com/office/officeart/2005/8/layout/vList2"/>
    <dgm:cxn modelId="{4976A849-50D1-4987-9A0B-C3AD7ED9AB18}" type="presOf" srcId="{DE49446C-5E40-4FAA-86DB-38F2F2E62398}" destId="{763510E8-F5D3-4974-A6D1-30E5912DA44E}" srcOrd="0" destOrd="0" presId="urn:microsoft.com/office/officeart/2005/8/layout/vList2"/>
    <dgm:cxn modelId="{4273166E-5E29-4E54-A4B0-4B229C1FBCD1}" srcId="{D7AC14F6-B3F5-445B-9F5B-DEAD7B7D9600}" destId="{36A30F2A-4D57-44BA-8B71-905F1F0E7D3D}" srcOrd="0" destOrd="0" parTransId="{FC9BDBE6-A5AC-4E0A-8845-6D1DD91039B3}" sibTransId="{05A6C828-10E3-4C50-8FA5-8A48DB33FF37}"/>
    <dgm:cxn modelId="{1A4A2873-C18F-4028-BED6-B6246501B1C9}" type="presOf" srcId="{1B87175E-0A06-4D5E-AA2D-A4F2706E6B41}" destId="{FE93B304-F748-4D39-9AF8-41A435F3D891}" srcOrd="0" destOrd="0" presId="urn:microsoft.com/office/officeart/2005/8/layout/vList2"/>
    <dgm:cxn modelId="{77F6AAE8-CA2F-4A26-A788-472E18E3F7FC}" type="presParOf" srcId="{F78A222F-1CB0-4423-924B-D5076FAB3994}" destId="{90D2CE6B-FC6D-48C1-9C16-4930719ABE27}" srcOrd="0" destOrd="0" presId="urn:microsoft.com/office/officeart/2005/8/layout/vList2"/>
    <dgm:cxn modelId="{A8271099-A769-462E-AED2-4CDA90D50717}" type="presParOf" srcId="{F78A222F-1CB0-4423-924B-D5076FAB3994}" destId="{763510E8-F5D3-4974-A6D1-30E5912DA44E}" srcOrd="1" destOrd="0" presId="urn:microsoft.com/office/officeart/2005/8/layout/vList2"/>
    <dgm:cxn modelId="{EED4D25F-61AC-400C-93EC-82FAE9ED600D}" type="presParOf" srcId="{F78A222F-1CB0-4423-924B-D5076FAB3994}" destId="{F2B2DA0B-C89F-4BA3-9654-F8084C9B47C5}" srcOrd="2" destOrd="0" presId="urn:microsoft.com/office/officeart/2005/8/layout/vList2"/>
    <dgm:cxn modelId="{E319D300-20CF-43B9-B814-517F4F2DE5EB}" type="presParOf" srcId="{F78A222F-1CB0-4423-924B-D5076FAB3994}" destId="{9F89F98A-AFEB-4D62-9C17-3788B9F644B3}" srcOrd="3" destOrd="0" presId="urn:microsoft.com/office/officeart/2005/8/layout/vList2"/>
    <dgm:cxn modelId="{1A87AE34-F31A-4B95-9C10-482D284B82BD}" type="presParOf" srcId="{F78A222F-1CB0-4423-924B-D5076FAB3994}" destId="{FE93B304-F748-4D39-9AF8-41A435F3D891}" srcOrd="4" destOrd="0" presId="urn:microsoft.com/office/officeart/2005/8/layout/vList2"/>
    <dgm:cxn modelId="{EB9B3A7A-1CF4-44B3-9697-D6DB31AC20EF}" type="presParOf" srcId="{F78A222F-1CB0-4423-924B-D5076FAB3994}" destId="{C2412D19-3738-4D0B-9B31-78009C7F214E}" srcOrd="5"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832E7D0-DB50-4DE1-BB5B-69248C6C5049}"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39C52326-A7C2-423D-8AF1-7F24346C6092}">
      <dgm:prSet phldrT="[Tex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2000" dirty="0" smtClean="0"/>
            <a:t>Recursive</a:t>
          </a:r>
          <a:endParaRPr lang="en-US" sz="2000" dirty="0"/>
        </a:p>
      </dgm:t>
    </dgm:pt>
    <dgm:pt modelId="{1D880610-D84C-4DDF-B55D-3F02F250ADD9}" type="parTrans" cxnId="{5F4FC434-C63D-4DCD-A8BC-575CE5E05A17}">
      <dgm:prSet/>
      <dgm:spPr/>
      <dgm:t>
        <a:bodyPr/>
        <a:lstStyle/>
        <a:p>
          <a:endParaRPr lang="en-US" sz="2400"/>
        </a:p>
      </dgm:t>
    </dgm:pt>
    <dgm:pt modelId="{404E8C21-498D-4AF8-95B8-62402000DAD6}" type="sibTrans" cxnId="{5F4FC434-C63D-4DCD-A8BC-575CE5E05A17}">
      <dgm:prSet/>
      <dgm:spPr/>
      <dgm:t>
        <a:bodyPr/>
        <a:lstStyle/>
        <a:p>
          <a:endParaRPr lang="en-US" sz="2400"/>
        </a:p>
      </dgm:t>
    </dgm:pt>
    <dgm:pt modelId="{87583892-AFBB-49E0-B472-F05A9983F922}">
      <dgm:prSet phldrT="[Text]" custT="1"/>
      <dgm:spPr/>
      <dgm:t>
        <a:bodyPr/>
        <a:lstStyle/>
        <a:p>
          <a:r>
            <a:rPr lang="en-US" sz="2000" dirty="0" smtClean="0"/>
            <a:t>Non recursive</a:t>
          </a:r>
          <a:endParaRPr lang="en-US" sz="2000" dirty="0"/>
        </a:p>
      </dgm:t>
    </dgm:pt>
    <dgm:pt modelId="{64DECADA-F233-4E16-B1F1-D8A594839977}" type="parTrans" cxnId="{B4B199CA-7ADD-454B-AD3C-47765A47E2B7}">
      <dgm:prSet/>
      <dgm:spPr/>
      <dgm:t>
        <a:bodyPr/>
        <a:lstStyle/>
        <a:p>
          <a:endParaRPr lang="en-US" sz="2400"/>
        </a:p>
      </dgm:t>
    </dgm:pt>
    <dgm:pt modelId="{D2406EED-F153-4585-AE44-5C1FD51BA701}" type="sibTrans" cxnId="{B4B199CA-7ADD-454B-AD3C-47765A47E2B7}">
      <dgm:prSet/>
      <dgm:spPr/>
      <dgm:t>
        <a:bodyPr/>
        <a:lstStyle/>
        <a:p>
          <a:endParaRPr lang="en-US" sz="2400"/>
        </a:p>
      </dgm:t>
    </dgm:pt>
    <dgm:pt modelId="{C0AF62CC-8CF4-44C9-B61D-7B9B0C8BE7C9}" type="pres">
      <dgm:prSet presAssocID="{4832E7D0-DB50-4DE1-BB5B-69248C6C5049}" presName="Name0" presStyleCnt="0">
        <dgm:presLayoutVars>
          <dgm:chPref val="1"/>
          <dgm:dir/>
          <dgm:animOne val="branch"/>
          <dgm:animLvl val="lvl"/>
          <dgm:resizeHandles/>
        </dgm:presLayoutVars>
      </dgm:prSet>
      <dgm:spPr/>
      <dgm:t>
        <a:bodyPr/>
        <a:lstStyle/>
        <a:p>
          <a:endParaRPr lang="en-US"/>
        </a:p>
      </dgm:t>
    </dgm:pt>
    <dgm:pt modelId="{D46B2A81-18D8-470A-AE2B-5E628E8668EB}" type="pres">
      <dgm:prSet presAssocID="{39C52326-A7C2-423D-8AF1-7F24346C6092}" presName="vertOne" presStyleCnt="0"/>
      <dgm:spPr/>
    </dgm:pt>
    <dgm:pt modelId="{63DA05BC-A9A4-4FEB-A32C-D50A847614F3}" type="pres">
      <dgm:prSet presAssocID="{39C52326-A7C2-423D-8AF1-7F24346C6092}" presName="txOne" presStyleLbl="node0" presStyleIdx="0" presStyleCnt="2" custLinFactX="-84674" custLinFactY="200000" custLinFactNeighborX="-100000" custLinFactNeighborY="211627">
        <dgm:presLayoutVars>
          <dgm:chPref val="3"/>
        </dgm:presLayoutVars>
      </dgm:prSet>
      <dgm:spPr/>
      <dgm:t>
        <a:bodyPr/>
        <a:lstStyle/>
        <a:p>
          <a:endParaRPr lang="en-US"/>
        </a:p>
      </dgm:t>
    </dgm:pt>
    <dgm:pt modelId="{5F2BB411-3CF2-4C63-84ED-F830D503C7AA}" type="pres">
      <dgm:prSet presAssocID="{39C52326-A7C2-423D-8AF1-7F24346C6092}" presName="horzOne" presStyleCnt="0"/>
      <dgm:spPr/>
    </dgm:pt>
    <dgm:pt modelId="{C97894E5-6916-49B2-84DF-4A156F78DE6F}" type="pres">
      <dgm:prSet presAssocID="{404E8C21-498D-4AF8-95B8-62402000DAD6}" presName="sibSpaceOne" presStyleCnt="0"/>
      <dgm:spPr/>
    </dgm:pt>
    <dgm:pt modelId="{54B37306-7ED6-4487-9FAC-D28D643BBBAC}" type="pres">
      <dgm:prSet presAssocID="{87583892-AFBB-49E0-B472-F05A9983F922}" presName="vertOne" presStyleCnt="0"/>
      <dgm:spPr/>
    </dgm:pt>
    <dgm:pt modelId="{1BAFE0A6-A1FF-4784-A9FC-D7D3AFBFB51C}" type="pres">
      <dgm:prSet presAssocID="{87583892-AFBB-49E0-B472-F05A9983F922}" presName="txOne" presStyleLbl="node0" presStyleIdx="1" presStyleCnt="2" custLinFactNeighborX="-1459" custLinFactNeighborY="37209">
        <dgm:presLayoutVars>
          <dgm:chPref val="3"/>
        </dgm:presLayoutVars>
      </dgm:prSet>
      <dgm:spPr/>
      <dgm:t>
        <a:bodyPr/>
        <a:lstStyle/>
        <a:p>
          <a:endParaRPr lang="en-US"/>
        </a:p>
      </dgm:t>
    </dgm:pt>
    <dgm:pt modelId="{06ADB277-DE01-4349-9562-EA9401F602B9}" type="pres">
      <dgm:prSet presAssocID="{87583892-AFBB-49E0-B472-F05A9983F922}" presName="horzOne" presStyleCnt="0"/>
      <dgm:spPr/>
    </dgm:pt>
  </dgm:ptLst>
  <dgm:cxnLst>
    <dgm:cxn modelId="{B4B199CA-7ADD-454B-AD3C-47765A47E2B7}" srcId="{4832E7D0-DB50-4DE1-BB5B-69248C6C5049}" destId="{87583892-AFBB-49E0-B472-F05A9983F922}" srcOrd="1" destOrd="0" parTransId="{64DECADA-F233-4E16-B1F1-D8A594839977}" sibTransId="{D2406EED-F153-4585-AE44-5C1FD51BA701}"/>
    <dgm:cxn modelId="{9B5E7FBC-40C2-426D-8802-7B7A29406A54}" type="presOf" srcId="{4832E7D0-DB50-4DE1-BB5B-69248C6C5049}" destId="{C0AF62CC-8CF4-44C9-B61D-7B9B0C8BE7C9}" srcOrd="0" destOrd="0" presId="urn:microsoft.com/office/officeart/2005/8/layout/hierarchy4"/>
    <dgm:cxn modelId="{5F4FC434-C63D-4DCD-A8BC-575CE5E05A17}" srcId="{4832E7D0-DB50-4DE1-BB5B-69248C6C5049}" destId="{39C52326-A7C2-423D-8AF1-7F24346C6092}" srcOrd="0" destOrd="0" parTransId="{1D880610-D84C-4DDF-B55D-3F02F250ADD9}" sibTransId="{404E8C21-498D-4AF8-95B8-62402000DAD6}"/>
    <dgm:cxn modelId="{A9B85E33-59BF-4BDC-A1BC-0AD249B0D0E5}" type="presOf" srcId="{39C52326-A7C2-423D-8AF1-7F24346C6092}" destId="{63DA05BC-A9A4-4FEB-A32C-D50A847614F3}" srcOrd="0" destOrd="0" presId="urn:microsoft.com/office/officeart/2005/8/layout/hierarchy4"/>
    <dgm:cxn modelId="{C45FC486-5A57-40AD-A877-D667619544B1}" type="presOf" srcId="{87583892-AFBB-49E0-B472-F05A9983F922}" destId="{1BAFE0A6-A1FF-4784-A9FC-D7D3AFBFB51C}" srcOrd="0" destOrd="0" presId="urn:microsoft.com/office/officeart/2005/8/layout/hierarchy4"/>
    <dgm:cxn modelId="{13988A5E-6E00-4062-A7C4-C886F01CE8D8}" type="presParOf" srcId="{C0AF62CC-8CF4-44C9-B61D-7B9B0C8BE7C9}" destId="{D46B2A81-18D8-470A-AE2B-5E628E8668EB}" srcOrd="0" destOrd="0" presId="urn:microsoft.com/office/officeart/2005/8/layout/hierarchy4"/>
    <dgm:cxn modelId="{88359617-D7EB-4A6E-88DB-6C81D6A41275}" type="presParOf" srcId="{D46B2A81-18D8-470A-AE2B-5E628E8668EB}" destId="{63DA05BC-A9A4-4FEB-A32C-D50A847614F3}" srcOrd="0" destOrd="0" presId="urn:microsoft.com/office/officeart/2005/8/layout/hierarchy4"/>
    <dgm:cxn modelId="{F4C36830-8BF4-4C4A-BBC1-C218B3419282}" type="presParOf" srcId="{D46B2A81-18D8-470A-AE2B-5E628E8668EB}" destId="{5F2BB411-3CF2-4C63-84ED-F830D503C7AA}" srcOrd="1" destOrd="0" presId="urn:microsoft.com/office/officeart/2005/8/layout/hierarchy4"/>
    <dgm:cxn modelId="{8D407665-F3E3-45E4-B53B-E94C1526C7BA}" type="presParOf" srcId="{C0AF62CC-8CF4-44C9-B61D-7B9B0C8BE7C9}" destId="{C97894E5-6916-49B2-84DF-4A156F78DE6F}" srcOrd="1" destOrd="0" presId="urn:microsoft.com/office/officeart/2005/8/layout/hierarchy4"/>
    <dgm:cxn modelId="{99113A0F-B334-4FC9-8AB8-D26FAF785A5C}" type="presParOf" srcId="{C0AF62CC-8CF4-44C9-B61D-7B9B0C8BE7C9}" destId="{54B37306-7ED6-4487-9FAC-D28D643BBBAC}" srcOrd="2" destOrd="0" presId="urn:microsoft.com/office/officeart/2005/8/layout/hierarchy4"/>
    <dgm:cxn modelId="{CD42EF64-8E99-44E4-B843-61116B35ECF0}" type="presParOf" srcId="{54B37306-7ED6-4487-9FAC-D28D643BBBAC}" destId="{1BAFE0A6-A1FF-4784-A9FC-D7D3AFBFB51C}" srcOrd="0" destOrd="0" presId="urn:microsoft.com/office/officeart/2005/8/layout/hierarchy4"/>
    <dgm:cxn modelId="{206363BD-E07C-4D71-AC8B-69B64E681C76}" type="presParOf" srcId="{54B37306-7ED6-4487-9FAC-D28D643BBBAC}" destId="{06ADB277-DE01-4349-9562-EA9401F602B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7AC14F6-B3F5-445B-9F5B-DEAD7B7D96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6A30F2A-4D57-44BA-8B71-905F1F0E7D3D}">
      <dgm:prSet phldrT="[Text]" custT="1"/>
      <dgm:spPr/>
      <dgm:t>
        <a:bodyPr/>
        <a:lstStyle/>
        <a:p>
          <a:r>
            <a:rPr lang="en-US" sz="2000" dirty="0" smtClean="0"/>
            <a:t>Resemble entities to documents</a:t>
          </a:r>
          <a:endParaRPr lang="en-US" sz="2000" dirty="0"/>
        </a:p>
      </dgm:t>
    </dgm:pt>
    <dgm:pt modelId="{FC9BDBE6-A5AC-4E0A-8845-6D1DD91039B3}" type="parTrans" cxnId="{4273166E-5E29-4E54-A4B0-4B229C1FBCD1}">
      <dgm:prSet/>
      <dgm:spPr/>
      <dgm:t>
        <a:bodyPr/>
        <a:lstStyle/>
        <a:p>
          <a:endParaRPr lang="en-US"/>
        </a:p>
      </dgm:t>
    </dgm:pt>
    <dgm:pt modelId="{05A6C828-10E3-4C50-8FA5-8A48DB33FF37}" type="sibTrans" cxnId="{4273166E-5E29-4E54-A4B0-4B229C1FBCD1}">
      <dgm:prSet/>
      <dgm:spPr/>
      <dgm:t>
        <a:bodyPr/>
        <a:lstStyle/>
        <a:p>
          <a:endParaRPr lang="en-US"/>
        </a:p>
      </dgm:t>
    </dgm:pt>
    <dgm:pt modelId="{DE49446C-5E40-4FAA-86DB-38F2F2E62398}">
      <dgm:prSet phldrT="[Text]" custT="1"/>
      <dgm:spPr/>
      <dgm:t>
        <a:bodyPr/>
        <a:lstStyle/>
        <a:p>
          <a:r>
            <a:rPr lang="en-US" sz="2000" dirty="0" smtClean="0"/>
            <a:t>Modeling strategy 1</a:t>
          </a:r>
          <a:endParaRPr lang="en-US" sz="2000" dirty="0"/>
        </a:p>
      </dgm:t>
    </dgm:pt>
    <dgm:pt modelId="{BB75B567-5964-423B-B24C-893428FE16A6}" type="parTrans" cxnId="{1BA13146-6875-4C12-8573-FC09EA32C3AB}">
      <dgm:prSet/>
      <dgm:spPr/>
      <dgm:t>
        <a:bodyPr/>
        <a:lstStyle/>
        <a:p>
          <a:endParaRPr lang="en-US"/>
        </a:p>
      </dgm:t>
    </dgm:pt>
    <dgm:pt modelId="{3509DBE0-09B4-4F47-8360-719ABE72DDFC}" type="sibTrans" cxnId="{1BA13146-6875-4C12-8573-FC09EA32C3AB}">
      <dgm:prSet/>
      <dgm:spPr/>
      <dgm:t>
        <a:bodyPr/>
        <a:lstStyle/>
        <a:p>
          <a:endParaRPr lang="en-US"/>
        </a:p>
      </dgm:t>
    </dgm:pt>
    <dgm:pt modelId="{64D1D1E0-B094-4E47-B119-CD79FCB43A9B}">
      <dgm:prSet phldrT="[Text]" custT="1"/>
      <dgm:spPr/>
      <dgm:t>
        <a:bodyPr/>
        <a:lstStyle/>
        <a:p>
          <a:r>
            <a:rPr lang="en-US" sz="2000" dirty="0" smtClean="0"/>
            <a:t>Resemble entities to topics</a:t>
          </a:r>
          <a:endParaRPr lang="en-US" sz="2000" dirty="0"/>
        </a:p>
      </dgm:t>
    </dgm:pt>
    <dgm:pt modelId="{01EACE85-92C9-4E0F-9EFB-F8AB57E35094}" type="parTrans" cxnId="{248AA9BA-E203-414B-B869-F28DA9891B24}">
      <dgm:prSet/>
      <dgm:spPr/>
      <dgm:t>
        <a:bodyPr/>
        <a:lstStyle/>
        <a:p>
          <a:endParaRPr lang="en-US"/>
        </a:p>
      </dgm:t>
    </dgm:pt>
    <dgm:pt modelId="{E6B918F4-F20A-4BF5-A12B-3B06A80F1ABA}" type="sibTrans" cxnId="{248AA9BA-E203-414B-B869-F28DA9891B24}">
      <dgm:prSet/>
      <dgm:spPr/>
      <dgm:t>
        <a:bodyPr/>
        <a:lstStyle/>
        <a:p>
          <a:endParaRPr lang="en-US"/>
        </a:p>
      </dgm:t>
    </dgm:pt>
    <dgm:pt modelId="{DF429168-C059-4B0A-81B8-E6ED7DDF3CD2}">
      <dgm:prSet phldrT="[Text]" custT="1"/>
      <dgm:spPr/>
      <dgm:t>
        <a:bodyPr/>
        <a:lstStyle/>
        <a:p>
          <a:r>
            <a:rPr lang="en-US" sz="2000" dirty="0" smtClean="0"/>
            <a:t>Modeling strategy 2</a:t>
          </a:r>
          <a:endParaRPr lang="en-US" sz="2000" dirty="0"/>
        </a:p>
      </dgm:t>
    </dgm:pt>
    <dgm:pt modelId="{7531B99E-E6CC-4134-91F4-6500AA67FBBE}" type="parTrans" cxnId="{1A7E9586-3E19-42D9-9AB2-992024A2E239}">
      <dgm:prSet/>
      <dgm:spPr/>
      <dgm:t>
        <a:bodyPr/>
        <a:lstStyle/>
        <a:p>
          <a:endParaRPr lang="en-US"/>
        </a:p>
      </dgm:t>
    </dgm:pt>
    <dgm:pt modelId="{5E73706E-6DBE-4486-BA55-3A8DD47A1DE5}" type="sibTrans" cxnId="{1A7E9586-3E19-42D9-9AB2-992024A2E239}">
      <dgm:prSet/>
      <dgm:spPr/>
      <dgm:t>
        <a:bodyPr/>
        <a:lstStyle/>
        <a:p>
          <a:endParaRPr lang="en-US"/>
        </a:p>
      </dgm:t>
    </dgm:pt>
    <dgm:pt modelId="{1B87175E-0A06-4D5E-AA2D-A4F2706E6B41}">
      <dgm:prSet phldrT="[Tex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2000" dirty="0" smtClean="0"/>
            <a:t>Resemble entities to words</a:t>
          </a:r>
          <a:endParaRPr lang="en-US" sz="2000" dirty="0"/>
        </a:p>
      </dgm:t>
    </dgm:pt>
    <dgm:pt modelId="{B76A3F32-6DBF-4940-B3C2-F642B666AFCE}" type="parTrans" cxnId="{15C6B95A-A9DB-4A42-92F1-2801655E0C70}">
      <dgm:prSet/>
      <dgm:spPr/>
      <dgm:t>
        <a:bodyPr/>
        <a:lstStyle/>
        <a:p>
          <a:endParaRPr lang="en-US"/>
        </a:p>
      </dgm:t>
    </dgm:pt>
    <dgm:pt modelId="{466A4AAF-9835-44EA-B6D8-7A3F4B30FC27}" type="sibTrans" cxnId="{15C6B95A-A9DB-4A42-92F1-2801655E0C70}">
      <dgm:prSet/>
      <dgm:spPr/>
      <dgm:t>
        <a:bodyPr/>
        <a:lstStyle/>
        <a:p>
          <a:endParaRPr lang="en-US"/>
        </a:p>
      </dgm:t>
    </dgm:pt>
    <dgm:pt modelId="{8625C0DF-62AB-4F16-940E-364557529D24}">
      <dgm:prSet phldrT="[Text]" custT="1"/>
      <dgm:spPr/>
      <dgm:t>
        <a:bodyPr/>
        <a:lstStyle/>
        <a:p>
          <a:r>
            <a:rPr lang="en-US" sz="2000" dirty="0" smtClean="0"/>
            <a:t>Modeling strategy 3</a:t>
          </a:r>
          <a:endParaRPr lang="en-US" sz="2000" dirty="0"/>
        </a:p>
      </dgm:t>
    </dgm:pt>
    <dgm:pt modelId="{AF9E423E-F787-4768-BF21-545A86557FFC}" type="parTrans" cxnId="{DFCA5B7C-EA76-45E8-9E4C-89CE406E675E}">
      <dgm:prSet/>
      <dgm:spPr/>
      <dgm:t>
        <a:bodyPr/>
        <a:lstStyle/>
        <a:p>
          <a:endParaRPr lang="en-US"/>
        </a:p>
      </dgm:t>
    </dgm:pt>
    <dgm:pt modelId="{CA3AC594-13B5-4090-8B75-A63979576E3D}" type="sibTrans" cxnId="{DFCA5B7C-EA76-45E8-9E4C-89CE406E675E}">
      <dgm:prSet/>
      <dgm:spPr/>
      <dgm:t>
        <a:bodyPr/>
        <a:lstStyle/>
        <a:p>
          <a:endParaRPr lang="en-US"/>
        </a:p>
      </dgm:t>
    </dgm:pt>
    <dgm:pt modelId="{F78A222F-1CB0-4423-924B-D5076FAB3994}" type="pres">
      <dgm:prSet presAssocID="{D7AC14F6-B3F5-445B-9F5B-DEAD7B7D9600}" presName="linear" presStyleCnt="0">
        <dgm:presLayoutVars>
          <dgm:animLvl val="lvl"/>
          <dgm:resizeHandles val="exact"/>
        </dgm:presLayoutVars>
      </dgm:prSet>
      <dgm:spPr/>
      <dgm:t>
        <a:bodyPr/>
        <a:lstStyle/>
        <a:p>
          <a:endParaRPr lang="en-US"/>
        </a:p>
      </dgm:t>
    </dgm:pt>
    <dgm:pt modelId="{90D2CE6B-FC6D-48C1-9C16-4930719ABE27}" type="pres">
      <dgm:prSet presAssocID="{36A30F2A-4D57-44BA-8B71-905F1F0E7D3D}" presName="parentText" presStyleLbl="node1" presStyleIdx="0" presStyleCnt="3" custScaleY="95327">
        <dgm:presLayoutVars>
          <dgm:chMax val="0"/>
          <dgm:bulletEnabled val="1"/>
        </dgm:presLayoutVars>
      </dgm:prSet>
      <dgm:spPr/>
      <dgm:t>
        <a:bodyPr/>
        <a:lstStyle/>
        <a:p>
          <a:endParaRPr lang="en-US"/>
        </a:p>
      </dgm:t>
    </dgm:pt>
    <dgm:pt modelId="{763510E8-F5D3-4974-A6D1-30E5912DA44E}" type="pres">
      <dgm:prSet presAssocID="{36A30F2A-4D57-44BA-8B71-905F1F0E7D3D}" presName="childText" presStyleLbl="revTx" presStyleIdx="0" presStyleCnt="3">
        <dgm:presLayoutVars>
          <dgm:bulletEnabled val="1"/>
        </dgm:presLayoutVars>
      </dgm:prSet>
      <dgm:spPr/>
      <dgm:t>
        <a:bodyPr/>
        <a:lstStyle/>
        <a:p>
          <a:endParaRPr lang="en-US"/>
        </a:p>
      </dgm:t>
    </dgm:pt>
    <dgm:pt modelId="{F2B2DA0B-C89F-4BA3-9654-F8084C9B47C5}" type="pres">
      <dgm:prSet presAssocID="{64D1D1E0-B094-4E47-B119-CD79FCB43A9B}" presName="parentText" presStyleLbl="node1" presStyleIdx="1" presStyleCnt="3" custScaleY="122020">
        <dgm:presLayoutVars>
          <dgm:chMax val="0"/>
          <dgm:bulletEnabled val="1"/>
        </dgm:presLayoutVars>
      </dgm:prSet>
      <dgm:spPr/>
      <dgm:t>
        <a:bodyPr/>
        <a:lstStyle/>
        <a:p>
          <a:endParaRPr lang="en-US"/>
        </a:p>
      </dgm:t>
    </dgm:pt>
    <dgm:pt modelId="{9F89F98A-AFEB-4D62-9C17-3788B9F644B3}" type="pres">
      <dgm:prSet presAssocID="{64D1D1E0-B094-4E47-B119-CD79FCB43A9B}" presName="childText" presStyleLbl="revTx" presStyleIdx="1" presStyleCnt="3">
        <dgm:presLayoutVars>
          <dgm:bulletEnabled val="1"/>
        </dgm:presLayoutVars>
      </dgm:prSet>
      <dgm:spPr/>
      <dgm:t>
        <a:bodyPr/>
        <a:lstStyle/>
        <a:p>
          <a:endParaRPr lang="en-US"/>
        </a:p>
      </dgm:t>
    </dgm:pt>
    <dgm:pt modelId="{FE93B304-F748-4D39-9AF8-41A435F3D891}" type="pres">
      <dgm:prSet presAssocID="{1B87175E-0A06-4D5E-AA2D-A4F2706E6B41}" presName="parentText" presStyleLbl="node1" presStyleIdx="2" presStyleCnt="3" custScaleY="108631">
        <dgm:presLayoutVars>
          <dgm:chMax val="0"/>
          <dgm:bulletEnabled val="1"/>
        </dgm:presLayoutVars>
      </dgm:prSet>
      <dgm:spPr/>
      <dgm:t>
        <a:bodyPr/>
        <a:lstStyle/>
        <a:p>
          <a:endParaRPr lang="en-US"/>
        </a:p>
      </dgm:t>
    </dgm:pt>
    <dgm:pt modelId="{C2412D19-3738-4D0B-9B31-78009C7F214E}" type="pres">
      <dgm:prSet presAssocID="{1B87175E-0A06-4D5E-AA2D-A4F2706E6B41}" presName="childText" presStyleLbl="revTx" presStyleIdx="2" presStyleCnt="3">
        <dgm:presLayoutVars>
          <dgm:bulletEnabled val="1"/>
        </dgm:presLayoutVars>
      </dgm:prSet>
      <dgm:spPr/>
      <dgm:t>
        <a:bodyPr/>
        <a:lstStyle/>
        <a:p>
          <a:endParaRPr lang="en-US"/>
        </a:p>
      </dgm:t>
    </dgm:pt>
  </dgm:ptLst>
  <dgm:cxnLst>
    <dgm:cxn modelId="{15C6B95A-A9DB-4A42-92F1-2801655E0C70}" srcId="{D7AC14F6-B3F5-445B-9F5B-DEAD7B7D9600}" destId="{1B87175E-0A06-4D5E-AA2D-A4F2706E6B41}" srcOrd="2" destOrd="0" parTransId="{B76A3F32-6DBF-4940-B3C2-F642B666AFCE}" sibTransId="{466A4AAF-9835-44EA-B6D8-7A3F4B30FC27}"/>
    <dgm:cxn modelId="{E08B3F9E-88FF-44E0-AA1A-CCB8022F6829}" type="presOf" srcId="{DF429168-C059-4B0A-81B8-E6ED7DDF3CD2}" destId="{9F89F98A-AFEB-4D62-9C17-3788B9F644B3}" srcOrd="0" destOrd="0" presId="urn:microsoft.com/office/officeart/2005/8/layout/vList2"/>
    <dgm:cxn modelId="{A1176064-46D4-482A-B51B-1316663F51CD}" type="presOf" srcId="{8625C0DF-62AB-4F16-940E-364557529D24}" destId="{C2412D19-3738-4D0B-9B31-78009C7F214E}" srcOrd="0" destOrd="0" presId="urn:microsoft.com/office/officeart/2005/8/layout/vList2"/>
    <dgm:cxn modelId="{1A7E9586-3E19-42D9-9AB2-992024A2E239}" srcId="{64D1D1E0-B094-4E47-B119-CD79FCB43A9B}" destId="{DF429168-C059-4B0A-81B8-E6ED7DDF3CD2}" srcOrd="0" destOrd="0" parTransId="{7531B99E-E6CC-4134-91F4-6500AA67FBBE}" sibTransId="{5E73706E-6DBE-4486-BA55-3A8DD47A1DE5}"/>
    <dgm:cxn modelId="{0F251193-5E27-4060-8699-C5231A59F24C}" type="presOf" srcId="{DE49446C-5E40-4FAA-86DB-38F2F2E62398}" destId="{763510E8-F5D3-4974-A6D1-30E5912DA44E}" srcOrd="0" destOrd="0" presId="urn:microsoft.com/office/officeart/2005/8/layout/vList2"/>
    <dgm:cxn modelId="{1BA13146-6875-4C12-8573-FC09EA32C3AB}" srcId="{36A30F2A-4D57-44BA-8B71-905F1F0E7D3D}" destId="{DE49446C-5E40-4FAA-86DB-38F2F2E62398}" srcOrd="0" destOrd="0" parTransId="{BB75B567-5964-423B-B24C-893428FE16A6}" sibTransId="{3509DBE0-09B4-4F47-8360-719ABE72DDFC}"/>
    <dgm:cxn modelId="{065357A3-BD0A-4E81-9A02-59E8F8E6D227}" type="presOf" srcId="{64D1D1E0-B094-4E47-B119-CD79FCB43A9B}" destId="{F2B2DA0B-C89F-4BA3-9654-F8084C9B47C5}" srcOrd="0" destOrd="0" presId="urn:microsoft.com/office/officeart/2005/8/layout/vList2"/>
    <dgm:cxn modelId="{10E7EB4E-F667-46CE-B723-5F09ADA76B5B}" type="presOf" srcId="{D7AC14F6-B3F5-445B-9F5B-DEAD7B7D9600}" destId="{F78A222F-1CB0-4423-924B-D5076FAB3994}" srcOrd="0" destOrd="0" presId="urn:microsoft.com/office/officeart/2005/8/layout/vList2"/>
    <dgm:cxn modelId="{8967110A-D3B9-482D-ADDC-140C6EFCFE2B}" type="presOf" srcId="{1B87175E-0A06-4D5E-AA2D-A4F2706E6B41}" destId="{FE93B304-F748-4D39-9AF8-41A435F3D891}" srcOrd="0" destOrd="0" presId="urn:microsoft.com/office/officeart/2005/8/layout/vList2"/>
    <dgm:cxn modelId="{248AA9BA-E203-414B-B869-F28DA9891B24}" srcId="{D7AC14F6-B3F5-445B-9F5B-DEAD7B7D9600}" destId="{64D1D1E0-B094-4E47-B119-CD79FCB43A9B}" srcOrd="1" destOrd="0" parTransId="{01EACE85-92C9-4E0F-9EFB-F8AB57E35094}" sibTransId="{E6B918F4-F20A-4BF5-A12B-3B06A80F1ABA}"/>
    <dgm:cxn modelId="{5B9D6297-E290-4E2E-977C-836E25CB4322}" type="presOf" srcId="{36A30F2A-4D57-44BA-8B71-905F1F0E7D3D}" destId="{90D2CE6B-FC6D-48C1-9C16-4930719ABE27}" srcOrd="0" destOrd="0" presId="urn:microsoft.com/office/officeart/2005/8/layout/vList2"/>
    <dgm:cxn modelId="{DFCA5B7C-EA76-45E8-9E4C-89CE406E675E}" srcId="{1B87175E-0A06-4D5E-AA2D-A4F2706E6B41}" destId="{8625C0DF-62AB-4F16-940E-364557529D24}" srcOrd="0" destOrd="0" parTransId="{AF9E423E-F787-4768-BF21-545A86557FFC}" sibTransId="{CA3AC594-13B5-4090-8B75-A63979576E3D}"/>
    <dgm:cxn modelId="{4273166E-5E29-4E54-A4B0-4B229C1FBCD1}" srcId="{D7AC14F6-B3F5-445B-9F5B-DEAD7B7D9600}" destId="{36A30F2A-4D57-44BA-8B71-905F1F0E7D3D}" srcOrd="0" destOrd="0" parTransId="{FC9BDBE6-A5AC-4E0A-8845-6D1DD91039B3}" sibTransId="{05A6C828-10E3-4C50-8FA5-8A48DB33FF37}"/>
    <dgm:cxn modelId="{E716510F-4B46-49CD-8A2E-907B1058B695}" type="presParOf" srcId="{F78A222F-1CB0-4423-924B-D5076FAB3994}" destId="{90D2CE6B-FC6D-48C1-9C16-4930719ABE27}" srcOrd="0" destOrd="0" presId="urn:microsoft.com/office/officeart/2005/8/layout/vList2"/>
    <dgm:cxn modelId="{EF58501A-A9A7-42B4-B025-81B1F17FCD1C}" type="presParOf" srcId="{F78A222F-1CB0-4423-924B-D5076FAB3994}" destId="{763510E8-F5D3-4974-A6D1-30E5912DA44E}" srcOrd="1" destOrd="0" presId="urn:microsoft.com/office/officeart/2005/8/layout/vList2"/>
    <dgm:cxn modelId="{1572EB90-4183-4A46-B232-2CFE35CC8BC0}" type="presParOf" srcId="{F78A222F-1CB0-4423-924B-D5076FAB3994}" destId="{F2B2DA0B-C89F-4BA3-9654-F8084C9B47C5}" srcOrd="2" destOrd="0" presId="urn:microsoft.com/office/officeart/2005/8/layout/vList2"/>
    <dgm:cxn modelId="{B323BCAD-B081-4A67-B980-B2AD015166EA}" type="presParOf" srcId="{F78A222F-1CB0-4423-924B-D5076FAB3994}" destId="{9F89F98A-AFEB-4D62-9C17-3788B9F644B3}" srcOrd="3" destOrd="0" presId="urn:microsoft.com/office/officeart/2005/8/layout/vList2"/>
    <dgm:cxn modelId="{964DE201-7D5F-4C1F-80D6-57FF7C80121A}" type="presParOf" srcId="{F78A222F-1CB0-4423-924B-D5076FAB3994}" destId="{FE93B304-F748-4D39-9AF8-41A435F3D891}" srcOrd="4" destOrd="0" presId="urn:microsoft.com/office/officeart/2005/8/layout/vList2"/>
    <dgm:cxn modelId="{992995DE-277E-4F81-BEB9-79091CE918FB}" type="presParOf" srcId="{F78A222F-1CB0-4423-924B-D5076FAB3994}" destId="{C2412D19-3738-4D0B-9B31-78009C7F214E}"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7AC14F6-B3F5-445B-9F5B-DEAD7B7D96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6A30F2A-4D57-44BA-8B71-905F1F0E7D3D}">
      <dgm:prSet phldrT="[Text]" custT="1"/>
      <dgm:spPr/>
      <dgm:t>
        <a:bodyPr/>
        <a:lstStyle/>
        <a:p>
          <a:r>
            <a:rPr lang="en-US" sz="2000" dirty="0" smtClean="0"/>
            <a:t>Sequence of tokens generative model</a:t>
          </a:r>
          <a:endParaRPr lang="en-US" sz="2000" dirty="0"/>
        </a:p>
      </dgm:t>
    </dgm:pt>
    <dgm:pt modelId="{FC9BDBE6-A5AC-4E0A-8845-6D1DD91039B3}" type="parTrans" cxnId="{4273166E-5E29-4E54-A4B0-4B229C1FBCD1}">
      <dgm:prSet/>
      <dgm:spPr/>
      <dgm:t>
        <a:bodyPr/>
        <a:lstStyle/>
        <a:p>
          <a:endParaRPr lang="en-US"/>
        </a:p>
      </dgm:t>
    </dgm:pt>
    <dgm:pt modelId="{05A6C828-10E3-4C50-8FA5-8A48DB33FF37}" type="sibTrans" cxnId="{4273166E-5E29-4E54-A4B0-4B229C1FBCD1}">
      <dgm:prSet/>
      <dgm:spPr/>
      <dgm:t>
        <a:bodyPr/>
        <a:lstStyle/>
        <a:p>
          <a:endParaRPr lang="en-US"/>
        </a:p>
      </dgm:t>
    </dgm:pt>
    <dgm:pt modelId="{DE49446C-5E40-4FAA-86DB-38F2F2E62398}">
      <dgm:prSet phldrT="[Text]" custT="1"/>
      <dgm:spPr/>
      <dgm:t>
        <a:bodyPr/>
        <a:lstStyle/>
        <a:p>
          <a:r>
            <a:rPr lang="en-US" sz="2000" dirty="0" smtClean="0"/>
            <a:t>Strategy 1</a:t>
          </a:r>
          <a:endParaRPr lang="en-US" sz="2000" dirty="0"/>
        </a:p>
      </dgm:t>
    </dgm:pt>
    <dgm:pt modelId="{BB75B567-5964-423B-B24C-893428FE16A6}" type="parTrans" cxnId="{1BA13146-6875-4C12-8573-FC09EA32C3AB}">
      <dgm:prSet/>
      <dgm:spPr/>
      <dgm:t>
        <a:bodyPr/>
        <a:lstStyle/>
        <a:p>
          <a:endParaRPr lang="en-US"/>
        </a:p>
      </dgm:t>
    </dgm:pt>
    <dgm:pt modelId="{3509DBE0-09B4-4F47-8360-719ABE72DDFC}" type="sibTrans" cxnId="{1BA13146-6875-4C12-8573-FC09EA32C3AB}">
      <dgm:prSet/>
      <dgm:spPr/>
      <dgm:t>
        <a:bodyPr/>
        <a:lstStyle/>
        <a:p>
          <a:endParaRPr lang="en-US"/>
        </a:p>
      </dgm:t>
    </dgm:pt>
    <dgm:pt modelId="{64D1D1E0-B094-4E47-B119-CD79FCB43A9B}">
      <dgm:prSet phldrT="[Text]" custT="1">
        <dgm:style>
          <a:lnRef idx="1">
            <a:schemeClr val="dk1"/>
          </a:lnRef>
          <a:fillRef idx="2">
            <a:schemeClr val="dk1"/>
          </a:fillRef>
          <a:effectRef idx="1">
            <a:schemeClr val="dk1"/>
          </a:effectRef>
          <a:fontRef idx="minor">
            <a:schemeClr val="dk1"/>
          </a:fontRef>
        </dgm:style>
      </dgm:prSet>
      <dgm:spPr/>
      <dgm:t>
        <a:bodyPr/>
        <a:lstStyle/>
        <a:p>
          <a:r>
            <a:rPr lang="en-US" sz="2000" dirty="0" smtClean="0"/>
            <a:t>Post inference, visualize topics with n-grams</a:t>
          </a:r>
          <a:endParaRPr lang="en-US" sz="2000" dirty="0"/>
        </a:p>
      </dgm:t>
    </dgm:pt>
    <dgm:pt modelId="{01EACE85-92C9-4E0F-9EFB-F8AB57E35094}" type="parTrans" cxnId="{248AA9BA-E203-414B-B869-F28DA9891B24}">
      <dgm:prSet/>
      <dgm:spPr/>
      <dgm:t>
        <a:bodyPr/>
        <a:lstStyle/>
        <a:p>
          <a:endParaRPr lang="en-US"/>
        </a:p>
      </dgm:t>
    </dgm:pt>
    <dgm:pt modelId="{E6B918F4-F20A-4BF5-A12B-3B06A80F1ABA}" type="sibTrans" cxnId="{248AA9BA-E203-414B-B869-F28DA9891B24}">
      <dgm:prSet/>
      <dgm:spPr/>
      <dgm:t>
        <a:bodyPr/>
        <a:lstStyle/>
        <a:p>
          <a:endParaRPr lang="en-US"/>
        </a:p>
      </dgm:t>
    </dgm:pt>
    <dgm:pt modelId="{DF429168-C059-4B0A-81B8-E6ED7DDF3CD2}">
      <dgm:prSet phldrT="[Text]" custT="1"/>
      <dgm:spPr/>
      <dgm:t>
        <a:bodyPr/>
        <a:lstStyle/>
        <a:p>
          <a:r>
            <a:rPr lang="en-US" sz="2000" dirty="0" smtClean="0"/>
            <a:t>Strategy 2</a:t>
          </a:r>
          <a:endParaRPr lang="en-US" sz="2000" dirty="0"/>
        </a:p>
      </dgm:t>
    </dgm:pt>
    <dgm:pt modelId="{7531B99E-E6CC-4134-91F4-6500AA67FBBE}" type="parTrans" cxnId="{1A7E9586-3E19-42D9-9AB2-992024A2E239}">
      <dgm:prSet/>
      <dgm:spPr/>
      <dgm:t>
        <a:bodyPr/>
        <a:lstStyle/>
        <a:p>
          <a:endParaRPr lang="en-US"/>
        </a:p>
      </dgm:t>
    </dgm:pt>
    <dgm:pt modelId="{5E73706E-6DBE-4486-BA55-3A8DD47A1DE5}" type="sibTrans" cxnId="{1A7E9586-3E19-42D9-9AB2-992024A2E239}">
      <dgm:prSet/>
      <dgm:spPr/>
      <dgm:t>
        <a:bodyPr/>
        <a:lstStyle/>
        <a:p>
          <a:endParaRPr lang="en-US"/>
        </a:p>
      </dgm:t>
    </dgm:pt>
    <dgm:pt modelId="{1B87175E-0A06-4D5E-AA2D-A4F2706E6B41}">
      <dgm:prSet phldrT="[Text]" custT="1">
        <dgm:style>
          <a:lnRef idx="1">
            <a:schemeClr val="dk1"/>
          </a:lnRef>
          <a:fillRef idx="2">
            <a:schemeClr val="dk1"/>
          </a:fillRef>
          <a:effectRef idx="1">
            <a:schemeClr val="dk1"/>
          </a:effectRef>
          <a:fontRef idx="minor">
            <a:schemeClr val="dk1"/>
          </a:fontRef>
        </dgm:style>
      </dgm:prSet>
      <dgm:spPr/>
      <dgm:t>
        <a:bodyPr/>
        <a:lstStyle/>
        <a:p>
          <a:r>
            <a:rPr lang="en-US" sz="2000" dirty="0" smtClean="0"/>
            <a:t>Prior model inference, mine phrases and impose to the bag-of-words model </a:t>
          </a:r>
          <a:endParaRPr lang="en-US" sz="2000" dirty="0"/>
        </a:p>
      </dgm:t>
    </dgm:pt>
    <dgm:pt modelId="{B76A3F32-6DBF-4940-B3C2-F642B666AFCE}" type="parTrans" cxnId="{15C6B95A-A9DB-4A42-92F1-2801655E0C70}">
      <dgm:prSet/>
      <dgm:spPr/>
      <dgm:t>
        <a:bodyPr/>
        <a:lstStyle/>
        <a:p>
          <a:endParaRPr lang="en-US"/>
        </a:p>
      </dgm:t>
    </dgm:pt>
    <dgm:pt modelId="{466A4AAF-9835-44EA-B6D8-7A3F4B30FC27}" type="sibTrans" cxnId="{15C6B95A-A9DB-4A42-92F1-2801655E0C70}">
      <dgm:prSet/>
      <dgm:spPr/>
      <dgm:t>
        <a:bodyPr/>
        <a:lstStyle/>
        <a:p>
          <a:endParaRPr lang="en-US"/>
        </a:p>
      </dgm:t>
    </dgm:pt>
    <dgm:pt modelId="{8625C0DF-62AB-4F16-940E-364557529D24}">
      <dgm:prSet phldrT="[Text]" custT="1"/>
      <dgm:spPr/>
      <dgm:t>
        <a:bodyPr/>
        <a:lstStyle/>
        <a:p>
          <a:r>
            <a:rPr lang="en-US" sz="2000" dirty="0" smtClean="0"/>
            <a:t>Strategy 3</a:t>
          </a:r>
          <a:endParaRPr lang="en-US" sz="2000" dirty="0"/>
        </a:p>
      </dgm:t>
    </dgm:pt>
    <dgm:pt modelId="{AF9E423E-F787-4768-BF21-545A86557FFC}" type="parTrans" cxnId="{DFCA5B7C-EA76-45E8-9E4C-89CE406E675E}">
      <dgm:prSet/>
      <dgm:spPr/>
      <dgm:t>
        <a:bodyPr/>
        <a:lstStyle/>
        <a:p>
          <a:endParaRPr lang="en-US"/>
        </a:p>
      </dgm:t>
    </dgm:pt>
    <dgm:pt modelId="{CA3AC594-13B5-4090-8B75-A63979576E3D}" type="sibTrans" cxnId="{DFCA5B7C-EA76-45E8-9E4C-89CE406E675E}">
      <dgm:prSet/>
      <dgm:spPr/>
      <dgm:t>
        <a:bodyPr/>
        <a:lstStyle/>
        <a:p>
          <a:endParaRPr lang="en-US"/>
        </a:p>
      </dgm:t>
    </dgm:pt>
    <dgm:pt modelId="{F78A222F-1CB0-4423-924B-D5076FAB3994}" type="pres">
      <dgm:prSet presAssocID="{D7AC14F6-B3F5-445B-9F5B-DEAD7B7D9600}" presName="linear" presStyleCnt="0">
        <dgm:presLayoutVars>
          <dgm:animLvl val="lvl"/>
          <dgm:resizeHandles val="exact"/>
        </dgm:presLayoutVars>
      </dgm:prSet>
      <dgm:spPr/>
      <dgm:t>
        <a:bodyPr/>
        <a:lstStyle/>
        <a:p>
          <a:endParaRPr lang="en-US"/>
        </a:p>
      </dgm:t>
    </dgm:pt>
    <dgm:pt modelId="{90D2CE6B-FC6D-48C1-9C16-4930719ABE27}" type="pres">
      <dgm:prSet presAssocID="{36A30F2A-4D57-44BA-8B71-905F1F0E7D3D}" presName="parentText" presStyleLbl="node1" presStyleIdx="0" presStyleCnt="3" custScaleY="52052">
        <dgm:presLayoutVars>
          <dgm:chMax val="0"/>
          <dgm:bulletEnabled val="1"/>
        </dgm:presLayoutVars>
      </dgm:prSet>
      <dgm:spPr/>
      <dgm:t>
        <a:bodyPr/>
        <a:lstStyle/>
        <a:p>
          <a:endParaRPr lang="en-US"/>
        </a:p>
      </dgm:t>
    </dgm:pt>
    <dgm:pt modelId="{763510E8-F5D3-4974-A6D1-30E5912DA44E}" type="pres">
      <dgm:prSet presAssocID="{36A30F2A-4D57-44BA-8B71-905F1F0E7D3D}" presName="childText" presStyleLbl="revTx" presStyleIdx="0" presStyleCnt="3">
        <dgm:presLayoutVars>
          <dgm:bulletEnabled val="1"/>
        </dgm:presLayoutVars>
      </dgm:prSet>
      <dgm:spPr/>
      <dgm:t>
        <a:bodyPr/>
        <a:lstStyle/>
        <a:p>
          <a:endParaRPr lang="en-US"/>
        </a:p>
      </dgm:t>
    </dgm:pt>
    <dgm:pt modelId="{F2B2DA0B-C89F-4BA3-9654-F8084C9B47C5}" type="pres">
      <dgm:prSet presAssocID="{64D1D1E0-B094-4E47-B119-CD79FCB43A9B}" presName="parentText" presStyleLbl="node1" presStyleIdx="1" presStyleCnt="3" custScaleY="82778" custLinFactNeighborY="4934">
        <dgm:presLayoutVars>
          <dgm:chMax val="0"/>
          <dgm:bulletEnabled val="1"/>
        </dgm:presLayoutVars>
      </dgm:prSet>
      <dgm:spPr/>
      <dgm:t>
        <a:bodyPr/>
        <a:lstStyle/>
        <a:p>
          <a:endParaRPr lang="en-US"/>
        </a:p>
      </dgm:t>
    </dgm:pt>
    <dgm:pt modelId="{9F89F98A-AFEB-4D62-9C17-3788B9F644B3}" type="pres">
      <dgm:prSet presAssocID="{64D1D1E0-B094-4E47-B119-CD79FCB43A9B}" presName="childText" presStyleLbl="revTx" presStyleIdx="1" presStyleCnt="3" custLinFactNeighborY="979">
        <dgm:presLayoutVars>
          <dgm:bulletEnabled val="1"/>
        </dgm:presLayoutVars>
      </dgm:prSet>
      <dgm:spPr/>
      <dgm:t>
        <a:bodyPr/>
        <a:lstStyle/>
        <a:p>
          <a:endParaRPr lang="en-US"/>
        </a:p>
      </dgm:t>
    </dgm:pt>
    <dgm:pt modelId="{FE93B304-F748-4D39-9AF8-41A435F3D891}" type="pres">
      <dgm:prSet presAssocID="{1B87175E-0A06-4D5E-AA2D-A4F2706E6B41}" presName="parentText" presStyleLbl="node1" presStyleIdx="2" presStyleCnt="3" custScaleY="116072" custLinFactNeighborY="15225">
        <dgm:presLayoutVars>
          <dgm:chMax val="0"/>
          <dgm:bulletEnabled val="1"/>
        </dgm:presLayoutVars>
      </dgm:prSet>
      <dgm:spPr/>
      <dgm:t>
        <a:bodyPr/>
        <a:lstStyle/>
        <a:p>
          <a:endParaRPr lang="en-US"/>
        </a:p>
      </dgm:t>
    </dgm:pt>
    <dgm:pt modelId="{C2412D19-3738-4D0B-9B31-78009C7F214E}" type="pres">
      <dgm:prSet presAssocID="{1B87175E-0A06-4D5E-AA2D-A4F2706E6B41}" presName="childText" presStyleLbl="revTx" presStyleIdx="2" presStyleCnt="3" custLinFactNeighborX="197" custLinFactNeighborY="14642">
        <dgm:presLayoutVars>
          <dgm:bulletEnabled val="1"/>
        </dgm:presLayoutVars>
      </dgm:prSet>
      <dgm:spPr/>
      <dgm:t>
        <a:bodyPr/>
        <a:lstStyle/>
        <a:p>
          <a:endParaRPr lang="en-US"/>
        </a:p>
      </dgm:t>
    </dgm:pt>
  </dgm:ptLst>
  <dgm:cxnLst>
    <dgm:cxn modelId="{15C6B95A-A9DB-4A42-92F1-2801655E0C70}" srcId="{D7AC14F6-B3F5-445B-9F5B-DEAD7B7D9600}" destId="{1B87175E-0A06-4D5E-AA2D-A4F2706E6B41}" srcOrd="2" destOrd="0" parTransId="{B76A3F32-6DBF-4940-B3C2-F642B666AFCE}" sibTransId="{466A4AAF-9835-44EA-B6D8-7A3F4B30FC27}"/>
    <dgm:cxn modelId="{7CD0B68A-E135-4CC4-809B-062AF89481C6}" type="presOf" srcId="{36A30F2A-4D57-44BA-8B71-905F1F0E7D3D}" destId="{90D2CE6B-FC6D-48C1-9C16-4930719ABE27}" srcOrd="0" destOrd="0" presId="urn:microsoft.com/office/officeart/2005/8/layout/vList2"/>
    <dgm:cxn modelId="{1A7E9586-3E19-42D9-9AB2-992024A2E239}" srcId="{64D1D1E0-B094-4E47-B119-CD79FCB43A9B}" destId="{DF429168-C059-4B0A-81B8-E6ED7DDF3CD2}" srcOrd="0" destOrd="0" parTransId="{7531B99E-E6CC-4134-91F4-6500AA67FBBE}" sibTransId="{5E73706E-6DBE-4486-BA55-3A8DD47A1DE5}"/>
    <dgm:cxn modelId="{AE600249-66EF-4FC9-B780-FEF115AE534F}" type="presOf" srcId="{1B87175E-0A06-4D5E-AA2D-A4F2706E6B41}" destId="{FE93B304-F748-4D39-9AF8-41A435F3D891}" srcOrd="0" destOrd="0" presId="urn:microsoft.com/office/officeart/2005/8/layout/vList2"/>
    <dgm:cxn modelId="{1BA13146-6875-4C12-8573-FC09EA32C3AB}" srcId="{36A30F2A-4D57-44BA-8B71-905F1F0E7D3D}" destId="{DE49446C-5E40-4FAA-86DB-38F2F2E62398}" srcOrd="0" destOrd="0" parTransId="{BB75B567-5964-423B-B24C-893428FE16A6}" sibTransId="{3509DBE0-09B4-4F47-8360-719ABE72DDFC}"/>
    <dgm:cxn modelId="{D85D4AE7-CDAE-4823-9AAF-FF5D39869781}" type="presOf" srcId="{DE49446C-5E40-4FAA-86DB-38F2F2E62398}" destId="{763510E8-F5D3-4974-A6D1-30E5912DA44E}" srcOrd="0" destOrd="0" presId="urn:microsoft.com/office/officeart/2005/8/layout/vList2"/>
    <dgm:cxn modelId="{A248B308-5234-4B84-9BB7-0083B6F186EA}" type="presOf" srcId="{D7AC14F6-B3F5-445B-9F5B-DEAD7B7D9600}" destId="{F78A222F-1CB0-4423-924B-D5076FAB3994}" srcOrd="0" destOrd="0" presId="urn:microsoft.com/office/officeart/2005/8/layout/vList2"/>
    <dgm:cxn modelId="{248AA9BA-E203-414B-B869-F28DA9891B24}" srcId="{D7AC14F6-B3F5-445B-9F5B-DEAD7B7D9600}" destId="{64D1D1E0-B094-4E47-B119-CD79FCB43A9B}" srcOrd="1" destOrd="0" parTransId="{01EACE85-92C9-4E0F-9EFB-F8AB57E35094}" sibTransId="{E6B918F4-F20A-4BF5-A12B-3B06A80F1ABA}"/>
    <dgm:cxn modelId="{72B468D6-FF80-45FE-B803-A4009D26EF0E}" type="presOf" srcId="{64D1D1E0-B094-4E47-B119-CD79FCB43A9B}" destId="{F2B2DA0B-C89F-4BA3-9654-F8084C9B47C5}" srcOrd="0" destOrd="0" presId="urn:microsoft.com/office/officeart/2005/8/layout/vList2"/>
    <dgm:cxn modelId="{CEDE4EAC-DB4E-49C6-BFC9-1F25E8C8E8DC}" type="presOf" srcId="{8625C0DF-62AB-4F16-940E-364557529D24}" destId="{C2412D19-3738-4D0B-9B31-78009C7F214E}" srcOrd="0" destOrd="0" presId="urn:microsoft.com/office/officeart/2005/8/layout/vList2"/>
    <dgm:cxn modelId="{BDABBF81-AB66-40F1-A176-EBA69673716F}" type="presOf" srcId="{DF429168-C059-4B0A-81B8-E6ED7DDF3CD2}" destId="{9F89F98A-AFEB-4D62-9C17-3788B9F644B3}" srcOrd="0" destOrd="0" presId="urn:microsoft.com/office/officeart/2005/8/layout/vList2"/>
    <dgm:cxn modelId="{DFCA5B7C-EA76-45E8-9E4C-89CE406E675E}" srcId="{1B87175E-0A06-4D5E-AA2D-A4F2706E6B41}" destId="{8625C0DF-62AB-4F16-940E-364557529D24}" srcOrd="0" destOrd="0" parTransId="{AF9E423E-F787-4768-BF21-545A86557FFC}" sibTransId="{CA3AC594-13B5-4090-8B75-A63979576E3D}"/>
    <dgm:cxn modelId="{4273166E-5E29-4E54-A4B0-4B229C1FBCD1}" srcId="{D7AC14F6-B3F5-445B-9F5B-DEAD7B7D9600}" destId="{36A30F2A-4D57-44BA-8B71-905F1F0E7D3D}" srcOrd="0" destOrd="0" parTransId="{FC9BDBE6-A5AC-4E0A-8845-6D1DD91039B3}" sibTransId="{05A6C828-10E3-4C50-8FA5-8A48DB33FF37}"/>
    <dgm:cxn modelId="{EEAD4FBD-A348-439A-BD63-2CFF93174516}" type="presParOf" srcId="{F78A222F-1CB0-4423-924B-D5076FAB3994}" destId="{90D2CE6B-FC6D-48C1-9C16-4930719ABE27}" srcOrd="0" destOrd="0" presId="urn:microsoft.com/office/officeart/2005/8/layout/vList2"/>
    <dgm:cxn modelId="{E70833E7-3998-4C2C-8F54-CEFB0650E505}" type="presParOf" srcId="{F78A222F-1CB0-4423-924B-D5076FAB3994}" destId="{763510E8-F5D3-4974-A6D1-30E5912DA44E}" srcOrd="1" destOrd="0" presId="urn:microsoft.com/office/officeart/2005/8/layout/vList2"/>
    <dgm:cxn modelId="{A90263D3-30D5-4101-8327-57F0925A5552}" type="presParOf" srcId="{F78A222F-1CB0-4423-924B-D5076FAB3994}" destId="{F2B2DA0B-C89F-4BA3-9654-F8084C9B47C5}" srcOrd="2" destOrd="0" presId="urn:microsoft.com/office/officeart/2005/8/layout/vList2"/>
    <dgm:cxn modelId="{5D400B52-C175-4053-8FE0-37EF893B1098}" type="presParOf" srcId="{F78A222F-1CB0-4423-924B-D5076FAB3994}" destId="{9F89F98A-AFEB-4D62-9C17-3788B9F644B3}" srcOrd="3" destOrd="0" presId="urn:microsoft.com/office/officeart/2005/8/layout/vList2"/>
    <dgm:cxn modelId="{178757B0-AF73-4C34-B102-4CF7263AC6F0}" type="presParOf" srcId="{F78A222F-1CB0-4423-924B-D5076FAB3994}" destId="{FE93B304-F748-4D39-9AF8-41A435F3D891}" srcOrd="4" destOrd="0" presId="urn:microsoft.com/office/officeart/2005/8/layout/vList2"/>
    <dgm:cxn modelId="{C96DA6C8-BCD5-4EF3-9B48-9932C8D50303}" type="presParOf" srcId="{F78A222F-1CB0-4423-924B-D5076FAB3994}" destId="{C2412D19-3738-4D0B-9B31-78009C7F214E}" srcOrd="5"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2900546-AD20-406C-BE8C-F4EB6FCA651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877EBBE-800E-40C1-A55B-EFEB61CD837D}">
      <dgm:prSet phldrT="[Text]" custT="1"/>
      <dgm:spPr/>
      <dgm:t>
        <a:bodyPr/>
        <a:lstStyle/>
        <a:p>
          <a:r>
            <a:rPr lang="en-US" sz="1600" dirty="0" smtClean="0"/>
            <a:t>o</a:t>
          </a:r>
          <a:endParaRPr lang="en-US" sz="1600" dirty="0"/>
        </a:p>
      </dgm:t>
    </dgm:pt>
    <dgm:pt modelId="{5769A9F9-3DF6-4B02-B1B0-59AE934426C4}" type="parTrans" cxnId="{3A49D6AD-D5FA-4D98-80AE-E212959E1ECD}">
      <dgm:prSet/>
      <dgm:spPr/>
      <dgm:t>
        <a:bodyPr/>
        <a:lstStyle/>
        <a:p>
          <a:endParaRPr lang="en-US" sz="2000"/>
        </a:p>
      </dgm:t>
    </dgm:pt>
    <dgm:pt modelId="{3927E7C2-30AF-4F45-A00F-2569F4426D3D}" type="sibTrans" cxnId="{3A49D6AD-D5FA-4D98-80AE-E212959E1ECD}">
      <dgm:prSet/>
      <dgm:spPr/>
      <dgm:t>
        <a:bodyPr/>
        <a:lstStyle/>
        <a:p>
          <a:endParaRPr lang="en-US" sz="2000"/>
        </a:p>
      </dgm:t>
    </dgm:pt>
    <dgm:pt modelId="{26EA28F1-F402-43F0-BDB9-A7BCB1514EC1}">
      <dgm:prSet phldrT="[Text]" custT="1"/>
      <dgm:spPr/>
      <dgm:t>
        <a:bodyPr/>
        <a:lstStyle/>
        <a:p>
          <a:r>
            <a:rPr lang="en-US" sz="1600" dirty="0" smtClean="0"/>
            <a:t>o/1</a:t>
          </a:r>
          <a:endParaRPr lang="en-US" sz="1600" dirty="0"/>
        </a:p>
      </dgm:t>
    </dgm:pt>
    <dgm:pt modelId="{E7A1FEF9-9AA2-4450-B014-1A0BC66F7393}" type="parTrans" cxnId="{6250C672-33E1-4E4C-BA60-D079274B233C}">
      <dgm:prSet/>
      <dgm:spPr/>
      <dgm:t>
        <a:bodyPr/>
        <a:lstStyle/>
        <a:p>
          <a:endParaRPr lang="en-US" sz="2000"/>
        </a:p>
      </dgm:t>
    </dgm:pt>
    <dgm:pt modelId="{B91F0479-121C-43B7-9F37-03F0B9C3D189}" type="sibTrans" cxnId="{6250C672-33E1-4E4C-BA60-D079274B233C}">
      <dgm:prSet/>
      <dgm:spPr/>
      <dgm:t>
        <a:bodyPr/>
        <a:lstStyle/>
        <a:p>
          <a:endParaRPr lang="en-US" sz="2000"/>
        </a:p>
      </dgm:t>
    </dgm:pt>
    <dgm:pt modelId="{8F49E0B6-A4A6-4F69-849E-4DF1B06B128B}">
      <dgm:prSet phldrT="[Text]" custT="1"/>
      <dgm:spPr/>
      <dgm:t>
        <a:bodyPr/>
        <a:lstStyle/>
        <a:p>
          <a:r>
            <a:rPr lang="en-US" sz="1600" dirty="0" smtClean="0"/>
            <a:t>o/1/1</a:t>
          </a:r>
          <a:endParaRPr lang="en-US" sz="1600" dirty="0"/>
        </a:p>
      </dgm:t>
    </dgm:pt>
    <dgm:pt modelId="{DC771195-F1A1-46C0-90BC-56B86413E80F}" type="parTrans" cxnId="{C51E42E9-BDA3-45F4-BFF8-54A2B2F1EC39}">
      <dgm:prSet/>
      <dgm:spPr/>
      <dgm:t>
        <a:bodyPr/>
        <a:lstStyle/>
        <a:p>
          <a:endParaRPr lang="en-US" sz="2000"/>
        </a:p>
      </dgm:t>
    </dgm:pt>
    <dgm:pt modelId="{6DEB235E-C16F-4156-B065-7FDC1C38246E}" type="sibTrans" cxnId="{C51E42E9-BDA3-45F4-BFF8-54A2B2F1EC39}">
      <dgm:prSet/>
      <dgm:spPr/>
      <dgm:t>
        <a:bodyPr/>
        <a:lstStyle/>
        <a:p>
          <a:endParaRPr lang="en-US" sz="2000"/>
        </a:p>
      </dgm:t>
    </dgm:pt>
    <dgm:pt modelId="{D871872D-31C5-43C8-B4BB-266E2D806BAA}">
      <dgm:prSet phldrT="[Text]" custT="1"/>
      <dgm:spPr/>
      <dgm:t>
        <a:bodyPr/>
        <a:lstStyle/>
        <a:p>
          <a:r>
            <a:rPr lang="en-US" sz="1600" dirty="0" smtClean="0"/>
            <a:t>o/1/2</a:t>
          </a:r>
          <a:endParaRPr lang="en-US" sz="1600" dirty="0"/>
        </a:p>
      </dgm:t>
    </dgm:pt>
    <dgm:pt modelId="{350187AB-50B4-4862-98CB-8628D7076C07}" type="parTrans" cxnId="{B2BE1057-F3A6-4834-81A9-58FCBEDD5EC9}">
      <dgm:prSet/>
      <dgm:spPr/>
      <dgm:t>
        <a:bodyPr/>
        <a:lstStyle/>
        <a:p>
          <a:endParaRPr lang="en-US" sz="2000"/>
        </a:p>
      </dgm:t>
    </dgm:pt>
    <dgm:pt modelId="{F6C9D10F-DD8A-4E5D-A224-CBF68AAD2687}" type="sibTrans" cxnId="{B2BE1057-F3A6-4834-81A9-58FCBEDD5EC9}">
      <dgm:prSet/>
      <dgm:spPr/>
      <dgm:t>
        <a:bodyPr/>
        <a:lstStyle/>
        <a:p>
          <a:endParaRPr lang="en-US" sz="2000"/>
        </a:p>
      </dgm:t>
    </dgm:pt>
    <dgm:pt modelId="{92B67212-D67D-42E2-93A6-5687FC161AAF}">
      <dgm:prSet phldrT="[Text]" custT="1"/>
      <dgm:spPr/>
      <dgm:t>
        <a:bodyPr/>
        <a:lstStyle/>
        <a:p>
          <a:r>
            <a:rPr lang="en-US" sz="1600" dirty="0" smtClean="0"/>
            <a:t>o/2</a:t>
          </a:r>
          <a:endParaRPr lang="en-US" sz="1600" dirty="0"/>
        </a:p>
      </dgm:t>
    </dgm:pt>
    <dgm:pt modelId="{5AC95B8E-E6B7-4B8F-AA4B-A461C0CBB6B0}" type="parTrans" cxnId="{3923FF57-9D25-42C5-942D-235359173EDC}">
      <dgm:prSet/>
      <dgm:spPr/>
      <dgm:t>
        <a:bodyPr/>
        <a:lstStyle/>
        <a:p>
          <a:endParaRPr lang="en-US" sz="2000"/>
        </a:p>
      </dgm:t>
    </dgm:pt>
    <dgm:pt modelId="{0208DCDC-DF6D-4188-ABF3-0883C76BC5D0}" type="sibTrans" cxnId="{3923FF57-9D25-42C5-942D-235359173EDC}">
      <dgm:prSet/>
      <dgm:spPr/>
      <dgm:t>
        <a:bodyPr/>
        <a:lstStyle/>
        <a:p>
          <a:endParaRPr lang="en-US" sz="2000"/>
        </a:p>
      </dgm:t>
    </dgm:pt>
    <dgm:pt modelId="{EDF3B7B0-CBF4-490E-AD40-ADC8B01AE63F}">
      <dgm:prSet phldrT="[Text]" custT="1"/>
      <dgm:spPr/>
      <dgm:t>
        <a:bodyPr/>
        <a:lstStyle/>
        <a:p>
          <a:r>
            <a:rPr lang="en-US" sz="1600" dirty="0" smtClean="0"/>
            <a:t>o/2/1</a:t>
          </a:r>
          <a:endParaRPr lang="en-US" sz="1600" dirty="0"/>
        </a:p>
      </dgm:t>
    </dgm:pt>
    <dgm:pt modelId="{44F28322-DBC4-4922-B413-C4804D3CFAD1}" type="parTrans" cxnId="{01A8B26A-2B9A-4D50-8DA1-9B00D6372F51}">
      <dgm:prSet/>
      <dgm:spPr/>
      <dgm:t>
        <a:bodyPr/>
        <a:lstStyle/>
        <a:p>
          <a:endParaRPr lang="en-US" sz="2000"/>
        </a:p>
      </dgm:t>
    </dgm:pt>
    <dgm:pt modelId="{116FE07F-4377-4D87-8283-2FCC24629347}" type="sibTrans" cxnId="{01A8B26A-2B9A-4D50-8DA1-9B00D6372F51}">
      <dgm:prSet/>
      <dgm:spPr/>
      <dgm:t>
        <a:bodyPr/>
        <a:lstStyle/>
        <a:p>
          <a:endParaRPr lang="en-US" sz="2000"/>
        </a:p>
      </dgm:t>
    </dgm:pt>
    <dgm:pt modelId="{9343DE53-47E0-4FB6-860D-42799CE09EA7}" type="pres">
      <dgm:prSet presAssocID="{22900546-AD20-406C-BE8C-F4EB6FCA651A}" presName="hierChild1" presStyleCnt="0">
        <dgm:presLayoutVars>
          <dgm:chPref val="1"/>
          <dgm:dir/>
          <dgm:animOne val="branch"/>
          <dgm:animLvl val="lvl"/>
          <dgm:resizeHandles/>
        </dgm:presLayoutVars>
      </dgm:prSet>
      <dgm:spPr/>
      <dgm:t>
        <a:bodyPr/>
        <a:lstStyle/>
        <a:p>
          <a:endParaRPr lang="en-US"/>
        </a:p>
      </dgm:t>
    </dgm:pt>
    <dgm:pt modelId="{68906F88-6E05-4951-A66C-410A9209F82E}" type="pres">
      <dgm:prSet presAssocID="{C877EBBE-800E-40C1-A55B-EFEB61CD837D}" presName="hierRoot1" presStyleCnt="0"/>
      <dgm:spPr/>
    </dgm:pt>
    <dgm:pt modelId="{0A608CA2-8D8D-4DF6-BE79-79FCED03EF08}" type="pres">
      <dgm:prSet presAssocID="{C877EBBE-800E-40C1-A55B-EFEB61CD837D}" presName="composite" presStyleCnt="0"/>
      <dgm:spPr/>
    </dgm:pt>
    <dgm:pt modelId="{EFB74690-F2A1-47D7-B662-D76C08766CC1}" type="pres">
      <dgm:prSet presAssocID="{C877EBBE-800E-40C1-A55B-EFEB61CD837D}" presName="background" presStyleLbl="node0" presStyleIdx="0" presStyleCnt="1"/>
      <dgm:spPr/>
    </dgm:pt>
    <dgm:pt modelId="{2DEDDF47-F57C-4DAD-8365-63DC03C8B89E}" type="pres">
      <dgm:prSet presAssocID="{C877EBBE-800E-40C1-A55B-EFEB61CD837D}" presName="text" presStyleLbl="fgAcc0" presStyleIdx="0" presStyleCnt="1">
        <dgm:presLayoutVars>
          <dgm:chPref val="3"/>
        </dgm:presLayoutVars>
      </dgm:prSet>
      <dgm:spPr/>
      <dgm:t>
        <a:bodyPr/>
        <a:lstStyle/>
        <a:p>
          <a:endParaRPr lang="en-US"/>
        </a:p>
      </dgm:t>
    </dgm:pt>
    <dgm:pt modelId="{2AA8090C-99CB-4B36-9167-00145C4EE8AB}" type="pres">
      <dgm:prSet presAssocID="{C877EBBE-800E-40C1-A55B-EFEB61CD837D}" presName="hierChild2" presStyleCnt="0"/>
      <dgm:spPr/>
    </dgm:pt>
    <dgm:pt modelId="{E5CCB81F-FACD-427A-8A74-6D3DD301BC72}" type="pres">
      <dgm:prSet presAssocID="{E7A1FEF9-9AA2-4450-B014-1A0BC66F7393}" presName="Name10" presStyleLbl="parChTrans1D2" presStyleIdx="0" presStyleCnt="2"/>
      <dgm:spPr/>
      <dgm:t>
        <a:bodyPr/>
        <a:lstStyle/>
        <a:p>
          <a:endParaRPr lang="en-US"/>
        </a:p>
      </dgm:t>
    </dgm:pt>
    <dgm:pt modelId="{19991763-5D36-46E3-A6A7-DF17DC0B2568}" type="pres">
      <dgm:prSet presAssocID="{26EA28F1-F402-43F0-BDB9-A7BCB1514EC1}" presName="hierRoot2" presStyleCnt="0"/>
      <dgm:spPr/>
    </dgm:pt>
    <dgm:pt modelId="{C5EBAF7E-7620-4732-ACB1-CD6E6F0BF93F}" type="pres">
      <dgm:prSet presAssocID="{26EA28F1-F402-43F0-BDB9-A7BCB1514EC1}" presName="composite2" presStyleCnt="0"/>
      <dgm:spPr/>
    </dgm:pt>
    <dgm:pt modelId="{56FDB66B-A603-4588-8224-297AD8697C16}" type="pres">
      <dgm:prSet presAssocID="{26EA28F1-F402-43F0-BDB9-A7BCB1514EC1}" presName="background2" presStyleLbl="node2" presStyleIdx="0" presStyleCnt="2"/>
      <dgm:spPr/>
    </dgm:pt>
    <dgm:pt modelId="{CF5B2E88-7DE4-466A-8816-2C990B1867B1}" type="pres">
      <dgm:prSet presAssocID="{26EA28F1-F402-43F0-BDB9-A7BCB1514EC1}" presName="text2" presStyleLbl="fgAcc2" presStyleIdx="0" presStyleCnt="2">
        <dgm:presLayoutVars>
          <dgm:chPref val="3"/>
        </dgm:presLayoutVars>
      </dgm:prSet>
      <dgm:spPr/>
      <dgm:t>
        <a:bodyPr/>
        <a:lstStyle/>
        <a:p>
          <a:endParaRPr lang="en-US"/>
        </a:p>
      </dgm:t>
    </dgm:pt>
    <dgm:pt modelId="{58434931-C090-4563-AB0F-B0ACD15081EE}" type="pres">
      <dgm:prSet presAssocID="{26EA28F1-F402-43F0-BDB9-A7BCB1514EC1}" presName="hierChild3" presStyleCnt="0"/>
      <dgm:spPr/>
    </dgm:pt>
    <dgm:pt modelId="{FBCFFE13-74F3-4143-A81B-811514973837}" type="pres">
      <dgm:prSet presAssocID="{DC771195-F1A1-46C0-90BC-56B86413E80F}" presName="Name17" presStyleLbl="parChTrans1D3" presStyleIdx="0" presStyleCnt="3"/>
      <dgm:spPr/>
      <dgm:t>
        <a:bodyPr/>
        <a:lstStyle/>
        <a:p>
          <a:endParaRPr lang="en-US"/>
        </a:p>
      </dgm:t>
    </dgm:pt>
    <dgm:pt modelId="{4C3E30A4-60DD-428F-AD14-D21948042D64}" type="pres">
      <dgm:prSet presAssocID="{8F49E0B6-A4A6-4F69-849E-4DF1B06B128B}" presName="hierRoot3" presStyleCnt="0"/>
      <dgm:spPr/>
    </dgm:pt>
    <dgm:pt modelId="{B9794B94-CEBE-4824-85D7-634EA0F5A3DE}" type="pres">
      <dgm:prSet presAssocID="{8F49E0B6-A4A6-4F69-849E-4DF1B06B128B}" presName="composite3" presStyleCnt="0"/>
      <dgm:spPr/>
    </dgm:pt>
    <dgm:pt modelId="{F3ED8FE7-3DAF-4AD1-A8A2-0E17C96DB628}" type="pres">
      <dgm:prSet presAssocID="{8F49E0B6-A4A6-4F69-849E-4DF1B06B128B}" presName="background3" presStyleLbl="node3" presStyleIdx="0" presStyleCnt="3"/>
      <dgm:spPr/>
    </dgm:pt>
    <dgm:pt modelId="{8097184B-A697-4009-9409-2A67029F3501}" type="pres">
      <dgm:prSet presAssocID="{8F49E0B6-A4A6-4F69-849E-4DF1B06B128B}" presName="text3" presStyleLbl="fgAcc3" presStyleIdx="0" presStyleCnt="3">
        <dgm:presLayoutVars>
          <dgm:chPref val="3"/>
        </dgm:presLayoutVars>
      </dgm:prSet>
      <dgm:spPr/>
      <dgm:t>
        <a:bodyPr/>
        <a:lstStyle/>
        <a:p>
          <a:endParaRPr lang="en-US"/>
        </a:p>
      </dgm:t>
    </dgm:pt>
    <dgm:pt modelId="{5DCD0FF6-5CED-481C-ACEA-75B73A7062A6}" type="pres">
      <dgm:prSet presAssocID="{8F49E0B6-A4A6-4F69-849E-4DF1B06B128B}" presName="hierChild4" presStyleCnt="0"/>
      <dgm:spPr/>
    </dgm:pt>
    <dgm:pt modelId="{517A8E2F-DF3D-4379-850C-D9067A4F9486}" type="pres">
      <dgm:prSet presAssocID="{350187AB-50B4-4862-98CB-8628D7076C07}" presName="Name17" presStyleLbl="parChTrans1D3" presStyleIdx="1" presStyleCnt="3"/>
      <dgm:spPr/>
      <dgm:t>
        <a:bodyPr/>
        <a:lstStyle/>
        <a:p>
          <a:endParaRPr lang="en-US"/>
        </a:p>
      </dgm:t>
    </dgm:pt>
    <dgm:pt modelId="{E48570AF-FBC4-4AF3-9D2A-0C7D7FA136BA}" type="pres">
      <dgm:prSet presAssocID="{D871872D-31C5-43C8-B4BB-266E2D806BAA}" presName="hierRoot3" presStyleCnt="0"/>
      <dgm:spPr/>
    </dgm:pt>
    <dgm:pt modelId="{F20965DD-6344-479A-8A87-A5F8434F5243}" type="pres">
      <dgm:prSet presAssocID="{D871872D-31C5-43C8-B4BB-266E2D806BAA}" presName="composite3" presStyleCnt="0"/>
      <dgm:spPr/>
    </dgm:pt>
    <dgm:pt modelId="{26C71679-3065-4037-890A-5D9ADAEC344B}" type="pres">
      <dgm:prSet presAssocID="{D871872D-31C5-43C8-B4BB-266E2D806BAA}" presName="background3" presStyleLbl="node3" presStyleIdx="1" presStyleCnt="3"/>
      <dgm:spPr/>
    </dgm:pt>
    <dgm:pt modelId="{FDE11E0D-6A3F-43CC-94D6-B014C34CEF6A}" type="pres">
      <dgm:prSet presAssocID="{D871872D-31C5-43C8-B4BB-266E2D806BAA}" presName="text3" presStyleLbl="fgAcc3" presStyleIdx="1" presStyleCnt="3">
        <dgm:presLayoutVars>
          <dgm:chPref val="3"/>
        </dgm:presLayoutVars>
      </dgm:prSet>
      <dgm:spPr/>
      <dgm:t>
        <a:bodyPr/>
        <a:lstStyle/>
        <a:p>
          <a:endParaRPr lang="en-US"/>
        </a:p>
      </dgm:t>
    </dgm:pt>
    <dgm:pt modelId="{70356107-EFD7-4BE8-8B92-B93EEE3863CC}" type="pres">
      <dgm:prSet presAssocID="{D871872D-31C5-43C8-B4BB-266E2D806BAA}" presName="hierChild4" presStyleCnt="0"/>
      <dgm:spPr/>
    </dgm:pt>
    <dgm:pt modelId="{77E10E9C-83FF-4469-977A-FFF652C26789}" type="pres">
      <dgm:prSet presAssocID="{5AC95B8E-E6B7-4B8F-AA4B-A461C0CBB6B0}" presName="Name10" presStyleLbl="parChTrans1D2" presStyleIdx="1" presStyleCnt="2"/>
      <dgm:spPr/>
      <dgm:t>
        <a:bodyPr/>
        <a:lstStyle/>
        <a:p>
          <a:endParaRPr lang="en-US"/>
        </a:p>
      </dgm:t>
    </dgm:pt>
    <dgm:pt modelId="{AB036DFE-67C5-4107-9911-D985BB33A326}" type="pres">
      <dgm:prSet presAssocID="{92B67212-D67D-42E2-93A6-5687FC161AAF}" presName="hierRoot2" presStyleCnt="0"/>
      <dgm:spPr/>
    </dgm:pt>
    <dgm:pt modelId="{0A7BE1E8-CF72-4326-910D-8A38F3B3EC4D}" type="pres">
      <dgm:prSet presAssocID="{92B67212-D67D-42E2-93A6-5687FC161AAF}" presName="composite2" presStyleCnt="0"/>
      <dgm:spPr/>
    </dgm:pt>
    <dgm:pt modelId="{C800EA6A-5C98-460D-B1D9-CF7633D28734}" type="pres">
      <dgm:prSet presAssocID="{92B67212-D67D-42E2-93A6-5687FC161AAF}" presName="background2" presStyleLbl="node2" presStyleIdx="1" presStyleCnt="2"/>
      <dgm:spPr/>
    </dgm:pt>
    <dgm:pt modelId="{8AC4C6BA-0804-49EB-97B4-45A6AA815D2F}" type="pres">
      <dgm:prSet presAssocID="{92B67212-D67D-42E2-93A6-5687FC161AAF}" presName="text2" presStyleLbl="fgAcc2" presStyleIdx="1" presStyleCnt="2">
        <dgm:presLayoutVars>
          <dgm:chPref val="3"/>
        </dgm:presLayoutVars>
      </dgm:prSet>
      <dgm:spPr/>
      <dgm:t>
        <a:bodyPr/>
        <a:lstStyle/>
        <a:p>
          <a:endParaRPr lang="en-US"/>
        </a:p>
      </dgm:t>
    </dgm:pt>
    <dgm:pt modelId="{A8F62A40-D766-43DE-93FA-75E4DAAB5CFC}" type="pres">
      <dgm:prSet presAssocID="{92B67212-D67D-42E2-93A6-5687FC161AAF}" presName="hierChild3" presStyleCnt="0"/>
      <dgm:spPr/>
    </dgm:pt>
    <dgm:pt modelId="{5766E0A6-7A71-4530-B185-D844A55884A1}" type="pres">
      <dgm:prSet presAssocID="{44F28322-DBC4-4922-B413-C4804D3CFAD1}" presName="Name17" presStyleLbl="parChTrans1D3" presStyleIdx="2" presStyleCnt="3"/>
      <dgm:spPr/>
      <dgm:t>
        <a:bodyPr/>
        <a:lstStyle/>
        <a:p>
          <a:endParaRPr lang="en-US"/>
        </a:p>
      </dgm:t>
    </dgm:pt>
    <dgm:pt modelId="{1343A829-2411-4FF4-BA72-15C610C3B43B}" type="pres">
      <dgm:prSet presAssocID="{EDF3B7B0-CBF4-490E-AD40-ADC8B01AE63F}" presName="hierRoot3" presStyleCnt="0"/>
      <dgm:spPr/>
    </dgm:pt>
    <dgm:pt modelId="{955C4C3D-F4DF-420B-B118-9574EDC5AE52}" type="pres">
      <dgm:prSet presAssocID="{EDF3B7B0-CBF4-490E-AD40-ADC8B01AE63F}" presName="composite3" presStyleCnt="0"/>
      <dgm:spPr/>
    </dgm:pt>
    <dgm:pt modelId="{0E48300D-AA5D-4BB6-BE8C-1108AA48DC51}" type="pres">
      <dgm:prSet presAssocID="{EDF3B7B0-CBF4-490E-AD40-ADC8B01AE63F}" presName="background3" presStyleLbl="node3" presStyleIdx="2" presStyleCnt="3"/>
      <dgm:spPr/>
    </dgm:pt>
    <dgm:pt modelId="{9E0617E1-84C7-486D-9535-238DDD81364D}" type="pres">
      <dgm:prSet presAssocID="{EDF3B7B0-CBF4-490E-AD40-ADC8B01AE63F}" presName="text3" presStyleLbl="fgAcc3" presStyleIdx="2" presStyleCnt="3">
        <dgm:presLayoutVars>
          <dgm:chPref val="3"/>
        </dgm:presLayoutVars>
      </dgm:prSet>
      <dgm:spPr/>
      <dgm:t>
        <a:bodyPr/>
        <a:lstStyle/>
        <a:p>
          <a:endParaRPr lang="en-US"/>
        </a:p>
      </dgm:t>
    </dgm:pt>
    <dgm:pt modelId="{BDB1D0B1-233C-4A19-AB67-DC060F850153}" type="pres">
      <dgm:prSet presAssocID="{EDF3B7B0-CBF4-490E-AD40-ADC8B01AE63F}" presName="hierChild4" presStyleCnt="0"/>
      <dgm:spPr/>
    </dgm:pt>
  </dgm:ptLst>
  <dgm:cxnLst>
    <dgm:cxn modelId="{F5CF8148-D739-4454-A8DB-406E1603A9D8}" type="presOf" srcId="{22900546-AD20-406C-BE8C-F4EB6FCA651A}" destId="{9343DE53-47E0-4FB6-860D-42799CE09EA7}" srcOrd="0" destOrd="0" presId="urn:microsoft.com/office/officeart/2005/8/layout/hierarchy1"/>
    <dgm:cxn modelId="{1D238ED0-0774-4304-B88D-DEE8C04AB276}" type="presOf" srcId="{D871872D-31C5-43C8-B4BB-266E2D806BAA}" destId="{FDE11E0D-6A3F-43CC-94D6-B014C34CEF6A}" srcOrd="0" destOrd="0" presId="urn:microsoft.com/office/officeart/2005/8/layout/hierarchy1"/>
    <dgm:cxn modelId="{69D20449-C21F-4746-BEFA-A71ED9DEFC81}" type="presOf" srcId="{E7A1FEF9-9AA2-4450-B014-1A0BC66F7393}" destId="{E5CCB81F-FACD-427A-8A74-6D3DD301BC72}" srcOrd="0" destOrd="0" presId="urn:microsoft.com/office/officeart/2005/8/layout/hierarchy1"/>
    <dgm:cxn modelId="{BD7B2745-507E-4B9A-B81E-30C0951AB5C5}" type="presOf" srcId="{350187AB-50B4-4862-98CB-8628D7076C07}" destId="{517A8E2F-DF3D-4379-850C-D9067A4F9486}" srcOrd="0" destOrd="0" presId="urn:microsoft.com/office/officeart/2005/8/layout/hierarchy1"/>
    <dgm:cxn modelId="{85E1E299-BABB-46FF-BDBF-CC3B5F0EAE20}" type="presOf" srcId="{DC771195-F1A1-46C0-90BC-56B86413E80F}" destId="{FBCFFE13-74F3-4143-A81B-811514973837}" srcOrd="0" destOrd="0" presId="urn:microsoft.com/office/officeart/2005/8/layout/hierarchy1"/>
    <dgm:cxn modelId="{01A8B26A-2B9A-4D50-8DA1-9B00D6372F51}" srcId="{92B67212-D67D-42E2-93A6-5687FC161AAF}" destId="{EDF3B7B0-CBF4-490E-AD40-ADC8B01AE63F}" srcOrd="0" destOrd="0" parTransId="{44F28322-DBC4-4922-B413-C4804D3CFAD1}" sibTransId="{116FE07F-4377-4D87-8283-2FCC24629347}"/>
    <dgm:cxn modelId="{58857277-B5AD-48D7-8259-1CBB0A647D57}" type="presOf" srcId="{92B67212-D67D-42E2-93A6-5687FC161AAF}" destId="{8AC4C6BA-0804-49EB-97B4-45A6AA815D2F}" srcOrd="0" destOrd="0" presId="urn:microsoft.com/office/officeart/2005/8/layout/hierarchy1"/>
    <dgm:cxn modelId="{B2BE1057-F3A6-4834-81A9-58FCBEDD5EC9}" srcId="{26EA28F1-F402-43F0-BDB9-A7BCB1514EC1}" destId="{D871872D-31C5-43C8-B4BB-266E2D806BAA}" srcOrd="1" destOrd="0" parTransId="{350187AB-50B4-4862-98CB-8628D7076C07}" sibTransId="{F6C9D10F-DD8A-4E5D-A224-CBF68AAD2687}"/>
    <dgm:cxn modelId="{C51E42E9-BDA3-45F4-BFF8-54A2B2F1EC39}" srcId="{26EA28F1-F402-43F0-BDB9-A7BCB1514EC1}" destId="{8F49E0B6-A4A6-4F69-849E-4DF1B06B128B}" srcOrd="0" destOrd="0" parTransId="{DC771195-F1A1-46C0-90BC-56B86413E80F}" sibTransId="{6DEB235E-C16F-4156-B065-7FDC1C38246E}"/>
    <dgm:cxn modelId="{3A49D6AD-D5FA-4D98-80AE-E212959E1ECD}" srcId="{22900546-AD20-406C-BE8C-F4EB6FCA651A}" destId="{C877EBBE-800E-40C1-A55B-EFEB61CD837D}" srcOrd="0" destOrd="0" parTransId="{5769A9F9-3DF6-4B02-B1B0-59AE934426C4}" sibTransId="{3927E7C2-30AF-4F45-A00F-2569F4426D3D}"/>
    <dgm:cxn modelId="{3A123D6C-EDA9-4C6A-A499-74F23182B993}" type="presOf" srcId="{EDF3B7B0-CBF4-490E-AD40-ADC8B01AE63F}" destId="{9E0617E1-84C7-486D-9535-238DDD81364D}" srcOrd="0" destOrd="0" presId="urn:microsoft.com/office/officeart/2005/8/layout/hierarchy1"/>
    <dgm:cxn modelId="{2231EA4D-6466-4DB2-9CF8-0FAFC4CC2544}" type="presOf" srcId="{26EA28F1-F402-43F0-BDB9-A7BCB1514EC1}" destId="{CF5B2E88-7DE4-466A-8816-2C990B1867B1}" srcOrd="0" destOrd="0" presId="urn:microsoft.com/office/officeart/2005/8/layout/hierarchy1"/>
    <dgm:cxn modelId="{9AB303B0-0C3C-481E-90A9-8D171A1B4D8E}" type="presOf" srcId="{5AC95B8E-E6B7-4B8F-AA4B-A461C0CBB6B0}" destId="{77E10E9C-83FF-4469-977A-FFF652C26789}" srcOrd="0" destOrd="0" presId="urn:microsoft.com/office/officeart/2005/8/layout/hierarchy1"/>
    <dgm:cxn modelId="{3923FF57-9D25-42C5-942D-235359173EDC}" srcId="{C877EBBE-800E-40C1-A55B-EFEB61CD837D}" destId="{92B67212-D67D-42E2-93A6-5687FC161AAF}" srcOrd="1" destOrd="0" parTransId="{5AC95B8E-E6B7-4B8F-AA4B-A461C0CBB6B0}" sibTransId="{0208DCDC-DF6D-4188-ABF3-0883C76BC5D0}"/>
    <dgm:cxn modelId="{C61CD300-5E2A-4904-B87D-2098C7DEF3B5}" type="presOf" srcId="{44F28322-DBC4-4922-B413-C4804D3CFAD1}" destId="{5766E0A6-7A71-4530-B185-D844A55884A1}" srcOrd="0" destOrd="0" presId="urn:microsoft.com/office/officeart/2005/8/layout/hierarchy1"/>
    <dgm:cxn modelId="{C6DE14B5-61FD-4833-A71B-0F61118A3830}" type="presOf" srcId="{C877EBBE-800E-40C1-A55B-EFEB61CD837D}" destId="{2DEDDF47-F57C-4DAD-8365-63DC03C8B89E}" srcOrd="0" destOrd="0" presId="urn:microsoft.com/office/officeart/2005/8/layout/hierarchy1"/>
    <dgm:cxn modelId="{0DAAB569-142C-4626-9A9C-4C78A1E92A32}" type="presOf" srcId="{8F49E0B6-A4A6-4F69-849E-4DF1B06B128B}" destId="{8097184B-A697-4009-9409-2A67029F3501}" srcOrd="0" destOrd="0" presId="urn:microsoft.com/office/officeart/2005/8/layout/hierarchy1"/>
    <dgm:cxn modelId="{6250C672-33E1-4E4C-BA60-D079274B233C}" srcId="{C877EBBE-800E-40C1-A55B-EFEB61CD837D}" destId="{26EA28F1-F402-43F0-BDB9-A7BCB1514EC1}" srcOrd="0" destOrd="0" parTransId="{E7A1FEF9-9AA2-4450-B014-1A0BC66F7393}" sibTransId="{B91F0479-121C-43B7-9F37-03F0B9C3D189}"/>
    <dgm:cxn modelId="{8F911905-50A8-40A4-A5F8-70153885DE50}" type="presParOf" srcId="{9343DE53-47E0-4FB6-860D-42799CE09EA7}" destId="{68906F88-6E05-4951-A66C-410A9209F82E}" srcOrd="0" destOrd="0" presId="urn:microsoft.com/office/officeart/2005/8/layout/hierarchy1"/>
    <dgm:cxn modelId="{AC0BCB99-09E8-45EF-944F-384B5DA86D43}" type="presParOf" srcId="{68906F88-6E05-4951-A66C-410A9209F82E}" destId="{0A608CA2-8D8D-4DF6-BE79-79FCED03EF08}" srcOrd="0" destOrd="0" presId="urn:microsoft.com/office/officeart/2005/8/layout/hierarchy1"/>
    <dgm:cxn modelId="{38BB5E5E-1CF4-4895-9292-41AAD0CCB368}" type="presParOf" srcId="{0A608CA2-8D8D-4DF6-BE79-79FCED03EF08}" destId="{EFB74690-F2A1-47D7-B662-D76C08766CC1}" srcOrd="0" destOrd="0" presId="urn:microsoft.com/office/officeart/2005/8/layout/hierarchy1"/>
    <dgm:cxn modelId="{065D0F6E-9303-4EDF-9040-D0553CE8E295}" type="presParOf" srcId="{0A608CA2-8D8D-4DF6-BE79-79FCED03EF08}" destId="{2DEDDF47-F57C-4DAD-8365-63DC03C8B89E}" srcOrd="1" destOrd="0" presId="urn:microsoft.com/office/officeart/2005/8/layout/hierarchy1"/>
    <dgm:cxn modelId="{C6B203AF-AC30-4E40-97B6-04764E6011DA}" type="presParOf" srcId="{68906F88-6E05-4951-A66C-410A9209F82E}" destId="{2AA8090C-99CB-4B36-9167-00145C4EE8AB}" srcOrd="1" destOrd="0" presId="urn:microsoft.com/office/officeart/2005/8/layout/hierarchy1"/>
    <dgm:cxn modelId="{D4109B7D-121F-479F-9B97-36268C6BD7B6}" type="presParOf" srcId="{2AA8090C-99CB-4B36-9167-00145C4EE8AB}" destId="{E5CCB81F-FACD-427A-8A74-6D3DD301BC72}" srcOrd="0" destOrd="0" presId="urn:microsoft.com/office/officeart/2005/8/layout/hierarchy1"/>
    <dgm:cxn modelId="{009DAEB1-57C5-4A1C-B622-C041664597B2}" type="presParOf" srcId="{2AA8090C-99CB-4B36-9167-00145C4EE8AB}" destId="{19991763-5D36-46E3-A6A7-DF17DC0B2568}" srcOrd="1" destOrd="0" presId="urn:microsoft.com/office/officeart/2005/8/layout/hierarchy1"/>
    <dgm:cxn modelId="{53DC13AC-CC50-430B-B33A-137F1191E23A}" type="presParOf" srcId="{19991763-5D36-46E3-A6A7-DF17DC0B2568}" destId="{C5EBAF7E-7620-4732-ACB1-CD6E6F0BF93F}" srcOrd="0" destOrd="0" presId="urn:microsoft.com/office/officeart/2005/8/layout/hierarchy1"/>
    <dgm:cxn modelId="{3DF15071-8E4E-4814-8AE0-221D7BA44775}" type="presParOf" srcId="{C5EBAF7E-7620-4732-ACB1-CD6E6F0BF93F}" destId="{56FDB66B-A603-4588-8224-297AD8697C16}" srcOrd="0" destOrd="0" presId="urn:microsoft.com/office/officeart/2005/8/layout/hierarchy1"/>
    <dgm:cxn modelId="{F353D565-8A9A-4DB1-9A65-866FCA2FF5FA}" type="presParOf" srcId="{C5EBAF7E-7620-4732-ACB1-CD6E6F0BF93F}" destId="{CF5B2E88-7DE4-466A-8816-2C990B1867B1}" srcOrd="1" destOrd="0" presId="urn:microsoft.com/office/officeart/2005/8/layout/hierarchy1"/>
    <dgm:cxn modelId="{4355797E-B196-407C-A665-41FDB0182AA5}" type="presParOf" srcId="{19991763-5D36-46E3-A6A7-DF17DC0B2568}" destId="{58434931-C090-4563-AB0F-B0ACD15081EE}" srcOrd="1" destOrd="0" presId="urn:microsoft.com/office/officeart/2005/8/layout/hierarchy1"/>
    <dgm:cxn modelId="{242534A2-7BBE-4D7D-882B-46A55269EBD3}" type="presParOf" srcId="{58434931-C090-4563-AB0F-B0ACD15081EE}" destId="{FBCFFE13-74F3-4143-A81B-811514973837}" srcOrd="0" destOrd="0" presId="urn:microsoft.com/office/officeart/2005/8/layout/hierarchy1"/>
    <dgm:cxn modelId="{73F9CC11-C361-4690-921C-BC461D2FFA92}" type="presParOf" srcId="{58434931-C090-4563-AB0F-B0ACD15081EE}" destId="{4C3E30A4-60DD-428F-AD14-D21948042D64}" srcOrd="1" destOrd="0" presId="urn:microsoft.com/office/officeart/2005/8/layout/hierarchy1"/>
    <dgm:cxn modelId="{DF3BAF0E-EEBE-447D-8D4D-BD07EB7D6B7B}" type="presParOf" srcId="{4C3E30A4-60DD-428F-AD14-D21948042D64}" destId="{B9794B94-CEBE-4824-85D7-634EA0F5A3DE}" srcOrd="0" destOrd="0" presId="urn:microsoft.com/office/officeart/2005/8/layout/hierarchy1"/>
    <dgm:cxn modelId="{56E3813F-C580-4F19-BF6A-5910A8DF55F2}" type="presParOf" srcId="{B9794B94-CEBE-4824-85D7-634EA0F5A3DE}" destId="{F3ED8FE7-3DAF-4AD1-A8A2-0E17C96DB628}" srcOrd="0" destOrd="0" presId="urn:microsoft.com/office/officeart/2005/8/layout/hierarchy1"/>
    <dgm:cxn modelId="{FA49597C-45A3-42FE-B3B7-125968DD77E3}" type="presParOf" srcId="{B9794B94-CEBE-4824-85D7-634EA0F5A3DE}" destId="{8097184B-A697-4009-9409-2A67029F3501}" srcOrd="1" destOrd="0" presId="urn:microsoft.com/office/officeart/2005/8/layout/hierarchy1"/>
    <dgm:cxn modelId="{11E77980-03A7-4446-8E9F-7C0865CED2CF}" type="presParOf" srcId="{4C3E30A4-60DD-428F-AD14-D21948042D64}" destId="{5DCD0FF6-5CED-481C-ACEA-75B73A7062A6}" srcOrd="1" destOrd="0" presId="urn:microsoft.com/office/officeart/2005/8/layout/hierarchy1"/>
    <dgm:cxn modelId="{A0B4C10D-21B2-4926-8C9B-DBBFE379E4EA}" type="presParOf" srcId="{58434931-C090-4563-AB0F-B0ACD15081EE}" destId="{517A8E2F-DF3D-4379-850C-D9067A4F9486}" srcOrd="2" destOrd="0" presId="urn:microsoft.com/office/officeart/2005/8/layout/hierarchy1"/>
    <dgm:cxn modelId="{1D19DA35-3455-4150-A705-A893A432B4A1}" type="presParOf" srcId="{58434931-C090-4563-AB0F-B0ACD15081EE}" destId="{E48570AF-FBC4-4AF3-9D2A-0C7D7FA136BA}" srcOrd="3" destOrd="0" presId="urn:microsoft.com/office/officeart/2005/8/layout/hierarchy1"/>
    <dgm:cxn modelId="{472D9B50-47C8-40DE-8570-AD72653A4B13}" type="presParOf" srcId="{E48570AF-FBC4-4AF3-9D2A-0C7D7FA136BA}" destId="{F20965DD-6344-479A-8A87-A5F8434F5243}" srcOrd="0" destOrd="0" presId="urn:microsoft.com/office/officeart/2005/8/layout/hierarchy1"/>
    <dgm:cxn modelId="{6A510FC8-2215-4660-A71D-819A5470F037}" type="presParOf" srcId="{F20965DD-6344-479A-8A87-A5F8434F5243}" destId="{26C71679-3065-4037-890A-5D9ADAEC344B}" srcOrd="0" destOrd="0" presId="urn:microsoft.com/office/officeart/2005/8/layout/hierarchy1"/>
    <dgm:cxn modelId="{0B840EB7-3B24-4A3E-9A86-D660E3ACAC16}" type="presParOf" srcId="{F20965DD-6344-479A-8A87-A5F8434F5243}" destId="{FDE11E0D-6A3F-43CC-94D6-B014C34CEF6A}" srcOrd="1" destOrd="0" presId="urn:microsoft.com/office/officeart/2005/8/layout/hierarchy1"/>
    <dgm:cxn modelId="{3A686F98-BC02-46EB-9D27-5646CC221C26}" type="presParOf" srcId="{E48570AF-FBC4-4AF3-9D2A-0C7D7FA136BA}" destId="{70356107-EFD7-4BE8-8B92-B93EEE3863CC}" srcOrd="1" destOrd="0" presId="urn:microsoft.com/office/officeart/2005/8/layout/hierarchy1"/>
    <dgm:cxn modelId="{5E087ED2-9CE6-46F3-A5F3-FCE3BF8DB719}" type="presParOf" srcId="{2AA8090C-99CB-4B36-9167-00145C4EE8AB}" destId="{77E10E9C-83FF-4469-977A-FFF652C26789}" srcOrd="2" destOrd="0" presId="urn:microsoft.com/office/officeart/2005/8/layout/hierarchy1"/>
    <dgm:cxn modelId="{D7265F95-F374-4CA0-9629-D6AB933940CA}" type="presParOf" srcId="{2AA8090C-99CB-4B36-9167-00145C4EE8AB}" destId="{AB036DFE-67C5-4107-9911-D985BB33A326}" srcOrd="3" destOrd="0" presId="urn:microsoft.com/office/officeart/2005/8/layout/hierarchy1"/>
    <dgm:cxn modelId="{F4D75FC2-20BC-4D31-8DC7-11BCA434C86A}" type="presParOf" srcId="{AB036DFE-67C5-4107-9911-D985BB33A326}" destId="{0A7BE1E8-CF72-4326-910D-8A38F3B3EC4D}" srcOrd="0" destOrd="0" presId="urn:microsoft.com/office/officeart/2005/8/layout/hierarchy1"/>
    <dgm:cxn modelId="{F324D8CA-CDB9-424D-A40D-26CB2C3C46A6}" type="presParOf" srcId="{0A7BE1E8-CF72-4326-910D-8A38F3B3EC4D}" destId="{C800EA6A-5C98-460D-B1D9-CF7633D28734}" srcOrd="0" destOrd="0" presId="urn:microsoft.com/office/officeart/2005/8/layout/hierarchy1"/>
    <dgm:cxn modelId="{6EC5783C-5620-4E66-B2A6-0ABF353AFB66}" type="presParOf" srcId="{0A7BE1E8-CF72-4326-910D-8A38F3B3EC4D}" destId="{8AC4C6BA-0804-49EB-97B4-45A6AA815D2F}" srcOrd="1" destOrd="0" presId="urn:microsoft.com/office/officeart/2005/8/layout/hierarchy1"/>
    <dgm:cxn modelId="{1DF8A43F-A34B-472C-B44B-7E228CCAE910}" type="presParOf" srcId="{AB036DFE-67C5-4107-9911-D985BB33A326}" destId="{A8F62A40-D766-43DE-93FA-75E4DAAB5CFC}" srcOrd="1" destOrd="0" presId="urn:microsoft.com/office/officeart/2005/8/layout/hierarchy1"/>
    <dgm:cxn modelId="{4891F89C-5A62-40C8-A39E-864EEEF97520}" type="presParOf" srcId="{A8F62A40-D766-43DE-93FA-75E4DAAB5CFC}" destId="{5766E0A6-7A71-4530-B185-D844A55884A1}" srcOrd="0" destOrd="0" presId="urn:microsoft.com/office/officeart/2005/8/layout/hierarchy1"/>
    <dgm:cxn modelId="{3176A0ED-26AB-46DB-971A-E3C9ADC4B0E0}" type="presParOf" srcId="{A8F62A40-D766-43DE-93FA-75E4DAAB5CFC}" destId="{1343A829-2411-4FF4-BA72-15C610C3B43B}" srcOrd="1" destOrd="0" presId="urn:microsoft.com/office/officeart/2005/8/layout/hierarchy1"/>
    <dgm:cxn modelId="{EBED519A-E1A4-4FDD-82E2-55EC74871AEA}" type="presParOf" srcId="{1343A829-2411-4FF4-BA72-15C610C3B43B}" destId="{955C4C3D-F4DF-420B-B118-9574EDC5AE52}" srcOrd="0" destOrd="0" presId="urn:microsoft.com/office/officeart/2005/8/layout/hierarchy1"/>
    <dgm:cxn modelId="{4B7074E8-3815-4505-A909-ADB3235BCF29}" type="presParOf" srcId="{955C4C3D-F4DF-420B-B118-9574EDC5AE52}" destId="{0E48300D-AA5D-4BB6-BE8C-1108AA48DC51}" srcOrd="0" destOrd="0" presId="urn:microsoft.com/office/officeart/2005/8/layout/hierarchy1"/>
    <dgm:cxn modelId="{A6D0C662-AF21-4B93-BB43-A7753F49D420}" type="presParOf" srcId="{955C4C3D-F4DF-420B-B118-9574EDC5AE52}" destId="{9E0617E1-84C7-486D-9535-238DDD81364D}" srcOrd="1" destOrd="0" presId="urn:microsoft.com/office/officeart/2005/8/layout/hierarchy1"/>
    <dgm:cxn modelId="{B176801D-1299-4248-8893-791A9E808C84}" type="presParOf" srcId="{1343A829-2411-4FF4-BA72-15C610C3B43B}" destId="{BDB1D0B1-233C-4A19-AB67-DC060F8501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2900546-AD20-406C-BE8C-F4EB6FCA651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877EBBE-800E-40C1-A55B-EFEB61CD837D}">
      <dgm:prSet phldrT="[Text]" custT="1"/>
      <dgm:spPr/>
      <dgm:t>
        <a:bodyPr/>
        <a:lstStyle/>
        <a:p>
          <a:r>
            <a:rPr lang="en-US" sz="1600" dirty="0" smtClean="0"/>
            <a:t>o</a:t>
          </a:r>
          <a:endParaRPr lang="en-US" sz="1600" dirty="0"/>
        </a:p>
      </dgm:t>
    </dgm:pt>
    <dgm:pt modelId="{5769A9F9-3DF6-4B02-B1B0-59AE934426C4}" type="parTrans" cxnId="{3A49D6AD-D5FA-4D98-80AE-E212959E1ECD}">
      <dgm:prSet/>
      <dgm:spPr/>
      <dgm:t>
        <a:bodyPr/>
        <a:lstStyle/>
        <a:p>
          <a:endParaRPr lang="en-US" sz="2000"/>
        </a:p>
      </dgm:t>
    </dgm:pt>
    <dgm:pt modelId="{3927E7C2-30AF-4F45-A00F-2569F4426D3D}" type="sibTrans" cxnId="{3A49D6AD-D5FA-4D98-80AE-E212959E1ECD}">
      <dgm:prSet/>
      <dgm:spPr/>
      <dgm:t>
        <a:bodyPr/>
        <a:lstStyle/>
        <a:p>
          <a:endParaRPr lang="en-US" sz="2000"/>
        </a:p>
      </dgm:t>
    </dgm:pt>
    <dgm:pt modelId="{26EA28F1-F402-43F0-BDB9-A7BCB1514EC1}">
      <dgm:prSet phldrT="[Text]" custT="1"/>
      <dgm:spPr/>
      <dgm:t>
        <a:bodyPr/>
        <a:lstStyle/>
        <a:p>
          <a:r>
            <a:rPr lang="en-US" sz="1600" dirty="0" smtClean="0"/>
            <a:t>o/1</a:t>
          </a:r>
          <a:endParaRPr lang="en-US" sz="1600" dirty="0"/>
        </a:p>
      </dgm:t>
    </dgm:pt>
    <dgm:pt modelId="{E7A1FEF9-9AA2-4450-B014-1A0BC66F7393}" type="parTrans" cxnId="{6250C672-33E1-4E4C-BA60-D079274B233C}">
      <dgm:prSet/>
      <dgm:spPr/>
      <dgm:t>
        <a:bodyPr/>
        <a:lstStyle/>
        <a:p>
          <a:endParaRPr lang="en-US" sz="2000"/>
        </a:p>
      </dgm:t>
    </dgm:pt>
    <dgm:pt modelId="{B91F0479-121C-43B7-9F37-03F0B9C3D189}" type="sibTrans" cxnId="{6250C672-33E1-4E4C-BA60-D079274B233C}">
      <dgm:prSet/>
      <dgm:spPr/>
      <dgm:t>
        <a:bodyPr/>
        <a:lstStyle/>
        <a:p>
          <a:endParaRPr lang="en-US" sz="2000"/>
        </a:p>
      </dgm:t>
    </dgm:pt>
    <dgm:pt modelId="{8F49E0B6-A4A6-4F69-849E-4DF1B06B128B}">
      <dgm:prSet phldrT="[Text]" custT="1"/>
      <dgm:spPr/>
      <dgm:t>
        <a:bodyPr/>
        <a:lstStyle/>
        <a:p>
          <a:r>
            <a:rPr lang="en-US" sz="1600" dirty="0" smtClean="0"/>
            <a:t>o/1/1</a:t>
          </a:r>
          <a:endParaRPr lang="en-US" sz="1600" dirty="0"/>
        </a:p>
      </dgm:t>
    </dgm:pt>
    <dgm:pt modelId="{DC771195-F1A1-46C0-90BC-56B86413E80F}" type="parTrans" cxnId="{C51E42E9-BDA3-45F4-BFF8-54A2B2F1EC39}">
      <dgm:prSet/>
      <dgm:spPr/>
      <dgm:t>
        <a:bodyPr/>
        <a:lstStyle/>
        <a:p>
          <a:endParaRPr lang="en-US" sz="2000"/>
        </a:p>
      </dgm:t>
    </dgm:pt>
    <dgm:pt modelId="{6DEB235E-C16F-4156-B065-7FDC1C38246E}" type="sibTrans" cxnId="{C51E42E9-BDA3-45F4-BFF8-54A2B2F1EC39}">
      <dgm:prSet/>
      <dgm:spPr/>
      <dgm:t>
        <a:bodyPr/>
        <a:lstStyle/>
        <a:p>
          <a:endParaRPr lang="en-US" sz="2000"/>
        </a:p>
      </dgm:t>
    </dgm:pt>
    <dgm:pt modelId="{D871872D-31C5-43C8-B4BB-266E2D806BAA}">
      <dgm:prSet phldrT="[Text]" custT="1"/>
      <dgm:spPr/>
      <dgm:t>
        <a:bodyPr/>
        <a:lstStyle/>
        <a:p>
          <a:r>
            <a:rPr lang="en-US" sz="1600" dirty="0" smtClean="0"/>
            <a:t>o/1/2</a:t>
          </a:r>
          <a:endParaRPr lang="en-US" sz="1600" dirty="0"/>
        </a:p>
      </dgm:t>
    </dgm:pt>
    <dgm:pt modelId="{350187AB-50B4-4862-98CB-8628D7076C07}" type="parTrans" cxnId="{B2BE1057-F3A6-4834-81A9-58FCBEDD5EC9}">
      <dgm:prSet/>
      <dgm:spPr/>
      <dgm:t>
        <a:bodyPr/>
        <a:lstStyle/>
        <a:p>
          <a:endParaRPr lang="en-US" sz="2000"/>
        </a:p>
      </dgm:t>
    </dgm:pt>
    <dgm:pt modelId="{F6C9D10F-DD8A-4E5D-A224-CBF68AAD2687}" type="sibTrans" cxnId="{B2BE1057-F3A6-4834-81A9-58FCBEDD5EC9}">
      <dgm:prSet/>
      <dgm:spPr/>
      <dgm:t>
        <a:bodyPr/>
        <a:lstStyle/>
        <a:p>
          <a:endParaRPr lang="en-US" sz="2000"/>
        </a:p>
      </dgm:t>
    </dgm:pt>
    <dgm:pt modelId="{92B67212-D67D-42E2-93A6-5687FC161AAF}">
      <dgm:prSet phldrT="[Text]" custT="1"/>
      <dgm:spPr/>
      <dgm:t>
        <a:bodyPr/>
        <a:lstStyle/>
        <a:p>
          <a:r>
            <a:rPr lang="en-US" sz="1600" dirty="0" smtClean="0"/>
            <a:t>o/2</a:t>
          </a:r>
          <a:endParaRPr lang="en-US" sz="1600" dirty="0"/>
        </a:p>
      </dgm:t>
    </dgm:pt>
    <dgm:pt modelId="{5AC95B8E-E6B7-4B8F-AA4B-A461C0CBB6B0}" type="parTrans" cxnId="{3923FF57-9D25-42C5-942D-235359173EDC}">
      <dgm:prSet/>
      <dgm:spPr/>
      <dgm:t>
        <a:bodyPr/>
        <a:lstStyle/>
        <a:p>
          <a:endParaRPr lang="en-US" sz="2000"/>
        </a:p>
      </dgm:t>
    </dgm:pt>
    <dgm:pt modelId="{0208DCDC-DF6D-4188-ABF3-0883C76BC5D0}" type="sibTrans" cxnId="{3923FF57-9D25-42C5-942D-235359173EDC}">
      <dgm:prSet/>
      <dgm:spPr/>
      <dgm:t>
        <a:bodyPr/>
        <a:lstStyle/>
        <a:p>
          <a:endParaRPr lang="en-US" sz="2000"/>
        </a:p>
      </dgm:t>
    </dgm:pt>
    <dgm:pt modelId="{EDF3B7B0-CBF4-490E-AD40-ADC8B01AE63F}">
      <dgm:prSet phldrT="[Text]" custT="1"/>
      <dgm:spPr/>
      <dgm:t>
        <a:bodyPr/>
        <a:lstStyle/>
        <a:p>
          <a:r>
            <a:rPr lang="en-US" sz="1600" dirty="0" smtClean="0"/>
            <a:t>o/2/1</a:t>
          </a:r>
          <a:endParaRPr lang="en-US" sz="1600" dirty="0"/>
        </a:p>
      </dgm:t>
    </dgm:pt>
    <dgm:pt modelId="{44F28322-DBC4-4922-B413-C4804D3CFAD1}" type="parTrans" cxnId="{01A8B26A-2B9A-4D50-8DA1-9B00D6372F51}">
      <dgm:prSet/>
      <dgm:spPr/>
      <dgm:t>
        <a:bodyPr/>
        <a:lstStyle/>
        <a:p>
          <a:endParaRPr lang="en-US" sz="2000"/>
        </a:p>
      </dgm:t>
    </dgm:pt>
    <dgm:pt modelId="{116FE07F-4377-4D87-8283-2FCC24629347}" type="sibTrans" cxnId="{01A8B26A-2B9A-4D50-8DA1-9B00D6372F51}">
      <dgm:prSet/>
      <dgm:spPr/>
      <dgm:t>
        <a:bodyPr/>
        <a:lstStyle/>
        <a:p>
          <a:endParaRPr lang="en-US" sz="2000"/>
        </a:p>
      </dgm:t>
    </dgm:pt>
    <dgm:pt modelId="{9343DE53-47E0-4FB6-860D-42799CE09EA7}" type="pres">
      <dgm:prSet presAssocID="{22900546-AD20-406C-BE8C-F4EB6FCA651A}" presName="hierChild1" presStyleCnt="0">
        <dgm:presLayoutVars>
          <dgm:chPref val="1"/>
          <dgm:dir/>
          <dgm:animOne val="branch"/>
          <dgm:animLvl val="lvl"/>
          <dgm:resizeHandles/>
        </dgm:presLayoutVars>
      </dgm:prSet>
      <dgm:spPr/>
      <dgm:t>
        <a:bodyPr/>
        <a:lstStyle/>
        <a:p>
          <a:endParaRPr lang="en-US"/>
        </a:p>
      </dgm:t>
    </dgm:pt>
    <dgm:pt modelId="{68906F88-6E05-4951-A66C-410A9209F82E}" type="pres">
      <dgm:prSet presAssocID="{C877EBBE-800E-40C1-A55B-EFEB61CD837D}" presName="hierRoot1" presStyleCnt="0"/>
      <dgm:spPr/>
    </dgm:pt>
    <dgm:pt modelId="{0A608CA2-8D8D-4DF6-BE79-79FCED03EF08}" type="pres">
      <dgm:prSet presAssocID="{C877EBBE-800E-40C1-A55B-EFEB61CD837D}" presName="composite" presStyleCnt="0"/>
      <dgm:spPr/>
    </dgm:pt>
    <dgm:pt modelId="{EFB74690-F2A1-47D7-B662-D76C08766CC1}" type="pres">
      <dgm:prSet presAssocID="{C877EBBE-800E-40C1-A55B-EFEB61CD837D}" presName="background" presStyleLbl="node0" presStyleIdx="0" presStyleCnt="1"/>
      <dgm:spPr/>
    </dgm:pt>
    <dgm:pt modelId="{2DEDDF47-F57C-4DAD-8365-63DC03C8B89E}" type="pres">
      <dgm:prSet presAssocID="{C877EBBE-800E-40C1-A55B-EFEB61CD837D}" presName="text" presStyleLbl="fgAcc0" presStyleIdx="0" presStyleCnt="1">
        <dgm:presLayoutVars>
          <dgm:chPref val="3"/>
        </dgm:presLayoutVars>
      </dgm:prSet>
      <dgm:spPr/>
      <dgm:t>
        <a:bodyPr/>
        <a:lstStyle/>
        <a:p>
          <a:endParaRPr lang="en-US"/>
        </a:p>
      </dgm:t>
    </dgm:pt>
    <dgm:pt modelId="{2AA8090C-99CB-4B36-9167-00145C4EE8AB}" type="pres">
      <dgm:prSet presAssocID="{C877EBBE-800E-40C1-A55B-EFEB61CD837D}" presName="hierChild2" presStyleCnt="0"/>
      <dgm:spPr/>
    </dgm:pt>
    <dgm:pt modelId="{E5CCB81F-FACD-427A-8A74-6D3DD301BC72}" type="pres">
      <dgm:prSet presAssocID="{E7A1FEF9-9AA2-4450-B014-1A0BC66F7393}" presName="Name10" presStyleLbl="parChTrans1D2" presStyleIdx="0" presStyleCnt="2"/>
      <dgm:spPr/>
      <dgm:t>
        <a:bodyPr/>
        <a:lstStyle/>
        <a:p>
          <a:endParaRPr lang="en-US"/>
        </a:p>
      </dgm:t>
    </dgm:pt>
    <dgm:pt modelId="{19991763-5D36-46E3-A6A7-DF17DC0B2568}" type="pres">
      <dgm:prSet presAssocID="{26EA28F1-F402-43F0-BDB9-A7BCB1514EC1}" presName="hierRoot2" presStyleCnt="0"/>
      <dgm:spPr/>
    </dgm:pt>
    <dgm:pt modelId="{C5EBAF7E-7620-4732-ACB1-CD6E6F0BF93F}" type="pres">
      <dgm:prSet presAssocID="{26EA28F1-F402-43F0-BDB9-A7BCB1514EC1}" presName="composite2" presStyleCnt="0"/>
      <dgm:spPr/>
    </dgm:pt>
    <dgm:pt modelId="{56FDB66B-A603-4588-8224-297AD8697C16}" type="pres">
      <dgm:prSet presAssocID="{26EA28F1-F402-43F0-BDB9-A7BCB1514EC1}" presName="background2" presStyleLbl="node2" presStyleIdx="0" presStyleCnt="2"/>
      <dgm:spPr/>
    </dgm:pt>
    <dgm:pt modelId="{CF5B2E88-7DE4-466A-8816-2C990B1867B1}" type="pres">
      <dgm:prSet presAssocID="{26EA28F1-F402-43F0-BDB9-A7BCB1514EC1}" presName="text2" presStyleLbl="fgAcc2" presStyleIdx="0" presStyleCnt="2">
        <dgm:presLayoutVars>
          <dgm:chPref val="3"/>
        </dgm:presLayoutVars>
      </dgm:prSet>
      <dgm:spPr/>
      <dgm:t>
        <a:bodyPr/>
        <a:lstStyle/>
        <a:p>
          <a:endParaRPr lang="en-US"/>
        </a:p>
      </dgm:t>
    </dgm:pt>
    <dgm:pt modelId="{58434931-C090-4563-AB0F-B0ACD15081EE}" type="pres">
      <dgm:prSet presAssocID="{26EA28F1-F402-43F0-BDB9-A7BCB1514EC1}" presName="hierChild3" presStyleCnt="0"/>
      <dgm:spPr/>
    </dgm:pt>
    <dgm:pt modelId="{FBCFFE13-74F3-4143-A81B-811514973837}" type="pres">
      <dgm:prSet presAssocID="{DC771195-F1A1-46C0-90BC-56B86413E80F}" presName="Name17" presStyleLbl="parChTrans1D3" presStyleIdx="0" presStyleCnt="3"/>
      <dgm:spPr/>
      <dgm:t>
        <a:bodyPr/>
        <a:lstStyle/>
        <a:p>
          <a:endParaRPr lang="en-US"/>
        </a:p>
      </dgm:t>
    </dgm:pt>
    <dgm:pt modelId="{4C3E30A4-60DD-428F-AD14-D21948042D64}" type="pres">
      <dgm:prSet presAssocID="{8F49E0B6-A4A6-4F69-849E-4DF1B06B128B}" presName="hierRoot3" presStyleCnt="0"/>
      <dgm:spPr/>
    </dgm:pt>
    <dgm:pt modelId="{B9794B94-CEBE-4824-85D7-634EA0F5A3DE}" type="pres">
      <dgm:prSet presAssocID="{8F49E0B6-A4A6-4F69-849E-4DF1B06B128B}" presName="composite3" presStyleCnt="0"/>
      <dgm:spPr/>
    </dgm:pt>
    <dgm:pt modelId="{F3ED8FE7-3DAF-4AD1-A8A2-0E17C96DB628}" type="pres">
      <dgm:prSet presAssocID="{8F49E0B6-A4A6-4F69-849E-4DF1B06B128B}" presName="background3" presStyleLbl="node3" presStyleIdx="0" presStyleCnt="3"/>
      <dgm:spPr/>
    </dgm:pt>
    <dgm:pt modelId="{8097184B-A697-4009-9409-2A67029F3501}" type="pres">
      <dgm:prSet presAssocID="{8F49E0B6-A4A6-4F69-849E-4DF1B06B128B}" presName="text3" presStyleLbl="fgAcc3" presStyleIdx="0" presStyleCnt="3">
        <dgm:presLayoutVars>
          <dgm:chPref val="3"/>
        </dgm:presLayoutVars>
      </dgm:prSet>
      <dgm:spPr/>
      <dgm:t>
        <a:bodyPr/>
        <a:lstStyle/>
        <a:p>
          <a:endParaRPr lang="en-US"/>
        </a:p>
      </dgm:t>
    </dgm:pt>
    <dgm:pt modelId="{5DCD0FF6-5CED-481C-ACEA-75B73A7062A6}" type="pres">
      <dgm:prSet presAssocID="{8F49E0B6-A4A6-4F69-849E-4DF1B06B128B}" presName="hierChild4" presStyleCnt="0"/>
      <dgm:spPr/>
    </dgm:pt>
    <dgm:pt modelId="{517A8E2F-DF3D-4379-850C-D9067A4F9486}" type="pres">
      <dgm:prSet presAssocID="{350187AB-50B4-4862-98CB-8628D7076C07}" presName="Name17" presStyleLbl="parChTrans1D3" presStyleIdx="1" presStyleCnt="3"/>
      <dgm:spPr/>
      <dgm:t>
        <a:bodyPr/>
        <a:lstStyle/>
        <a:p>
          <a:endParaRPr lang="en-US"/>
        </a:p>
      </dgm:t>
    </dgm:pt>
    <dgm:pt modelId="{E48570AF-FBC4-4AF3-9D2A-0C7D7FA136BA}" type="pres">
      <dgm:prSet presAssocID="{D871872D-31C5-43C8-B4BB-266E2D806BAA}" presName="hierRoot3" presStyleCnt="0"/>
      <dgm:spPr/>
    </dgm:pt>
    <dgm:pt modelId="{F20965DD-6344-479A-8A87-A5F8434F5243}" type="pres">
      <dgm:prSet presAssocID="{D871872D-31C5-43C8-B4BB-266E2D806BAA}" presName="composite3" presStyleCnt="0"/>
      <dgm:spPr/>
    </dgm:pt>
    <dgm:pt modelId="{26C71679-3065-4037-890A-5D9ADAEC344B}" type="pres">
      <dgm:prSet presAssocID="{D871872D-31C5-43C8-B4BB-266E2D806BAA}" presName="background3" presStyleLbl="node3" presStyleIdx="1" presStyleCnt="3"/>
      <dgm:spPr/>
    </dgm:pt>
    <dgm:pt modelId="{FDE11E0D-6A3F-43CC-94D6-B014C34CEF6A}" type="pres">
      <dgm:prSet presAssocID="{D871872D-31C5-43C8-B4BB-266E2D806BAA}" presName="text3" presStyleLbl="fgAcc3" presStyleIdx="1" presStyleCnt="3">
        <dgm:presLayoutVars>
          <dgm:chPref val="3"/>
        </dgm:presLayoutVars>
      </dgm:prSet>
      <dgm:spPr/>
      <dgm:t>
        <a:bodyPr/>
        <a:lstStyle/>
        <a:p>
          <a:endParaRPr lang="en-US"/>
        </a:p>
      </dgm:t>
    </dgm:pt>
    <dgm:pt modelId="{70356107-EFD7-4BE8-8B92-B93EEE3863CC}" type="pres">
      <dgm:prSet presAssocID="{D871872D-31C5-43C8-B4BB-266E2D806BAA}" presName="hierChild4" presStyleCnt="0"/>
      <dgm:spPr/>
    </dgm:pt>
    <dgm:pt modelId="{77E10E9C-83FF-4469-977A-FFF652C26789}" type="pres">
      <dgm:prSet presAssocID="{5AC95B8E-E6B7-4B8F-AA4B-A461C0CBB6B0}" presName="Name10" presStyleLbl="parChTrans1D2" presStyleIdx="1" presStyleCnt="2"/>
      <dgm:spPr/>
      <dgm:t>
        <a:bodyPr/>
        <a:lstStyle/>
        <a:p>
          <a:endParaRPr lang="en-US"/>
        </a:p>
      </dgm:t>
    </dgm:pt>
    <dgm:pt modelId="{AB036DFE-67C5-4107-9911-D985BB33A326}" type="pres">
      <dgm:prSet presAssocID="{92B67212-D67D-42E2-93A6-5687FC161AAF}" presName="hierRoot2" presStyleCnt="0"/>
      <dgm:spPr/>
    </dgm:pt>
    <dgm:pt modelId="{0A7BE1E8-CF72-4326-910D-8A38F3B3EC4D}" type="pres">
      <dgm:prSet presAssocID="{92B67212-D67D-42E2-93A6-5687FC161AAF}" presName="composite2" presStyleCnt="0"/>
      <dgm:spPr/>
    </dgm:pt>
    <dgm:pt modelId="{C800EA6A-5C98-460D-B1D9-CF7633D28734}" type="pres">
      <dgm:prSet presAssocID="{92B67212-D67D-42E2-93A6-5687FC161AAF}" presName="background2" presStyleLbl="node2" presStyleIdx="1" presStyleCnt="2"/>
      <dgm:spPr/>
    </dgm:pt>
    <dgm:pt modelId="{8AC4C6BA-0804-49EB-97B4-45A6AA815D2F}" type="pres">
      <dgm:prSet presAssocID="{92B67212-D67D-42E2-93A6-5687FC161AAF}" presName="text2" presStyleLbl="fgAcc2" presStyleIdx="1" presStyleCnt="2">
        <dgm:presLayoutVars>
          <dgm:chPref val="3"/>
        </dgm:presLayoutVars>
      </dgm:prSet>
      <dgm:spPr/>
      <dgm:t>
        <a:bodyPr/>
        <a:lstStyle/>
        <a:p>
          <a:endParaRPr lang="en-US"/>
        </a:p>
      </dgm:t>
    </dgm:pt>
    <dgm:pt modelId="{A8F62A40-D766-43DE-93FA-75E4DAAB5CFC}" type="pres">
      <dgm:prSet presAssocID="{92B67212-D67D-42E2-93A6-5687FC161AAF}" presName="hierChild3" presStyleCnt="0"/>
      <dgm:spPr/>
    </dgm:pt>
    <dgm:pt modelId="{5766E0A6-7A71-4530-B185-D844A55884A1}" type="pres">
      <dgm:prSet presAssocID="{44F28322-DBC4-4922-B413-C4804D3CFAD1}" presName="Name17" presStyleLbl="parChTrans1D3" presStyleIdx="2" presStyleCnt="3"/>
      <dgm:spPr/>
      <dgm:t>
        <a:bodyPr/>
        <a:lstStyle/>
        <a:p>
          <a:endParaRPr lang="en-US"/>
        </a:p>
      </dgm:t>
    </dgm:pt>
    <dgm:pt modelId="{1343A829-2411-4FF4-BA72-15C610C3B43B}" type="pres">
      <dgm:prSet presAssocID="{EDF3B7B0-CBF4-490E-AD40-ADC8B01AE63F}" presName="hierRoot3" presStyleCnt="0"/>
      <dgm:spPr/>
    </dgm:pt>
    <dgm:pt modelId="{955C4C3D-F4DF-420B-B118-9574EDC5AE52}" type="pres">
      <dgm:prSet presAssocID="{EDF3B7B0-CBF4-490E-AD40-ADC8B01AE63F}" presName="composite3" presStyleCnt="0"/>
      <dgm:spPr/>
    </dgm:pt>
    <dgm:pt modelId="{0E48300D-AA5D-4BB6-BE8C-1108AA48DC51}" type="pres">
      <dgm:prSet presAssocID="{EDF3B7B0-CBF4-490E-AD40-ADC8B01AE63F}" presName="background3" presStyleLbl="node3" presStyleIdx="2" presStyleCnt="3"/>
      <dgm:spPr/>
    </dgm:pt>
    <dgm:pt modelId="{9E0617E1-84C7-486D-9535-238DDD81364D}" type="pres">
      <dgm:prSet presAssocID="{EDF3B7B0-CBF4-490E-AD40-ADC8B01AE63F}" presName="text3" presStyleLbl="fgAcc3" presStyleIdx="2" presStyleCnt="3">
        <dgm:presLayoutVars>
          <dgm:chPref val="3"/>
        </dgm:presLayoutVars>
      </dgm:prSet>
      <dgm:spPr/>
      <dgm:t>
        <a:bodyPr/>
        <a:lstStyle/>
        <a:p>
          <a:endParaRPr lang="en-US"/>
        </a:p>
      </dgm:t>
    </dgm:pt>
    <dgm:pt modelId="{BDB1D0B1-233C-4A19-AB67-DC060F850153}" type="pres">
      <dgm:prSet presAssocID="{EDF3B7B0-CBF4-490E-AD40-ADC8B01AE63F}" presName="hierChild4" presStyleCnt="0"/>
      <dgm:spPr/>
    </dgm:pt>
  </dgm:ptLst>
  <dgm:cxnLst>
    <dgm:cxn modelId="{C51E42E9-BDA3-45F4-BFF8-54A2B2F1EC39}" srcId="{26EA28F1-F402-43F0-BDB9-A7BCB1514EC1}" destId="{8F49E0B6-A4A6-4F69-849E-4DF1B06B128B}" srcOrd="0" destOrd="0" parTransId="{DC771195-F1A1-46C0-90BC-56B86413E80F}" sibTransId="{6DEB235E-C16F-4156-B065-7FDC1C38246E}"/>
    <dgm:cxn modelId="{B844D405-3B23-402A-BCC0-603CCE8CD121}" type="presOf" srcId="{D871872D-31C5-43C8-B4BB-266E2D806BAA}" destId="{FDE11E0D-6A3F-43CC-94D6-B014C34CEF6A}" srcOrd="0" destOrd="0" presId="urn:microsoft.com/office/officeart/2005/8/layout/hierarchy1"/>
    <dgm:cxn modelId="{15570F3C-0179-4F24-8B16-664BB39B0552}" type="presOf" srcId="{8F49E0B6-A4A6-4F69-849E-4DF1B06B128B}" destId="{8097184B-A697-4009-9409-2A67029F3501}" srcOrd="0" destOrd="0" presId="urn:microsoft.com/office/officeart/2005/8/layout/hierarchy1"/>
    <dgm:cxn modelId="{8605B7A6-704A-4AE7-9A04-D47FF21A2FA9}" type="presOf" srcId="{350187AB-50B4-4862-98CB-8628D7076C07}" destId="{517A8E2F-DF3D-4379-850C-D9067A4F9486}" srcOrd="0" destOrd="0" presId="urn:microsoft.com/office/officeart/2005/8/layout/hierarchy1"/>
    <dgm:cxn modelId="{3923FF57-9D25-42C5-942D-235359173EDC}" srcId="{C877EBBE-800E-40C1-A55B-EFEB61CD837D}" destId="{92B67212-D67D-42E2-93A6-5687FC161AAF}" srcOrd="1" destOrd="0" parTransId="{5AC95B8E-E6B7-4B8F-AA4B-A461C0CBB6B0}" sibTransId="{0208DCDC-DF6D-4188-ABF3-0883C76BC5D0}"/>
    <dgm:cxn modelId="{6250C672-33E1-4E4C-BA60-D079274B233C}" srcId="{C877EBBE-800E-40C1-A55B-EFEB61CD837D}" destId="{26EA28F1-F402-43F0-BDB9-A7BCB1514EC1}" srcOrd="0" destOrd="0" parTransId="{E7A1FEF9-9AA2-4450-B014-1A0BC66F7393}" sibTransId="{B91F0479-121C-43B7-9F37-03F0B9C3D189}"/>
    <dgm:cxn modelId="{075CEC72-C923-44EF-9B9D-854ED53A5186}" type="presOf" srcId="{92B67212-D67D-42E2-93A6-5687FC161AAF}" destId="{8AC4C6BA-0804-49EB-97B4-45A6AA815D2F}" srcOrd="0" destOrd="0" presId="urn:microsoft.com/office/officeart/2005/8/layout/hierarchy1"/>
    <dgm:cxn modelId="{1A581768-D23B-4125-89D6-12FD035305D5}" type="presOf" srcId="{EDF3B7B0-CBF4-490E-AD40-ADC8B01AE63F}" destId="{9E0617E1-84C7-486D-9535-238DDD81364D}" srcOrd="0" destOrd="0" presId="urn:microsoft.com/office/officeart/2005/8/layout/hierarchy1"/>
    <dgm:cxn modelId="{72340C58-1665-478F-8010-7DF2F993B207}" type="presOf" srcId="{44F28322-DBC4-4922-B413-C4804D3CFAD1}" destId="{5766E0A6-7A71-4530-B185-D844A55884A1}" srcOrd="0" destOrd="0" presId="urn:microsoft.com/office/officeart/2005/8/layout/hierarchy1"/>
    <dgm:cxn modelId="{C982C1CE-C068-4042-9B9B-701A64FC2FF0}" type="presOf" srcId="{26EA28F1-F402-43F0-BDB9-A7BCB1514EC1}" destId="{CF5B2E88-7DE4-466A-8816-2C990B1867B1}" srcOrd="0" destOrd="0" presId="urn:microsoft.com/office/officeart/2005/8/layout/hierarchy1"/>
    <dgm:cxn modelId="{B2BE1057-F3A6-4834-81A9-58FCBEDD5EC9}" srcId="{26EA28F1-F402-43F0-BDB9-A7BCB1514EC1}" destId="{D871872D-31C5-43C8-B4BB-266E2D806BAA}" srcOrd="1" destOrd="0" parTransId="{350187AB-50B4-4862-98CB-8628D7076C07}" sibTransId="{F6C9D10F-DD8A-4E5D-A224-CBF68AAD2687}"/>
    <dgm:cxn modelId="{01A8B26A-2B9A-4D50-8DA1-9B00D6372F51}" srcId="{92B67212-D67D-42E2-93A6-5687FC161AAF}" destId="{EDF3B7B0-CBF4-490E-AD40-ADC8B01AE63F}" srcOrd="0" destOrd="0" parTransId="{44F28322-DBC4-4922-B413-C4804D3CFAD1}" sibTransId="{116FE07F-4377-4D87-8283-2FCC24629347}"/>
    <dgm:cxn modelId="{F6165B94-2CB0-45DE-9A2E-EE909B59498A}" type="presOf" srcId="{DC771195-F1A1-46C0-90BC-56B86413E80F}" destId="{FBCFFE13-74F3-4143-A81B-811514973837}" srcOrd="0" destOrd="0" presId="urn:microsoft.com/office/officeart/2005/8/layout/hierarchy1"/>
    <dgm:cxn modelId="{38ED7352-292F-4674-8FF8-07633B9EDE48}" type="presOf" srcId="{E7A1FEF9-9AA2-4450-B014-1A0BC66F7393}" destId="{E5CCB81F-FACD-427A-8A74-6D3DD301BC72}" srcOrd="0" destOrd="0" presId="urn:microsoft.com/office/officeart/2005/8/layout/hierarchy1"/>
    <dgm:cxn modelId="{D2E9CC65-BAF2-4C40-963E-E9ADD504D2BA}" type="presOf" srcId="{22900546-AD20-406C-BE8C-F4EB6FCA651A}" destId="{9343DE53-47E0-4FB6-860D-42799CE09EA7}" srcOrd="0" destOrd="0" presId="urn:microsoft.com/office/officeart/2005/8/layout/hierarchy1"/>
    <dgm:cxn modelId="{2374013B-14D1-4AA7-A23D-0396A35D5C0C}" type="presOf" srcId="{C877EBBE-800E-40C1-A55B-EFEB61CD837D}" destId="{2DEDDF47-F57C-4DAD-8365-63DC03C8B89E}" srcOrd="0" destOrd="0" presId="urn:microsoft.com/office/officeart/2005/8/layout/hierarchy1"/>
    <dgm:cxn modelId="{BEC7BFB8-DDF9-4A67-9453-CE5CAFADB0CF}" type="presOf" srcId="{5AC95B8E-E6B7-4B8F-AA4B-A461C0CBB6B0}" destId="{77E10E9C-83FF-4469-977A-FFF652C26789}" srcOrd="0" destOrd="0" presId="urn:microsoft.com/office/officeart/2005/8/layout/hierarchy1"/>
    <dgm:cxn modelId="{3A49D6AD-D5FA-4D98-80AE-E212959E1ECD}" srcId="{22900546-AD20-406C-BE8C-F4EB6FCA651A}" destId="{C877EBBE-800E-40C1-A55B-EFEB61CD837D}" srcOrd="0" destOrd="0" parTransId="{5769A9F9-3DF6-4B02-B1B0-59AE934426C4}" sibTransId="{3927E7C2-30AF-4F45-A00F-2569F4426D3D}"/>
    <dgm:cxn modelId="{832CCC4B-7647-4EC6-ABE9-B608E2CB444F}" type="presParOf" srcId="{9343DE53-47E0-4FB6-860D-42799CE09EA7}" destId="{68906F88-6E05-4951-A66C-410A9209F82E}" srcOrd="0" destOrd="0" presId="urn:microsoft.com/office/officeart/2005/8/layout/hierarchy1"/>
    <dgm:cxn modelId="{41C2BA16-D182-402C-BE2D-1567FE03C09C}" type="presParOf" srcId="{68906F88-6E05-4951-A66C-410A9209F82E}" destId="{0A608CA2-8D8D-4DF6-BE79-79FCED03EF08}" srcOrd="0" destOrd="0" presId="urn:microsoft.com/office/officeart/2005/8/layout/hierarchy1"/>
    <dgm:cxn modelId="{355760B2-9A16-4DA6-AB9C-CA6BF7ABF3B8}" type="presParOf" srcId="{0A608CA2-8D8D-4DF6-BE79-79FCED03EF08}" destId="{EFB74690-F2A1-47D7-B662-D76C08766CC1}" srcOrd="0" destOrd="0" presId="urn:microsoft.com/office/officeart/2005/8/layout/hierarchy1"/>
    <dgm:cxn modelId="{16ACEE8E-A597-4294-A0D5-ADCBE9FE8434}" type="presParOf" srcId="{0A608CA2-8D8D-4DF6-BE79-79FCED03EF08}" destId="{2DEDDF47-F57C-4DAD-8365-63DC03C8B89E}" srcOrd="1" destOrd="0" presId="urn:microsoft.com/office/officeart/2005/8/layout/hierarchy1"/>
    <dgm:cxn modelId="{858F5413-41E9-49F5-8C69-5DF221C6088D}" type="presParOf" srcId="{68906F88-6E05-4951-A66C-410A9209F82E}" destId="{2AA8090C-99CB-4B36-9167-00145C4EE8AB}" srcOrd="1" destOrd="0" presId="urn:microsoft.com/office/officeart/2005/8/layout/hierarchy1"/>
    <dgm:cxn modelId="{747995DD-1190-4EC6-92C0-F2336904DD83}" type="presParOf" srcId="{2AA8090C-99CB-4B36-9167-00145C4EE8AB}" destId="{E5CCB81F-FACD-427A-8A74-6D3DD301BC72}" srcOrd="0" destOrd="0" presId="urn:microsoft.com/office/officeart/2005/8/layout/hierarchy1"/>
    <dgm:cxn modelId="{21A62BB3-78EA-484B-BB4B-2610CF3F4A3B}" type="presParOf" srcId="{2AA8090C-99CB-4B36-9167-00145C4EE8AB}" destId="{19991763-5D36-46E3-A6A7-DF17DC0B2568}" srcOrd="1" destOrd="0" presId="urn:microsoft.com/office/officeart/2005/8/layout/hierarchy1"/>
    <dgm:cxn modelId="{5CD0DA2A-6D80-4AFF-BD2E-38305B316ECC}" type="presParOf" srcId="{19991763-5D36-46E3-A6A7-DF17DC0B2568}" destId="{C5EBAF7E-7620-4732-ACB1-CD6E6F0BF93F}" srcOrd="0" destOrd="0" presId="urn:microsoft.com/office/officeart/2005/8/layout/hierarchy1"/>
    <dgm:cxn modelId="{169EBC87-4EDB-4DD8-81CE-9DFF1BF7F5BB}" type="presParOf" srcId="{C5EBAF7E-7620-4732-ACB1-CD6E6F0BF93F}" destId="{56FDB66B-A603-4588-8224-297AD8697C16}" srcOrd="0" destOrd="0" presId="urn:microsoft.com/office/officeart/2005/8/layout/hierarchy1"/>
    <dgm:cxn modelId="{13201777-289D-4E83-9A35-B462FD2DD3D5}" type="presParOf" srcId="{C5EBAF7E-7620-4732-ACB1-CD6E6F0BF93F}" destId="{CF5B2E88-7DE4-466A-8816-2C990B1867B1}" srcOrd="1" destOrd="0" presId="urn:microsoft.com/office/officeart/2005/8/layout/hierarchy1"/>
    <dgm:cxn modelId="{E3606144-C8F2-43D4-88BB-AC81BBC1368E}" type="presParOf" srcId="{19991763-5D36-46E3-A6A7-DF17DC0B2568}" destId="{58434931-C090-4563-AB0F-B0ACD15081EE}" srcOrd="1" destOrd="0" presId="urn:microsoft.com/office/officeart/2005/8/layout/hierarchy1"/>
    <dgm:cxn modelId="{05F1CA31-61CB-44F5-9BE7-CA8472B3F5FA}" type="presParOf" srcId="{58434931-C090-4563-AB0F-B0ACD15081EE}" destId="{FBCFFE13-74F3-4143-A81B-811514973837}" srcOrd="0" destOrd="0" presId="urn:microsoft.com/office/officeart/2005/8/layout/hierarchy1"/>
    <dgm:cxn modelId="{B9A1AFDF-4A48-4908-8574-D9FFEB4C805B}" type="presParOf" srcId="{58434931-C090-4563-AB0F-B0ACD15081EE}" destId="{4C3E30A4-60DD-428F-AD14-D21948042D64}" srcOrd="1" destOrd="0" presId="urn:microsoft.com/office/officeart/2005/8/layout/hierarchy1"/>
    <dgm:cxn modelId="{0A14BE86-703B-4D5A-A873-150472317029}" type="presParOf" srcId="{4C3E30A4-60DD-428F-AD14-D21948042D64}" destId="{B9794B94-CEBE-4824-85D7-634EA0F5A3DE}" srcOrd="0" destOrd="0" presId="urn:microsoft.com/office/officeart/2005/8/layout/hierarchy1"/>
    <dgm:cxn modelId="{5F4A01E6-50ED-40BB-ADD6-8647EC059621}" type="presParOf" srcId="{B9794B94-CEBE-4824-85D7-634EA0F5A3DE}" destId="{F3ED8FE7-3DAF-4AD1-A8A2-0E17C96DB628}" srcOrd="0" destOrd="0" presId="urn:microsoft.com/office/officeart/2005/8/layout/hierarchy1"/>
    <dgm:cxn modelId="{F4149ACA-A28D-4B72-965A-4EAEBD513FAD}" type="presParOf" srcId="{B9794B94-CEBE-4824-85D7-634EA0F5A3DE}" destId="{8097184B-A697-4009-9409-2A67029F3501}" srcOrd="1" destOrd="0" presId="urn:microsoft.com/office/officeart/2005/8/layout/hierarchy1"/>
    <dgm:cxn modelId="{1EF6A6EB-C566-4258-86EA-F13435E92129}" type="presParOf" srcId="{4C3E30A4-60DD-428F-AD14-D21948042D64}" destId="{5DCD0FF6-5CED-481C-ACEA-75B73A7062A6}" srcOrd="1" destOrd="0" presId="urn:microsoft.com/office/officeart/2005/8/layout/hierarchy1"/>
    <dgm:cxn modelId="{8D5A61B8-520C-4D9F-BB67-14EFBD0C4B8C}" type="presParOf" srcId="{58434931-C090-4563-AB0F-B0ACD15081EE}" destId="{517A8E2F-DF3D-4379-850C-D9067A4F9486}" srcOrd="2" destOrd="0" presId="urn:microsoft.com/office/officeart/2005/8/layout/hierarchy1"/>
    <dgm:cxn modelId="{6F499BCF-3917-4215-ADE5-451071E1C8CD}" type="presParOf" srcId="{58434931-C090-4563-AB0F-B0ACD15081EE}" destId="{E48570AF-FBC4-4AF3-9D2A-0C7D7FA136BA}" srcOrd="3" destOrd="0" presId="urn:microsoft.com/office/officeart/2005/8/layout/hierarchy1"/>
    <dgm:cxn modelId="{5F68269A-4E65-4DAF-8A21-A335B13A768D}" type="presParOf" srcId="{E48570AF-FBC4-4AF3-9D2A-0C7D7FA136BA}" destId="{F20965DD-6344-479A-8A87-A5F8434F5243}" srcOrd="0" destOrd="0" presId="urn:microsoft.com/office/officeart/2005/8/layout/hierarchy1"/>
    <dgm:cxn modelId="{EE3514CA-EAB6-4B30-A351-971D5748F47B}" type="presParOf" srcId="{F20965DD-6344-479A-8A87-A5F8434F5243}" destId="{26C71679-3065-4037-890A-5D9ADAEC344B}" srcOrd="0" destOrd="0" presId="urn:microsoft.com/office/officeart/2005/8/layout/hierarchy1"/>
    <dgm:cxn modelId="{BC439930-FB50-4159-ACFA-5B8711934C5F}" type="presParOf" srcId="{F20965DD-6344-479A-8A87-A5F8434F5243}" destId="{FDE11E0D-6A3F-43CC-94D6-B014C34CEF6A}" srcOrd="1" destOrd="0" presId="urn:microsoft.com/office/officeart/2005/8/layout/hierarchy1"/>
    <dgm:cxn modelId="{0BACE000-BAB1-4785-B56D-E723F56089AD}" type="presParOf" srcId="{E48570AF-FBC4-4AF3-9D2A-0C7D7FA136BA}" destId="{70356107-EFD7-4BE8-8B92-B93EEE3863CC}" srcOrd="1" destOrd="0" presId="urn:microsoft.com/office/officeart/2005/8/layout/hierarchy1"/>
    <dgm:cxn modelId="{843CC189-FD7C-4A43-A466-A4C28521376B}" type="presParOf" srcId="{2AA8090C-99CB-4B36-9167-00145C4EE8AB}" destId="{77E10E9C-83FF-4469-977A-FFF652C26789}" srcOrd="2" destOrd="0" presId="urn:microsoft.com/office/officeart/2005/8/layout/hierarchy1"/>
    <dgm:cxn modelId="{BE6A22BD-EF9E-4B42-B16C-E19EADF24293}" type="presParOf" srcId="{2AA8090C-99CB-4B36-9167-00145C4EE8AB}" destId="{AB036DFE-67C5-4107-9911-D985BB33A326}" srcOrd="3" destOrd="0" presId="urn:microsoft.com/office/officeart/2005/8/layout/hierarchy1"/>
    <dgm:cxn modelId="{A04926FC-A9C5-4ED1-A541-9B47299EF3D2}" type="presParOf" srcId="{AB036DFE-67C5-4107-9911-D985BB33A326}" destId="{0A7BE1E8-CF72-4326-910D-8A38F3B3EC4D}" srcOrd="0" destOrd="0" presId="urn:microsoft.com/office/officeart/2005/8/layout/hierarchy1"/>
    <dgm:cxn modelId="{FC15447B-DF70-4F39-84D5-4022703D54FC}" type="presParOf" srcId="{0A7BE1E8-CF72-4326-910D-8A38F3B3EC4D}" destId="{C800EA6A-5C98-460D-B1D9-CF7633D28734}" srcOrd="0" destOrd="0" presId="urn:microsoft.com/office/officeart/2005/8/layout/hierarchy1"/>
    <dgm:cxn modelId="{DF1D0B46-EB3F-4B3F-985A-2E537B8159BC}" type="presParOf" srcId="{0A7BE1E8-CF72-4326-910D-8A38F3B3EC4D}" destId="{8AC4C6BA-0804-49EB-97B4-45A6AA815D2F}" srcOrd="1" destOrd="0" presId="urn:microsoft.com/office/officeart/2005/8/layout/hierarchy1"/>
    <dgm:cxn modelId="{567413D7-B8B6-4725-8AF7-8F8F592FED0B}" type="presParOf" srcId="{AB036DFE-67C5-4107-9911-D985BB33A326}" destId="{A8F62A40-D766-43DE-93FA-75E4DAAB5CFC}" srcOrd="1" destOrd="0" presId="urn:microsoft.com/office/officeart/2005/8/layout/hierarchy1"/>
    <dgm:cxn modelId="{1C993A74-597E-47C8-8E7A-6BF24B00332B}" type="presParOf" srcId="{A8F62A40-D766-43DE-93FA-75E4DAAB5CFC}" destId="{5766E0A6-7A71-4530-B185-D844A55884A1}" srcOrd="0" destOrd="0" presId="urn:microsoft.com/office/officeart/2005/8/layout/hierarchy1"/>
    <dgm:cxn modelId="{BF7A3258-562C-4671-BF46-8A6F1F96FF38}" type="presParOf" srcId="{A8F62A40-D766-43DE-93FA-75E4DAAB5CFC}" destId="{1343A829-2411-4FF4-BA72-15C610C3B43B}" srcOrd="1" destOrd="0" presId="urn:microsoft.com/office/officeart/2005/8/layout/hierarchy1"/>
    <dgm:cxn modelId="{DB92F776-1CD5-4BC6-8E8C-177E9BA6524D}" type="presParOf" srcId="{1343A829-2411-4FF4-BA72-15C610C3B43B}" destId="{955C4C3D-F4DF-420B-B118-9574EDC5AE52}" srcOrd="0" destOrd="0" presId="urn:microsoft.com/office/officeart/2005/8/layout/hierarchy1"/>
    <dgm:cxn modelId="{A9065AE7-9C61-46A2-8822-00F8977F6A8D}" type="presParOf" srcId="{955C4C3D-F4DF-420B-B118-9574EDC5AE52}" destId="{0E48300D-AA5D-4BB6-BE8C-1108AA48DC51}" srcOrd="0" destOrd="0" presId="urn:microsoft.com/office/officeart/2005/8/layout/hierarchy1"/>
    <dgm:cxn modelId="{BBF6F3F9-9A77-4FB9-9C1A-290F7D5BB725}" type="presParOf" srcId="{955C4C3D-F4DF-420B-B118-9574EDC5AE52}" destId="{9E0617E1-84C7-486D-9535-238DDD81364D}" srcOrd="1" destOrd="0" presId="urn:microsoft.com/office/officeart/2005/8/layout/hierarchy1"/>
    <dgm:cxn modelId="{7B516210-C9D8-40BC-9648-93D75D3692CD}" type="presParOf" srcId="{1343A829-2411-4FF4-BA72-15C610C3B43B}" destId="{BDB1D0B1-233C-4A19-AB67-DC060F8501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2900546-AD20-406C-BE8C-F4EB6FCA651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877EBBE-800E-40C1-A55B-EFEB61CD837D}">
      <dgm:prSet phldrT="[Text]" custT="1"/>
      <dgm:spPr/>
      <dgm:t>
        <a:bodyPr/>
        <a:lstStyle/>
        <a:p>
          <a:r>
            <a:rPr lang="en-US" sz="1600" dirty="0" smtClean="0"/>
            <a:t>o</a:t>
          </a:r>
          <a:endParaRPr lang="en-US" sz="1600" dirty="0"/>
        </a:p>
      </dgm:t>
    </dgm:pt>
    <dgm:pt modelId="{5769A9F9-3DF6-4B02-B1B0-59AE934426C4}" type="parTrans" cxnId="{3A49D6AD-D5FA-4D98-80AE-E212959E1ECD}">
      <dgm:prSet/>
      <dgm:spPr/>
      <dgm:t>
        <a:bodyPr/>
        <a:lstStyle/>
        <a:p>
          <a:endParaRPr lang="en-US" sz="2000"/>
        </a:p>
      </dgm:t>
    </dgm:pt>
    <dgm:pt modelId="{3927E7C2-30AF-4F45-A00F-2569F4426D3D}" type="sibTrans" cxnId="{3A49D6AD-D5FA-4D98-80AE-E212959E1ECD}">
      <dgm:prSet/>
      <dgm:spPr/>
      <dgm:t>
        <a:bodyPr/>
        <a:lstStyle/>
        <a:p>
          <a:endParaRPr lang="en-US" sz="2000"/>
        </a:p>
      </dgm:t>
    </dgm:pt>
    <dgm:pt modelId="{26EA28F1-F402-43F0-BDB9-A7BCB1514EC1}">
      <dgm:prSet phldrT="[Text]" custT="1"/>
      <dgm:spPr/>
      <dgm:t>
        <a:bodyPr/>
        <a:lstStyle/>
        <a:p>
          <a:r>
            <a:rPr lang="en-US" sz="1600" dirty="0" smtClean="0"/>
            <a:t>o/1</a:t>
          </a:r>
          <a:endParaRPr lang="en-US" sz="1600" dirty="0"/>
        </a:p>
      </dgm:t>
    </dgm:pt>
    <dgm:pt modelId="{E7A1FEF9-9AA2-4450-B014-1A0BC66F7393}" type="parTrans" cxnId="{6250C672-33E1-4E4C-BA60-D079274B233C}">
      <dgm:prSet/>
      <dgm:spPr/>
      <dgm:t>
        <a:bodyPr/>
        <a:lstStyle/>
        <a:p>
          <a:endParaRPr lang="en-US" sz="2000"/>
        </a:p>
      </dgm:t>
    </dgm:pt>
    <dgm:pt modelId="{B91F0479-121C-43B7-9F37-03F0B9C3D189}" type="sibTrans" cxnId="{6250C672-33E1-4E4C-BA60-D079274B233C}">
      <dgm:prSet/>
      <dgm:spPr/>
      <dgm:t>
        <a:bodyPr/>
        <a:lstStyle/>
        <a:p>
          <a:endParaRPr lang="en-US" sz="2000"/>
        </a:p>
      </dgm:t>
    </dgm:pt>
    <dgm:pt modelId="{8F49E0B6-A4A6-4F69-849E-4DF1B06B128B}">
      <dgm:prSet phldrT="[Text]" custT="1"/>
      <dgm:spPr/>
      <dgm:t>
        <a:bodyPr/>
        <a:lstStyle/>
        <a:p>
          <a:r>
            <a:rPr lang="en-US" sz="1600" dirty="0" smtClean="0"/>
            <a:t>o/1/1</a:t>
          </a:r>
          <a:endParaRPr lang="en-US" sz="1600" dirty="0"/>
        </a:p>
      </dgm:t>
    </dgm:pt>
    <dgm:pt modelId="{DC771195-F1A1-46C0-90BC-56B86413E80F}" type="parTrans" cxnId="{C51E42E9-BDA3-45F4-BFF8-54A2B2F1EC39}">
      <dgm:prSet/>
      <dgm:spPr/>
      <dgm:t>
        <a:bodyPr/>
        <a:lstStyle/>
        <a:p>
          <a:endParaRPr lang="en-US" sz="2000"/>
        </a:p>
      </dgm:t>
    </dgm:pt>
    <dgm:pt modelId="{6DEB235E-C16F-4156-B065-7FDC1C38246E}" type="sibTrans" cxnId="{C51E42E9-BDA3-45F4-BFF8-54A2B2F1EC39}">
      <dgm:prSet/>
      <dgm:spPr/>
      <dgm:t>
        <a:bodyPr/>
        <a:lstStyle/>
        <a:p>
          <a:endParaRPr lang="en-US" sz="2000"/>
        </a:p>
      </dgm:t>
    </dgm:pt>
    <dgm:pt modelId="{D871872D-31C5-43C8-B4BB-266E2D806BAA}">
      <dgm:prSet phldrT="[Text]" custT="1"/>
      <dgm:spPr/>
      <dgm:t>
        <a:bodyPr/>
        <a:lstStyle/>
        <a:p>
          <a:r>
            <a:rPr lang="en-US" sz="1600" dirty="0" smtClean="0"/>
            <a:t>o/1/2</a:t>
          </a:r>
          <a:endParaRPr lang="en-US" sz="1600" dirty="0"/>
        </a:p>
      </dgm:t>
    </dgm:pt>
    <dgm:pt modelId="{350187AB-50B4-4862-98CB-8628D7076C07}" type="parTrans" cxnId="{B2BE1057-F3A6-4834-81A9-58FCBEDD5EC9}">
      <dgm:prSet/>
      <dgm:spPr/>
      <dgm:t>
        <a:bodyPr/>
        <a:lstStyle/>
        <a:p>
          <a:endParaRPr lang="en-US" sz="2000"/>
        </a:p>
      </dgm:t>
    </dgm:pt>
    <dgm:pt modelId="{F6C9D10F-DD8A-4E5D-A224-CBF68AAD2687}" type="sibTrans" cxnId="{B2BE1057-F3A6-4834-81A9-58FCBEDD5EC9}">
      <dgm:prSet/>
      <dgm:spPr/>
      <dgm:t>
        <a:bodyPr/>
        <a:lstStyle/>
        <a:p>
          <a:endParaRPr lang="en-US" sz="2000"/>
        </a:p>
      </dgm:t>
    </dgm:pt>
    <dgm:pt modelId="{92B67212-D67D-42E2-93A6-5687FC161AAF}">
      <dgm:prSet phldrT="[Text]" custT="1"/>
      <dgm:spPr/>
      <dgm:t>
        <a:bodyPr/>
        <a:lstStyle/>
        <a:p>
          <a:r>
            <a:rPr lang="en-US" sz="1600" dirty="0" smtClean="0"/>
            <a:t>o/2</a:t>
          </a:r>
          <a:endParaRPr lang="en-US" sz="1600" dirty="0"/>
        </a:p>
      </dgm:t>
    </dgm:pt>
    <dgm:pt modelId="{5AC95B8E-E6B7-4B8F-AA4B-A461C0CBB6B0}" type="parTrans" cxnId="{3923FF57-9D25-42C5-942D-235359173EDC}">
      <dgm:prSet/>
      <dgm:spPr/>
      <dgm:t>
        <a:bodyPr/>
        <a:lstStyle/>
        <a:p>
          <a:endParaRPr lang="en-US" sz="2000"/>
        </a:p>
      </dgm:t>
    </dgm:pt>
    <dgm:pt modelId="{0208DCDC-DF6D-4188-ABF3-0883C76BC5D0}" type="sibTrans" cxnId="{3923FF57-9D25-42C5-942D-235359173EDC}">
      <dgm:prSet/>
      <dgm:spPr/>
      <dgm:t>
        <a:bodyPr/>
        <a:lstStyle/>
        <a:p>
          <a:endParaRPr lang="en-US" sz="2000"/>
        </a:p>
      </dgm:t>
    </dgm:pt>
    <dgm:pt modelId="{EDF3B7B0-CBF4-490E-AD40-ADC8B01AE63F}">
      <dgm:prSet phldrT="[Text]" custT="1"/>
      <dgm:spPr/>
      <dgm:t>
        <a:bodyPr/>
        <a:lstStyle/>
        <a:p>
          <a:r>
            <a:rPr lang="en-US" sz="1600" dirty="0" smtClean="0"/>
            <a:t>o/2/1</a:t>
          </a:r>
          <a:endParaRPr lang="en-US" sz="1600" dirty="0"/>
        </a:p>
      </dgm:t>
    </dgm:pt>
    <dgm:pt modelId="{44F28322-DBC4-4922-B413-C4804D3CFAD1}" type="parTrans" cxnId="{01A8B26A-2B9A-4D50-8DA1-9B00D6372F51}">
      <dgm:prSet/>
      <dgm:spPr/>
      <dgm:t>
        <a:bodyPr/>
        <a:lstStyle/>
        <a:p>
          <a:endParaRPr lang="en-US" sz="2000"/>
        </a:p>
      </dgm:t>
    </dgm:pt>
    <dgm:pt modelId="{116FE07F-4377-4D87-8283-2FCC24629347}" type="sibTrans" cxnId="{01A8B26A-2B9A-4D50-8DA1-9B00D6372F51}">
      <dgm:prSet/>
      <dgm:spPr/>
      <dgm:t>
        <a:bodyPr/>
        <a:lstStyle/>
        <a:p>
          <a:endParaRPr lang="en-US" sz="2000"/>
        </a:p>
      </dgm:t>
    </dgm:pt>
    <dgm:pt modelId="{9343DE53-47E0-4FB6-860D-42799CE09EA7}" type="pres">
      <dgm:prSet presAssocID="{22900546-AD20-406C-BE8C-F4EB6FCA651A}" presName="hierChild1" presStyleCnt="0">
        <dgm:presLayoutVars>
          <dgm:chPref val="1"/>
          <dgm:dir/>
          <dgm:animOne val="branch"/>
          <dgm:animLvl val="lvl"/>
          <dgm:resizeHandles/>
        </dgm:presLayoutVars>
      </dgm:prSet>
      <dgm:spPr/>
      <dgm:t>
        <a:bodyPr/>
        <a:lstStyle/>
        <a:p>
          <a:endParaRPr lang="en-US"/>
        </a:p>
      </dgm:t>
    </dgm:pt>
    <dgm:pt modelId="{68906F88-6E05-4951-A66C-410A9209F82E}" type="pres">
      <dgm:prSet presAssocID="{C877EBBE-800E-40C1-A55B-EFEB61CD837D}" presName="hierRoot1" presStyleCnt="0"/>
      <dgm:spPr/>
    </dgm:pt>
    <dgm:pt modelId="{0A608CA2-8D8D-4DF6-BE79-79FCED03EF08}" type="pres">
      <dgm:prSet presAssocID="{C877EBBE-800E-40C1-A55B-EFEB61CD837D}" presName="composite" presStyleCnt="0"/>
      <dgm:spPr/>
    </dgm:pt>
    <dgm:pt modelId="{EFB74690-F2A1-47D7-B662-D76C08766CC1}" type="pres">
      <dgm:prSet presAssocID="{C877EBBE-800E-40C1-A55B-EFEB61CD837D}" presName="background" presStyleLbl="node0" presStyleIdx="0" presStyleCnt="1"/>
      <dgm:spPr/>
    </dgm:pt>
    <dgm:pt modelId="{2DEDDF47-F57C-4DAD-8365-63DC03C8B89E}" type="pres">
      <dgm:prSet presAssocID="{C877EBBE-800E-40C1-A55B-EFEB61CD837D}" presName="text" presStyleLbl="fgAcc0" presStyleIdx="0" presStyleCnt="1">
        <dgm:presLayoutVars>
          <dgm:chPref val="3"/>
        </dgm:presLayoutVars>
      </dgm:prSet>
      <dgm:spPr/>
      <dgm:t>
        <a:bodyPr/>
        <a:lstStyle/>
        <a:p>
          <a:endParaRPr lang="en-US"/>
        </a:p>
      </dgm:t>
    </dgm:pt>
    <dgm:pt modelId="{2AA8090C-99CB-4B36-9167-00145C4EE8AB}" type="pres">
      <dgm:prSet presAssocID="{C877EBBE-800E-40C1-A55B-EFEB61CD837D}" presName="hierChild2" presStyleCnt="0"/>
      <dgm:spPr/>
    </dgm:pt>
    <dgm:pt modelId="{E5CCB81F-FACD-427A-8A74-6D3DD301BC72}" type="pres">
      <dgm:prSet presAssocID="{E7A1FEF9-9AA2-4450-B014-1A0BC66F7393}" presName="Name10" presStyleLbl="parChTrans1D2" presStyleIdx="0" presStyleCnt="2"/>
      <dgm:spPr/>
      <dgm:t>
        <a:bodyPr/>
        <a:lstStyle/>
        <a:p>
          <a:endParaRPr lang="en-US"/>
        </a:p>
      </dgm:t>
    </dgm:pt>
    <dgm:pt modelId="{19991763-5D36-46E3-A6A7-DF17DC0B2568}" type="pres">
      <dgm:prSet presAssocID="{26EA28F1-F402-43F0-BDB9-A7BCB1514EC1}" presName="hierRoot2" presStyleCnt="0"/>
      <dgm:spPr/>
    </dgm:pt>
    <dgm:pt modelId="{C5EBAF7E-7620-4732-ACB1-CD6E6F0BF93F}" type="pres">
      <dgm:prSet presAssocID="{26EA28F1-F402-43F0-BDB9-A7BCB1514EC1}" presName="composite2" presStyleCnt="0"/>
      <dgm:spPr/>
    </dgm:pt>
    <dgm:pt modelId="{56FDB66B-A603-4588-8224-297AD8697C16}" type="pres">
      <dgm:prSet presAssocID="{26EA28F1-F402-43F0-BDB9-A7BCB1514EC1}" presName="background2" presStyleLbl="node2" presStyleIdx="0" presStyleCnt="2"/>
      <dgm:spPr/>
    </dgm:pt>
    <dgm:pt modelId="{CF5B2E88-7DE4-466A-8816-2C990B1867B1}" type="pres">
      <dgm:prSet presAssocID="{26EA28F1-F402-43F0-BDB9-A7BCB1514EC1}" presName="text2" presStyleLbl="fgAcc2" presStyleIdx="0" presStyleCnt="2">
        <dgm:presLayoutVars>
          <dgm:chPref val="3"/>
        </dgm:presLayoutVars>
      </dgm:prSet>
      <dgm:spPr/>
      <dgm:t>
        <a:bodyPr/>
        <a:lstStyle/>
        <a:p>
          <a:endParaRPr lang="en-US"/>
        </a:p>
      </dgm:t>
    </dgm:pt>
    <dgm:pt modelId="{58434931-C090-4563-AB0F-B0ACD15081EE}" type="pres">
      <dgm:prSet presAssocID="{26EA28F1-F402-43F0-BDB9-A7BCB1514EC1}" presName="hierChild3" presStyleCnt="0"/>
      <dgm:spPr/>
    </dgm:pt>
    <dgm:pt modelId="{FBCFFE13-74F3-4143-A81B-811514973837}" type="pres">
      <dgm:prSet presAssocID="{DC771195-F1A1-46C0-90BC-56B86413E80F}" presName="Name17" presStyleLbl="parChTrans1D3" presStyleIdx="0" presStyleCnt="3"/>
      <dgm:spPr/>
      <dgm:t>
        <a:bodyPr/>
        <a:lstStyle/>
        <a:p>
          <a:endParaRPr lang="en-US"/>
        </a:p>
      </dgm:t>
    </dgm:pt>
    <dgm:pt modelId="{4C3E30A4-60DD-428F-AD14-D21948042D64}" type="pres">
      <dgm:prSet presAssocID="{8F49E0B6-A4A6-4F69-849E-4DF1B06B128B}" presName="hierRoot3" presStyleCnt="0"/>
      <dgm:spPr/>
    </dgm:pt>
    <dgm:pt modelId="{B9794B94-CEBE-4824-85D7-634EA0F5A3DE}" type="pres">
      <dgm:prSet presAssocID="{8F49E0B6-A4A6-4F69-849E-4DF1B06B128B}" presName="composite3" presStyleCnt="0"/>
      <dgm:spPr/>
    </dgm:pt>
    <dgm:pt modelId="{F3ED8FE7-3DAF-4AD1-A8A2-0E17C96DB628}" type="pres">
      <dgm:prSet presAssocID="{8F49E0B6-A4A6-4F69-849E-4DF1B06B128B}" presName="background3" presStyleLbl="node3" presStyleIdx="0" presStyleCnt="3"/>
      <dgm:spPr/>
    </dgm:pt>
    <dgm:pt modelId="{8097184B-A697-4009-9409-2A67029F3501}" type="pres">
      <dgm:prSet presAssocID="{8F49E0B6-A4A6-4F69-849E-4DF1B06B128B}" presName="text3" presStyleLbl="fgAcc3" presStyleIdx="0" presStyleCnt="3">
        <dgm:presLayoutVars>
          <dgm:chPref val="3"/>
        </dgm:presLayoutVars>
      </dgm:prSet>
      <dgm:spPr/>
      <dgm:t>
        <a:bodyPr/>
        <a:lstStyle/>
        <a:p>
          <a:endParaRPr lang="en-US"/>
        </a:p>
      </dgm:t>
    </dgm:pt>
    <dgm:pt modelId="{5DCD0FF6-5CED-481C-ACEA-75B73A7062A6}" type="pres">
      <dgm:prSet presAssocID="{8F49E0B6-A4A6-4F69-849E-4DF1B06B128B}" presName="hierChild4" presStyleCnt="0"/>
      <dgm:spPr/>
    </dgm:pt>
    <dgm:pt modelId="{517A8E2F-DF3D-4379-850C-D9067A4F9486}" type="pres">
      <dgm:prSet presAssocID="{350187AB-50B4-4862-98CB-8628D7076C07}" presName="Name17" presStyleLbl="parChTrans1D3" presStyleIdx="1" presStyleCnt="3"/>
      <dgm:spPr/>
      <dgm:t>
        <a:bodyPr/>
        <a:lstStyle/>
        <a:p>
          <a:endParaRPr lang="en-US"/>
        </a:p>
      </dgm:t>
    </dgm:pt>
    <dgm:pt modelId="{E48570AF-FBC4-4AF3-9D2A-0C7D7FA136BA}" type="pres">
      <dgm:prSet presAssocID="{D871872D-31C5-43C8-B4BB-266E2D806BAA}" presName="hierRoot3" presStyleCnt="0"/>
      <dgm:spPr/>
    </dgm:pt>
    <dgm:pt modelId="{F20965DD-6344-479A-8A87-A5F8434F5243}" type="pres">
      <dgm:prSet presAssocID="{D871872D-31C5-43C8-B4BB-266E2D806BAA}" presName="composite3" presStyleCnt="0"/>
      <dgm:spPr/>
    </dgm:pt>
    <dgm:pt modelId="{26C71679-3065-4037-890A-5D9ADAEC344B}" type="pres">
      <dgm:prSet presAssocID="{D871872D-31C5-43C8-B4BB-266E2D806BAA}" presName="background3" presStyleLbl="node3" presStyleIdx="1" presStyleCnt="3"/>
      <dgm:spPr/>
    </dgm:pt>
    <dgm:pt modelId="{FDE11E0D-6A3F-43CC-94D6-B014C34CEF6A}" type="pres">
      <dgm:prSet presAssocID="{D871872D-31C5-43C8-B4BB-266E2D806BAA}" presName="text3" presStyleLbl="fgAcc3" presStyleIdx="1" presStyleCnt="3">
        <dgm:presLayoutVars>
          <dgm:chPref val="3"/>
        </dgm:presLayoutVars>
      </dgm:prSet>
      <dgm:spPr/>
      <dgm:t>
        <a:bodyPr/>
        <a:lstStyle/>
        <a:p>
          <a:endParaRPr lang="en-US"/>
        </a:p>
      </dgm:t>
    </dgm:pt>
    <dgm:pt modelId="{70356107-EFD7-4BE8-8B92-B93EEE3863CC}" type="pres">
      <dgm:prSet presAssocID="{D871872D-31C5-43C8-B4BB-266E2D806BAA}" presName="hierChild4" presStyleCnt="0"/>
      <dgm:spPr/>
    </dgm:pt>
    <dgm:pt modelId="{77E10E9C-83FF-4469-977A-FFF652C26789}" type="pres">
      <dgm:prSet presAssocID="{5AC95B8E-E6B7-4B8F-AA4B-A461C0CBB6B0}" presName="Name10" presStyleLbl="parChTrans1D2" presStyleIdx="1" presStyleCnt="2"/>
      <dgm:spPr/>
      <dgm:t>
        <a:bodyPr/>
        <a:lstStyle/>
        <a:p>
          <a:endParaRPr lang="en-US"/>
        </a:p>
      </dgm:t>
    </dgm:pt>
    <dgm:pt modelId="{AB036DFE-67C5-4107-9911-D985BB33A326}" type="pres">
      <dgm:prSet presAssocID="{92B67212-D67D-42E2-93A6-5687FC161AAF}" presName="hierRoot2" presStyleCnt="0"/>
      <dgm:spPr/>
    </dgm:pt>
    <dgm:pt modelId="{0A7BE1E8-CF72-4326-910D-8A38F3B3EC4D}" type="pres">
      <dgm:prSet presAssocID="{92B67212-D67D-42E2-93A6-5687FC161AAF}" presName="composite2" presStyleCnt="0"/>
      <dgm:spPr/>
    </dgm:pt>
    <dgm:pt modelId="{C800EA6A-5C98-460D-B1D9-CF7633D28734}" type="pres">
      <dgm:prSet presAssocID="{92B67212-D67D-42E2-93A6-5687FC161AAF}" presName="background2" presStyleLbl="node2" presStyleIdx="1" presStyleCnt="2"/>
      <dgm:spPr/>
    </dgm:pt>
    <dgm:pt modelId="{8AC4C6BA-0804-49EB-97B4-45A6AA815D2F}" type="pres">
      <dgm:prSet presAssocID="{92B67212-D67D-42E2-93A6-5687FC161AAF}" presName="text2" presStyleLbl="fgAcc2" presStyleIdx="1" presStyleCnt="2">
        <dgm:presLayoutVars>
          <dgm:chPref val="3"/>
        </dgm:presLayoutVars>
      </dgm:prSet>
      <dgm:spPr/>
      <dgm:t>
        <a:bodyPr/>
        <a:lstStyle/>
        <a:p>
          <a:endParaRPr lang="en-US"/>
        </a:p>
      </dgm:t>
    </dgm:pt>
    <dgm:pt modelId="{A8F62A40-D766-43DE-93FA-75E4DAAB5CFC}" type="pres">
      <dgm:prSet presAssocID="{92B67212-D67D-42E2-93A6-5687FC161AAF}" presName="hierChild3" presStyleCnt="0"/>
      <dgm:spPr/>
    </dgm:pt>
    <dgm:pt modelId="{5766E0A6-7A71-4530-B185-D844A55884A1}" type="pres">
      <dgm:prSet presAssocID="{44F28322-DBC4-4922-B413-C4804D3CFAD1}" presName="Name17" presStyleLbl="parChTrans1D3" presStyleIdx="2" presStyleCnt="3"/>
      <dgm:spPr/>
      <dgm:t>
        <a:bodyPr/>
        <a:lstStyle/>
        <a:p>
          <a:endParaRPr lang="en-US"/>
        </a:p>
      </dgm:t>
    </dgm:pt>
    <dgm:pt modelId="{1343A829-2411-4FF4-BA72-15C610C3B43B}" type="pres">
      <dgm:prSet presAssocID="{EDF3B7B0-CBF4-490E-AD40-ADC8B01AE63F}" presName="hierRoot3" presStyleCnt="0"/>
      <dgm:spPr/>
    </dgm:pt>
    <dgm:pt modelId="{955C4C3D-F4DF-420B-B118-9574EDC5AE52}" type="pres">
      <dgm:prSet presAssocID="{EDF3B7B0-CBF4-490E-AD40-ADC8B01AE63F}" presName="composite3" presStyleCnt="0"/>
      <dgm:spPr/>
    </dgm:pt>
    <dgm:pt modelId="{0E48300D-AA5D-4BB6-BE8C-1108AA48DC51}" type="pres">
      <dgm:prSet presAssocID="{EDF3B7B0-CBF4-490E-AD40-ADC8B01AE63F}" presName="background3" presStyleLbl="node3" presStyleIdx="2" presStyleCnt="3"/>
      <dgm:spPr/>
    </dgm:pt>
    <dgm:pt modelId="{9E0617E1-84C7-486D-9535-238DDD81364D}" type="pres">
      <dgm:prSet presAssocID="{EDF3B7B0-CBF4-490E-AD40-ADC8B01AE63F}" presName="text3" presStyleLbl="fgAcc3" presStyleIdx="2" presStyleCnt="3">
        <dgm:presLayoutVars>
          <dgm:chPref val="3"/>
        </dgm:presLayoutVars>
      </dgm:prSet>
      <dgm:spPr/>
      <dgm:t>
        <a:bodyPr/>
        <a:lstStyle/>
        <a:p>
          <a:endParaRPr lang="en-US"/>
        </a:p>
      </dgm:t>
    </dgm:pt>
    <dgm:pt modelId="{BDB1D0B1-233C-4A19-AB67-DC060F850153}" type="pres">
      <dgm:prSet presAssocID="{EDF3B7B0-CBF4-490E-AD40-ADC8B01AE63F}" presName="hierChild4" presStyleCnt="0"/>
      <dgm:spPr/>
    </dgm:pt>
  </dgm:ptLst>
  <dgm:cxnLst>
    <dgm:cxn modelId="{32D04605-B255-4605-B591-8E7FBEA032FD}" type="presOf" srcId="{44F28322-DBC4-4922-B413-C4804D3CFAD1}" destId="{5766E0A6-7A71-4530-B185-D844A55884A1}" srcOrd="0" destOrd="0" presId="urn:microsoft.com/office/officeart/2005/8/layout/hierarchy1"/>
    <dgm:cxn modelId="{E22F8A8D-39F7-4C17-BB94-EC21C82C96EB}" type="presOf" srcId="{C877EBBE-800E-40C1-A55B-EFEB61CD837D}" destId="{2DEDDF47-F57C-4DAD-8365-63DC03C8B89E}" srcOrd="0" destOrd="0" presId="urn:microsoft.com/office/officeart/2005/8/layout/hierarchy1"/>
    <dgm:cxn modelId="{FF64757E-70B8-4AC7-BA83-8FD1385E2D03}" type="presOf" srcId="{26EA28F1-F402-43F0-BDB9-A7BCB1514EC1}" destId="{CF5B2E88-7DE4-466A-8816-2C990B1867B1}" srcOrd="0" destOrd="0" presId="urn:microsoft.com/office/officeart/2005/8/layout/hierarchy1"/>
    <dgm:cxn modelId="{01A8B26A-2B9A-4D50-8DA1-9B00D6372F51}" srcId="{92B67212-D67D-42E2-93A6-5687FC161AAF}" destId="{EDF3B7B0-CBF4-490E-AD40-ADC8B01AE63F}" srcOrd="0" destOrd="0" parTransId="{44F28322-DBC4-4922-B413-C4804D3CFAD1}" sibTransId="{116FE07F-4377-4D87-8283-2FCC24629347}"/>
    <dgm:cxn modelId="{34FE2D7F-F282-4DF2-B973-8EE75FB57822}" type="presOf" srcId="{5AC95B8E-E6B7-4B8F-AA4B-A461C0CBB6B0}" destId="{77E10E9C-83FF-4469-977A-FFF652C26789}" srcOrd="0" destOrd="0" presId="urn:microsoft.com/office/officeart/2005/8/layout/hierarchy1"/>
    <dgm:cxn modelId="{2C23A96C-17E2-46F3-9DFE-31C7994D17F7}" type="presOf" srcId="{22900546-AD20-406C-BE8C-F4EB6FCA651A}" destId="{9343DE53-47E0-4FB6-860D-42799CE09EA7}" srcOrd="0" destOrd="0" presId="urn:microsoft.com/office/officeart/2005/8/layout/hierarchy1"/>
    <dgm:cxn modelId="{2C7468AF-1B6D-4260-8792-FC51F611341E}" type="presOf" srcId="{EDF3B7B0-CBF4-490E-AD40-ADC8B01AE63F}" destId="{9E0617E1-84C7-486D-9535-238DDD81364D}" srcOrd="0" destOrd="0" presId="urn:microsoft.com/office/officeart/2005/8/layout/hierarchy1"/>
    <dgm:cxn modelId="{B2BE1057-F3A6-4834-81A9-58FCBEDD5EC9}" srcId="{26EA28F1-F402-43F0-BDB9-A7BCB1514EC1}" destId="{D871872D-31C5-43C8-B4BB-266E2D806BAA}" srcOrd="1" destOrd="0" parTransId="{350187AB-50B4-4862-98CB-8628D7076C07}" sibTransId="{F6C9D10F-DD8A-4E5D-A224-CBF68AAD2687}"/>
    <dgm:cxn modelId="{C51E42E9-BDA3-45F4-BFF8-54A2B2F1EC39}" srcId="{26EA28F1-F402-43F0-BDB9-A7BCB1514EC1}" destId="{8F49E0B6-A4A6-4F69-849E-4DF1B06B128B}" srcOrd="0" destOrd="0" parTransId="{DC771195-F1A1-46C0-90BC-56B86413E80F}" sibTransId="{6DEB235E-C16F-4156-B065-7FDC1C38246E}"/>
    <dgm:cxn modelId="{3A49D6AD-D5FA-4D98-80AE-E212959E1ECD}" srcId="{22900546-AD20-406C-BE8C-F4EB6FCA651A}" destId="{C877EBBE-800E-40C1-A55B-EFEB61CD837D}" srcOrd="0" destOrd="0" parTransId="{5769A9F9-3DF6-4B02-B1B0-59AE934426C4}" sibTransId="{3927E7C2-30AF-4F45-A00F-2569F4426D3D}"/>
    <dgm:cxn modelId="{BBE49776-401D-4D40-8D29-D1E49E2599DD}" type="presOf" srcId="{92B67212-D67D-42E2-93A6-5687FC161AAF}" destId="{8AC4C6BA-0804-49EB-97B4-45A6AA815D2F}" srcOrd="0" destOrd="0" presId="urn:microsoft.com/office/officeart/2005/8/layout/hierarchy1"/>
    <dgm:cxn modelId="{4165AAE4-A59B-4669-8888-1847C7A69CEC}" type="presOf" srcId="{D871872D-31C5-43C8-B4BB-266E2D806BAA}" destId="{FDE11E0D-6A3F-43CC-94D6-B014C34CEF6A}" srcOrd="0" destOrd="0" presId="urn:microsoft.com/office/officeart/2005/8/layout/hierarchy1"/>
    <dgm:cxn modelId="{D543CED4-DC4D-4F53-8A27-4CDC734C424E}" type="presOf" srcId="{DC771195-F1A1-46C0-90BC-56B86413E80F}" destId="{FBCFFE13-74F3-4143-A81B-811514973837}" srcOrd="0" destOrd="0" presId="urn:microsoft.com/office/officeart/2005/8/layout/hierarchy1"/>
    <dgm:cxn modelId="{1A483675-E2FC-4680-A383-08DB7EDB2C8E}" type="presOf" srcId="{E7A1FEF9-9AA2-4450-B014-1A0BC66F7393}" destId="{E5CCB81F-FACD-427A-8A74-6D3DD301BC72}" srcOrd="0" destOrd="0" presId="urn:microsoft.com/office/officeart/2005/8/layout/hierarchy1"/>
    <dgm:cxn modelId="{3923FF57-9D25-42C5-942D-235359173EDC}" srcId="{C877EBBE-800E-40C1-A55B-EFEB61CD837D}" destId="{92B67212-D67D-42E2-93A6-5687FC161AAF}" srcOrd="1" destOrd="0" parTransId="{5AC95B8E-E6B7-4B8F-AA4B-A461C0CBB6B0}" sibTransId="{0208DCDC-DF6D-4188-ABF3-0883C76BC5D0}"/>
    <dgm:cxn modelId="{637407C5-8CA4-4232-8356-A0C8286E83A6}" type="presOf" srcId="{8F49E0B6-A4A6-4F69-849E-4DF1B06B128B}" destId="{8097184B-A697-4009-9409-2A67029F3501}" srcOrd="0" destOrd="0" presId="urn:microsoft.com/office/officeart/2005/8/layout/hierarchy1"/>
    <dgm:cxn modelId="{34287B11-5A31-49A2-BF26-1105C50DF559}" type="presOf" srcId="{350187AB-50B4-4862-98CB-8628D7076C07}" destId="{517A8E2F-DF3D-4379-850C-D9067A4F9486}" srcOrd="0" destOrd="0" presId="urn:microsoft.com/office/officeart/2005/8/layout/hierarchy1"/>
    <dgm:cxn modelId="{6250C672-33E1-4E4C-BA60-D079274B233C}" srcId="{C877EBBE-800E-40C1-A55B-EFEB61CD837D}" destId="{26EA28F1-F402-43F0-BDB9-A7BCB1514EC1}" srcOrd="0" destOrd="0" parTransId="{E7A1FEF9-9AA2-4450-B014-1A0BC66F7393}" sibTransId="{B91F0479-121C-43B7-9F37-03F0B9C3D189}"/>
    <dgm:cxn modelId="{3D98FAB2-ECC5-480F-9712-6911A524A242}" type="presParOf" srcId="{9343DE53-47E0-4FB6-860D-42799CE09EA7}" destId="{68906F88-6E05-4951-A66C-410A9209F82E}" srcOrd="0" destOrd="0" presId="urn:microsoft.com/office/officeart/2005/8/layout/hierarchy1"/>
    <dgm:cxn modelId="{63FAB59D-752A-4B6A-BCB7-DED7DEA735D1}" type="presParOf" srcId="{68906F88-6E05-4951-A66C-410A9209F82E}" destId="{0A608CA2-8D8D-4DF6-BE79-79FCED03EF08}" srcOrd="0" destOrd="0" presId="urn:microsoft.com/office/officeart/2005/8/layout/hierarchy1"/>
    <dgm:cxn modelId="{4CFDAA57-90E0-4175-B221-97DAB606573E}" type="presParOf" srcId="{0A608CA2-8D8D-4DF6-BE79-79FCED03EF08}" destId="{EFB74690-F2A1-47D7-B662-D76C08766CC1}" srcOrd="0" destOrd="0" presId="urn:microsoft.com/office/officeart/2005/8/layout/hierarchy1"/>
    <dgm:cxn modelId="{7C87FFE4-68F3-4460-8C7E-0A4DC0DA613B}" type="presParOf" srcId="{0A608CA2-8D8D-4DF6-BE79-79FCED03EF08}" destId="{2DEDDF47-F57C-4DAD-8365-63DC03C8B89E}" srcOrd="1" destOrd="0" presId="urn:microsoft.com/office/officeart/2005/8/layout/hierarchy1"/>
    <dgm:cxn modelId="{B932E4E9-1CF4-448E-A0C9-DE1ECDA50D99}" type="presParOf" srcId="{68906F88-6E05-4951-A66C-410A9209F82E}" destId="{2AA8090C-99CB-4B36-9167-00145C4EE8AB}" srcOrd="1" destOrd="0" presId="urn:microsoft.com/office/officeart/2005/8/layout/hierarchy1"/>
    <dgm:cxn modelId="{BE6ADE49-5F59-4BA8-9CF5-0EBC49156C60}" type="presParOf" srcId="{2AA8090C-99CB-4B36-9167-00145C4EE8AB}" destId="{E5CCB81F-FACD-427A-8A74-6D3DD301BC72}" srcOrd="0" destOrd="0" presId="urn:microsoft.com/office/officeart/2005/8/layout/hierarchy1"/>
    <dgm:cxn modelId="{9AAFC22C-266A-4C10-9DCB-410A935EC7CF}" type="presParOf" srcId="{2AA8090C-99CB-4B36-9167-00145C4EE8AB}" destId="{19991763-5D36-46E3-A6A7-DF17DC0B2568}" srcOrd="1" destOrd="0" presId="urn:microsoft.com/office/officeart/2005/8/layout/hierarchy1"/>
    <dgm:cxn modelId="{5C56A688-1880-4C71-BEFA-7150AA3B3DC0}" type="presParOf" srcId="{19991763-5D36-46E3-A6A7-DF17DC0B2568}" destId="{C5EBAF7E-7620-4732-ACB1-CD6E6F0BF93F}" srcOrd="0" destOrd="0" presId="urn:microsoft.com/office/officeart/2005/8/layout/hierarchy1"/>
    <dgm:cxn modelId="{2CA0A8E4-8D73-44A8-AFA0-D20BBA43F333}" type="presParOf" srcId="{C5EBAF7E-7620-4732-ACB1-CD6E6F0BF93F}" destId="{56FDB66B-A603-4588-8224-297AD8697C16}" srcOrd="0" destOrd="0" presId="urn:microsoft.com/office/officeart/2005/8/layout/hierarchy1"/>
    <dgm:cxn modelId="{57F726BE-34FE-47D6-BD8F-7D0FD68B3FE3}" type="presParOf" srcId="{C5EBAF7E-7620-4732-ACB1-CD6E6F0BF93F}" destId="{CF5B2E88-7DE4-466A-8816-2C990B1867B1}" srcOrd="1" destOrd="0" presId="urn:microsoft.com/office/officeart/2005/8/layout/hierarchy1"/>
    <dgm:cxn modelId="{ADDD1F0F-559D-4DFF-89D6-AF5785C7F510}" type="presParOf" srcId="{19991763-5D36-46E3-A6A7-DF17DC0B2568}" destId="{58434931-C090-4563-AB0F-B0ACD15081EE}" srcOrd="1" destOrd="0" presId="urn:microsoft.com/office/officeart/2005/8/layout/hierarchy1"/>
    <dgm:cxn modelId="{E34018CE-3028-448C-8BAB-54DC1249E392}" type="presParOf" srcId="{58434931-C090-4563-AB0F-B0ACD15081EE}" destId="{FBCFFE13-74F3-4143-A81B-811514973837}" srcOrd="0" destOrd="0" presId="urn:microsoft.com/office/officeart/2005/8/layout/hierarchy1"/>
    <dgm:cxn modelId="{746EDC32-784E-4077-BF8B-5A8A8EAFF765}" type="presParOf" srcId="{58434931-C090-4563-AB0F-B0ACD15081EE}" destId="{4C3E30A4-60DD-428F-AD14-D21948042D64}" srcOrd="1" destOrd="0" presId="urn:microsoft.com/office/officeart/2005/8/layout/hierarchy1"/>
    <dgm:cxn modelId="{DD5843D6-3F80-47F3-A892-4C228686D3FC}" type="presParOf" srcId="{4C3E30A4-60DD-428F-AD14-D21948042D64}" destId="{B9794B94-CEBE-4824-85D7-634EA0F5A3DE}" srcOrd="0" destOrd="0" presId="urn:microsoft.com/office/officeart/2005/8/layout/hierarchy1"/>
    <dgm:cxn modelId="{1E8D23C7-4DF0-44FE-B735-31B6E1788BD1}" type="presParOf" srcId="{B9794B94-CEBE-4824-85D7-634EA0F5A3DE}" destId="{F3ED8FE7-3DAF-4AD1-A8A2-0E17C96DB628}" srcOrd="0" destOrd="0" presId="urn:microsoft.com/office/officeart/2005/8/layout/hierarchy1"/>
    <dgm:cxn modelId="{3332A8B8-F0ED-4548-9192-3A120A886D16}" type="presParOf" srcId="{B9794B94-CEBE-4824-85D7-634EA0F5A3DE}" destId="{8097184B-A697-4009-9409-2A67029F3501}" srcOrd="1" destOrd="0" presId="urn:microsoft.com/office/officeart/2005/8/layout/hierarchy1"/>
    <dgm:cxn modelId="{905A689C-3B19-4CB0-A7A8-DB288D742913}" type="presParOf" srcId="{4C3E30A4-60DD-428F-AD14-D21948042D64}" destId="{5DCD0FF6-5CED-481C-ACEA-75B73A7062A6}" srcOrd="1" destOrd="0" presId="urn:microsoft.com/office/officeart/2005/8/layout/hierarchy1"/>
    <dgm:cxn modelId="{17E67B03-4E03-4583-A41D-61EE18A07738}" type="presParOf" srcId="{58434931-C090-4563-AB0F-B0ACD15081EE}" destId="{517A8E2F-DF3D-4379-850C-D9067A4F9486}" srcOrd="2" destOrd="0" presId="urn:microsoft.com/office/officeart/2005/8/layout/hierarchy1"/>
    <dgm:cxn modelId="{92103351-731D-4FDD-8D30-C0CAB08DEC47}" type="presParOf" srcId="{58434931-C090-4563-AB0F-B0ACD15081EE}" destId="{E48570AF-FBC4-4AF3-9D2A-0C7D7FA136BA}" srcOrd="3" destOrd="0" presId="urn:microsoft.com/office/officeart/2005/8/layout/hierarchy1"/>
    <dgm:cxn modelId="{434D0C77-8E6C-488B-84D3-CE8AE3A7C1FC}" type="presParOf" srcId="{E48570AF-FBC4-4AF3-9D2A-0C7D7FA136BA}" destId="{F20965DD-6344-479A-8A87-A5F8434F5243}" srcOrd="0" destOrd="0" presId="urn:microsoft.com/office/officeart/2005/8/layout/hierarchy1"/>
    <dgm:cxn modelId="{C285C1B5-E0D7-494F-9F66-2BD5BECFC5F0}" type="presParOf" srcId="{F20965DD-6344-479A-8A87-A5F8434F5243}" destId="{26C71679-3065-4037-890A-5D9ADAEC344B}" srcOrd="0" destOrd="0" presId="urn:microsoft.com/office/officeart/2005/8/layout/hierarchy1"/>
    <dgm:cxn modelId="{306CD5CB-0C80-4D6B-9006-5424C5A5F3F2}" type="presParOf" srcId="{F20965DD-6344-479A-8A87-A5F8434F5243}" destId="{FDE11E0D-6A3F-43CC-94D6-B014C34CEF6A}" srcOrd="1" destOrd="0" presId="urn:microsoft.com/office/officeart/2005/8/layout/hierarchy1"/>
    <dgm:cxn modelId="{D1CD103F-419D-418B-9F6C-BF9F2FAFD1BE}" type="presParOf" srcId="{E48570AF-FBC4-4AF3-9D2A-0C7D7FA136BA}" destId="{70356107-EFD7-4BE8-8B92-B93EEE3863CC}" srcOrd="1" destOrd="0" presId="urn:microsoft.com/office/officeart/2005/8/layout/hierarchy1"/>
    <dgm:cxn modelId="{CDF72C76-E378-4F0B-946B-841030D1643E}" type="presParOf" srcId="{2AA8090C-99CB-4B36-9167-00145C4EE8AB}" destId="{77E10E9C-83FF-4469-977A-FFF652C26789}" srcOrd="2" destOrd="0" presId="urn:microsoft.com/office/officeart/2005/8/layout/hierarchy1"/>
    <dgm:cxn modelId="{A78415EB-7961-4DF9-8D19-F2D49A75B8AE}" type="presParOf" srcId="{2AA8090C-99CB-4B36-9167-00145C4EE8AB}" destId="{AB036DFE-67C5-4107-9911-D985BB33A326}" srcOrd="3" destOrd="0" presId="urn:microsoft.com/office/officeart/2005/8/layout/hierarchy1"/>
    <dgm:cxn modelId="{CB0A5B7B-74CF-47B1-B793-35F39678BD0D}" type="presParOf" srcId="{AB036DFE-67C5-4107-9911-D985BB33A326}" destId="{0A7BE1E8-CF72-4326-910D-8A38F3B3EC4D}" srcOrd="0" destOrd="0" presId="urn:microsoft.com/office/officeart/2005/8/layout/hierarchy1"/>
    <dgm:cxn modelId="{04EDEDFC-66BA-4D8D-845E-2ABAC11AC943}" type="presParOf" srcId="{0A7BE1E8-CF72-4326-910D-8A38F3B3EC4D}" destId="{C800EA6A-5C98-460D-B1D9-CF7633D28734}" srcOrd="0" destOrd="0" presId="urn:microsoft.com/office/officeart/2005/8/layout/hierarchy1"/>
    <dgm:cxn modelId="{864D0CD0-2108-40C8-A3BE-B950819F4452}" type="presParOf" srcId="{0A7BE1E8-CF72-4326-910D-8A38F3B3EC4D}" destId="{8AC4C6BA-0804-49EB-97B4-45A6AA815D2F}" srcOrd="1" destOrd="0" presId="urn:microsoft.com/office/officeart/2005/8/layout/hierarchy1"/>
    <dgm:cxn modelId="{6A978494-A60A-4880-ADFF-150B4E0F6662}" type="presParOf" srcId="{AB036DFE-67C5-4107-9911-D985BB33A326}" destId="{A8F62A40-D766-43DE-93FA-75E4DAAB5CFC}" srcOrd="1" destOrd="0" presId="urn:microsoft.com/office/officeart/2005/8/layout/hierarchy1"/>
    <dgm:cxn modelId="{48E96571-780F-4D28-B998-D9A0900D1BC5}" type="presParOf" srcId="{A8F62A40-D766-43DE-93FA-75E4DAAB5CFC}" destId="{5766E0A6-7A71-4530-B185-D844A55884A1}" srcOrd="0" destOrd="0" presId="urn:microsoft.com/office/officeart/2005/8/layout/hierarchy1"/>
    <dgm:cxn modelId="{A059F005-3800-4D4B-816F-264318E1C569}" type="presParOf" srcId="{A8F62A40-D766-43DE-93FA-75E4DAAB5CFC}" destId="{1343A829-2411-4FF4-BA72-15C610C3B43B}" srcOrd="1" destOrd="0" presId="urn:microsoft.com/office/officeart/2005/8/layout/hierarchy1"/>
    <dgm:cxn modelId="{E7346AC9-90C1-433E-8842-73405EDE8589}" type="presParOf" srcId="{1343A829-2411-4FF4-BA72-15C610C3B43B}" destId="{955C4C3D-F4DF-420B-B118-9574EDC5AE52}" srcOrd="0" destOrd="0" presId="urn:microsoft.com/office/officeart/2005/8/layout/hierarchy1"/>
    <dgm:cxn modelId="{9717589F-2EB2-4552-AB0D-7391F220B309}" type="presParOf" srcId="{955C4C3D-F4DF-420B-B118-9574EDC5AE52}" destId="{0E48300D-AA5D-4BB6-BE8C-1108AA48DC51}" srcOrd="0" destOrd="0" presId="urn:microsoft.com/office/officeart/2005/8/layout/hierarchy1"/>
    <dgm:cxn modelId="{58F18084-A541-42B0-AD0E-E3D157BA5EB3}" type="presParOf" srcId="{955C4C3D-F4DF-420B-B118-9574EDC5AE52}" destId="{9E0617E1-84C7-486D-9535-238DDD81364D}" srcOrd="1" destOrd="0" presId="urn:microsoft.com/office/officeart/2005/8/layout/hierarchy1"/>
    <dgm:cxn modelId="{2BB4E63A-FC81-46E2-89D0-30B1036B8B48}" type="presParOf" srcId="{1343A829-2411-4FF4-BA72-15C610C3B43B}" destId="{BDB1D0B1-233C-4A19-AB67-DC060F85015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2900546-AD20-406C-BE8C-F4EB6FCA651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877EBBE-800E-40C1-A55B-EFEB61CD837D}">
      <dgm:prSet phldrT="[Text]" custT="1"/>
      <dgm:spPr/>
      <dgm:t>
        <a:bodyPr/>
        <a:lstStyle/>
        <a:p>
          <a:r>
            <a:rPr lang="en-US" sz="1600" dirty="0" smtClean="0"/>
            <a:t>o</a:t>
          </a:r>
          <a:endParaRPr lang="en-US" sz="1600" dirty="0"/>
        </a:p>
      </dgm:t>
    </dgm:pt>
    <dgm:pt modelId="{5769A9F9-3DF6-4B02-B1B0-59AE934426C4}" type="parTrans" cxnId="{3A49D6AD-D5FA-4D98-80AE-E212959E1ECD}">
      <dgm:prSet/>
      <dgm:spPr/>
      <dgm:t>
        <a:bodyPr/>
        <a:lstStyle/>
        <a:p>
          <a:endParaRPr lang="en-US" sz="2000"/>
        </a:p>
      </dgm:t>
    </dgm:pt>
    <dgm:pt modelId="{3927E7C2-30AF-4F45-A00F-2569F4426D3D}" type="sibTrans" cxnId="{3A49D6AD-D5FA-4D98-80AE-E212959E1ECD}">
      <dgm:prSet/>
      <dgm:spPr/>
      <dgm:t>
        <a:bodyPr/>
        <a:lstStyle/>
        <a:p>
          <a:endParaRPr lang="en-US" sz="2000"/>
        </a:p>
      </dgm:t>
    </dgm:pt>
    <dgm:pt modelId="{26EA28F1-F402-43F0-BDB9-A7BCB1514EC1}">
      <dgm:prSet phldrT="[Text]" custT="1"/>
      <dgm:spPr/>
      <dgm:t>
        <a:bodyPr/>
        <a:lstStyle/>
        <a:p>
          <a:r>
            <a:rPr lang="en-US" sz="1600" dirty="0" smtClean="0"/>
            <a:t>o/1</a:t>
          </a:r>
          <a:endParaRPr lang="en-US" sz="1600" dirty="0"/>
        </a:p>
      </dgm:t>
    </dgm:pt>
    <dgm:pt modelId="{E7A1FEF9-9AA2-4450-B014-1A0BC66F7393}" type="parTrans" cxnId="{6250C672-33E1-4E4C-BA60-D079274B233C}">
      <dgm:prSet/>
      <dgm:spPr/>
      <dgm:t>
        <a:bodyPr/>
        <a:lstStyle/>
        <a:p>
          <a:endParaRPr lang="en-US" sz="2000"/>
        </a:p>
      </dgm:t>
    </dgm:pt>
    <dgm:pt modelId="{B91F0479-121C-43B7-9F37-03F0B9C3D189}" type="sibTrans" cxnId="{6250C672-33E1-4E4C-BA60-D079274B233C}">
      <dgm:prSet/>
      <dgm:spPr/>
      <dgm:t>
        <a:bodyPr/>
        <a:lstStyle/>
        <a:p>
          <a:endParaRPr lang="en-US" sz="2000"/>
        </a:p>
      </dgm:t>
    </dgm:pt>
    <dgm:pt modelId="{8F49E0B6-A4A6-4F69-849E-4DF1B06B128B}">
      <dgm:prSet phldrT="[Text]" custT="1"/>
      <dgm:spPr/>
      <dgm:t>
        <a:bodyPr/>
        <a:lstStyle/>
        <a:p>
          <a:r>
            <a:rPr lang="en-US" sz="1600" dirty="0" smtClean="0"/>
            <a:t>o/1/1</a:t>
          </a:r>
          <a:endParaRPr lang="en-US" sz="1600" dirty="0"/>
        </a:p>
      </dgm:t>
    </dgm:pt>
    <dgm:pt modelId="{DC771195-F1A1-46C0-90BC-56B86413E80F}" type="parTrans" cxnId="{C51E42E9-BDA3-45F4-BFF8-54A2B2F1EC39}">
      <dgm:prSet/>
      <dgm:spPr/>
      <dgm:t>
        <a:bodyPr/>
        <a:lstStyle/>
        <a:p>
          <a:endParaRPr lang="en-US" sz="2000"/>
        </a:p>
      </dgm:t>
    </dgm:pt>
    <dgm:pt modelId="{6DEB235E-C16F-4156-B065-7FDC1C38246E}" type="sibTrans" cxnId="{C51E42E9-BDA3-45F4-BFF8-54A2B2F1EC39}">
      <dgm:prSet/>
      <dgm:spPr/>
      <dgm:t>
        <a:bodyPr/>
        <a:lstStyle/>
        <a:p>
          <a:endParaRPr lang="en-US" sz="2000"/>
        </a:p>
      </dgm:t>
    </dgm:pt>
    <dgm:pt modelId="{D871872D-31C5-43C8-B4BB-266E2D806BAA}">
      <dgm:prSet phldrT="[Text]" custT="1"/>
      <dgm:spPr/>
      <dgm:t>
        <a:bodyPr/>
        <a:lstStyle/>
        <a:p>
          <a:r>
            <a:rPr lang="en-US" sz="1600" dirty="0" smtClean="0"/>
            <a:t>o/1/2</a:t>
          </a:r>
          <a:endParaRPr lang="en-US" sz="1600" dirty="0"/>
        </a:p>
      </dgm:t>
    </dgm:pt>
    <dgm:pt modelId="{350187AB-50B4-4862-98CB-8628D7076C07}" type="parTrans" cxnId="{B2BE1057-F3A6-4834-81A9-58FCBEDD5EC9}">
      <dgm:prSet/>
      <dgm:spPr/>
      <dgm:t>
        <a:bodyPr/>
        <a:lstStyle/>
        <a:p>
          <a:endParaRPr lang="en-US" sz="2000"/>
        </a:p>
      </dgm:t>
    </dgm:pt>
    <dgm:pt modelId="{F6C9D10F-DD8A-4E5D-A224-CBF68AAD2687}" type="sibTrans" cxnId="{B2BE1057-F3A6-4834-81A9-58FCBEDD5EC9}">
      <dgm:prSet/>
      <dgm:spPr/>
      <dgm:t>
        <a:bodyPr/>
        <a:lstStyle/>
        <a:p>
          <a:endParaRPr lang="en-US" sz="2000"/>
        </a:p>
      </dgm:t>
    </dgm:pt>
    <dgm:pt modelId="{92B67212-D67D-42E2-93A6-5687FC161AAF}">
      <dgm:prSet phldrT="[Text]" custT="1"/>
      <dgm:spPr/>
      <dgm:t>
        <a:bodyPr/>
        <a:lstStyle/>
        <a:p>
          <a:r>
            <a:rPr lang="en-US" sz="1600" dirty="0" smtClean="0"/>
            <a:t>o/2</a:t>
          </a:r>
          <a:endParaRPr lang="en-US" sz="1600" dirty="0"/>
        </a:p>
      </dgm:t>
    </dgm:pt>
    <dgm:pt modelId="{5AC95B8E-E6B7-4B8F-AA4B-A461C0CBB6B0}" type="parTrans" cxnId="{3923FF57-9D25-42C5-942D-235359173EDC}">
      <dgm:prSet/>
      <dgm:spPr/>
      <dgm:t>
        <a:bodyPr/>
        <a:lstStyle/>
        <a:p>
          <a:endParaRPr lang="en-US" sz="2000"/>
        </a:p>
      </dgm:t>
    </dgm:pt>
    <dgm:pt modelId="{0208DCDC-DF6D-4188-ABF3-0883C76BC5D0}" type="sibTrans" cxnId="{3923FF57-9D25-42C5-942D-235359173EDC}">
      <dgm:prSet/>
      <dgm:spPr/>
      <dgm:t>
        <a:bodyPr/>
        <a:lstStyle/>
        <a:p>
          <a:endParaRPr lang="en-US" sz="2000"/>
        </a:p>
      </dgm:t>
    </dgm:pt>
    <dgm:pt modelId="{EDF3B7B0-CBF4-490E-AD40-ADC8B01AE63F}">
      <dgm:prSet phldrT="[Text]" custT="1"/>
      <dgm:spPr/>
      <dgm:t>
        <a:bodyPr/>
        <a:lstStyle/>
        <a:p>
          <a:r>
            <a:rPr lang="en-US" sz="1600" dirty="0" smtClean="0"/>
            <a:t>o/2/1</a:t>
          </a:r>
          <a:endParaRPr lang="en-US" sz="1600" dirty="0"/>
        </a:p>
      </dgm:t>
    </dgm:pt>
    <dgm:pt modelId="{44F28322-DBC4-4922-B413-C4804D3CFAD1}" type="parTrans" cxnId="{01A8B26A-2B9A-4D50-8DA1-9B00D6372F51}">
      <dgm:prSet/>
      <dgm:spPr/>
      <dgm:t>
        <a:bodyPr/>
        <a:lstStyle/>
        <a:p>
          <a:endParaRPr lang="en-US" sz="2000"/>
        </a:p>
      </dgm:t>
    </dgm:pt>
    <dgm:pt modelId="{116FE07F-4377-4D87-8283-2FCC24629347}" type="sibTrans" cxnId="{01A8B26A-2B9A-4D50-8DA1-9B00D6372F51}">
      <dgm:prSet/>
      <dgm:spPr/>
      <dgm:t>
        <a:bodyPr/>
        <a:lstStyle/>
        <a:p>
          <a:endParaRPr lang="en-US" sz="2000"/>
        </a:p>
      </dgm:t>
    </dgm:pt>
    <dgm:pt modelId="{9343DE53-47E0-4FB6-860D-42799CE09EA7}" type="pres">
      <dgm:prSet presAssocID="{22900546-AD20-406C-BE8C-F4EB6FCA651A}" presName="hierChild1" presStyleCnt="0">
        <dgm:presLayoutVars>
          <dgm:chPref val="1"/>
          <dgm:dir/>
          <dgm:animOne val="branch"/>
          <dgm:animLvl val="lvl"/>
          <dgm:resizeHandles/>
        </dgm:presLayoutVars>
      </dgm:prSet>
      <dgm:spPr/>
      <dgm:t>
        <a:bodyPr/>
        <a:lstStyle/>
        <a:p>
          <a:endParaRPr lang="en-US"/>
        </a:p>
      </dgm:t>
    </dgm:pt>
    <dgm:pt modelId="{68906F88-6E05-4951-A66C-410A9209F82E}" type="pres">
      <dgm:prSet presAssocID="{C877EBBE-800E-40C1-A55B-EFEB61CD837D}" presName="hierRoot1" presStyleCnt="0"/>
      <dgm:spPr/>
    </dgm:pt>
    <dgm:pt modelId="{0A608CA2-8D8D-4DF6-BE79-79FCED03EF08}" type="pres">
      <dgm:prSet presAssocID="{C877EBBE-800E-40C1-A55B-EFEB61CD837D}" presName="composite" presStyleCnt="0"/>
      <dgm:spPr/>
    </dgm:pt>
    <dgm:pt modelId="{EFB74690-F2A1-47D7-B662-D76C08766CC1}" type="pres">
      <dgm:prSet presAssocID="{C877EBBE-800E-40C1-A55B-EFEB61CD837D}" presName="background" presStyleLbl="node0" presStyleIdx="0" presStyleCnt="1"/>
      <dgm:spPr/>
    </dgm:pt>
    <dgm:pt modelId="{2DEDDF47-F57C-4DAD-8365-63DC03C8B89E}" type="pres">
      <dgm:prSet presAssocID="{C877EBBE-800E-40C1-A55B-EFEB61CD837D}" presName="text" presStyleLbl="fgAcc0" presStyleIdx="0" presStyleCnt="1">
        <dgm:presLayoutVars>
          <dgm:chPref val="3"/>
        </dgm:presLayoutVars>
      </dgm:prSet>
      <dgm:spPr/>
      <dgm:t>
        <a:bodyPr/>
        <a:lstStyle/>
        <a:p>
          <a:endParaRPr lang="en-US"/>
        </a:p>
      </dgm:t>
    </dgm:pt>
    <dgm:pt modelId="{2AA8090C-99CB-4B36-9167-00145C4EE8AB}" type="pres">
      <dgm:prSet presAssocID="{C877EBBE-800E-40C1-A55B-EFEB61CD837D}" presName="hierChild2" presStyleCnt="0"/>
      <dgm:spPr/>
    </dgm:pt>
    <dgm:pt modelId="{E5CCB81F-FACD-427A-8A74-6D3DD301BC72}" type="pres">
      <dgm:prSet presAssocID="{E7A1FEF9-9AA2-4450-B014-1A0BC66F7393}" presName="Name10" presStyleLbl="parChTrans1D2" presStyleIdx="0" presStyleCnt="2"/>
      <dgm:spPr/>
      <dgm:t>
        <a:bodyPr/>
        <a:lstStyle/>
        <a:p>
          <a:endParaRPr lang="en-US"/>
        </a:p>
      </dgm:t>
    </dgm:pt>
    <dgm:pt modelId="{19991763-5D36-46E3-A6A7-DF17DC0B2568}" type="pres">
      <dgm:prSet presAssocID="{26EA28F1-F402-43F0-BDB9-A7BCB1514EC1}" presName="hierRoot2" presStyleCnt="0"/>
      <dgm:spPr/>
    </dgm:pt>
    <dgm:pt modelId="{C5EBAF7E-7620-4732-ACB1-CD6E6F0BF93F}" type="pres">
      <dgm:prSet presAssocID="{26EA28F1-F402-43F0-BDB9-A7BCB1514EC1}" presName="composite2" presStyleCnt="0"/>
      <dgm:spPr/>
    </dgm:pt>
    <dgm:pt modelId="{56FDB66B-A603-4588-8224-297AD8697C16}" type="pres">
      <dgm:prSet presAssocID="{26EA28F1-F402-43F0-BDB9-A7BCB1514EC1}" presName="background2" presStyleLbl="node2" presStyleIdx="0" presStyleCnt="2"/>
      <dgm:spPr/>
    </dgm:pt>
    <dgm:pt modelId="{CF5B2E88-7DE4-466A-8816-2C990B1867B1}" type="pres">
      <dgm:prSet presAssocID="{26EA28F1-F402-43F0-BDB9-A7BCB1514EC1}" presName="text2" presStyleLbl="fgAcc2" presStyleIdx="0" presStyleCnt="2">
        <dgm:presLayoutVars>
          <dgm:chPref val="3"/>
        </dgm:presLayoutVars>
      </dgm:prSet>
      <dgm:spPr/>
      <dgm:t>
        <a:bodyPr/>
        <a:lstStyle/>
        <a:p>
          <a:endParaRPr lang="en-US"/>
        </a:p>
      </dgm:t>
    </dgm:pt>
    <dgm:pt modelId="{58434931-C090-4563-AB0F-B0ACD15081EE}" type="pres">
      <dgm:prSet presAssocID="{26EA28F1-F402-43F0-BDB9-A7BCB1514EC1}" presName="hierChild3" presStyleCnt="0"/>
      <dgm:spPr/>
    </dgm:pt>
    <dgm:pt modelId="{FBCFFE13-74F3-4143-A81B-811514973837}" type="pres">
      <dgm:prSet presAssocID="{DC771195-F1A1-46C0-90BC-56B86413E80F}" presName="Name17" presStyleLbl="parChTrans1D3" presStyleIdx="0" presStyleCnt="3"/>
      <dgm:spPr/>
      <dgm:t>
        <a:bodyPr/>
        <a:lstStyle/>
        <a:p>
          <a:endParaRPr lang="en-US"/>
        </a:p>
      </dgm:t>
    </dgm:pt>
    <dgm:pt modelId="{4C3E30A4-60DD-428F-AD14-D21948042D64}" type="pres">
      <dgm:prSet presAssocID="{8F49E0B6-A4A6-4F69-849E-4DF1B06B128B}" presName="hierRoot3" presStyleCnt="0"/>
      <dgm:spPr/>
    </dgm:pt>
    <dgm:pt modelId="{B9794B94-CEBE-4824-85D7-634EA0F5A3DE}" type="pres">
      <dgm:prSet presAssocID="{8F49E0B6-A4A6-4F69-849E-4DF1B06B128B}" presName="composite3" presStyleCnt="0"/>
      <dgm:spPr/>
    </dgm:pt>
    <dgm:pt modelId="{F3ED8FE7-3DAF-4AD1-A8A2-0E17C96DB628}" type="pres">
      <dgm:prSet presAssocID="{8F49E0B6-A4A6-4F69-849E-4DF1B06B128B}" presName="background3" presStyleLbl="node3" presStyleIdx="0" presStyleCnt="3"/>
      <dgm:spPr/>
    </dgm:pt>
    <dgm:pt modelId="{8097184B-A697-4009-9409-2A67029F3501}" type="pres">
      <dgm:prSet presAssocID="{8F49E0B6-A4A6-4F69-849E-4DF1B06B128B}" presName="text3" presStyleLbl="fgAcc3" presStyleIdx="0" presStyleCnt="3">
        <dgm:presLayoutVars>
          <dgm:chPref val="3"/>
        </dgm:presLayoutVars>
      </dgm:prSet>
      <dgm:spPr/>
      <dgm:t>
        <a:bodyPr/>
        <a:lstStyle/>
        <a:p>
          <a:endParaRPr lang="en-US"/>
        </a:p>
      </dgm:t>
    </dgm:pt>
    <dgm:pt modelId="{5DCD0FF6-5CED-481C-ACEA-75B73A7062A6}" type="pres">
      <dgm:prSet presAssocID="{8F49E0B6-A4A6-4F69-849E-4DF1B06B128B}" presName="hierChild4" presStyleCnt="0"/>
      <dgm:spPr/>
    </dgm:pt>
    <dgm:pt modelId="{517A8E2F-DF3D-4379-850C-D9067A4F9486}" type="pres">
      <dgm:prSet presAssocID="{350187AB-50B4-4862-98CB-8628D7076C07}" presName="Name17" presStyleLbl="parChTrans1D3" presStyleIdx="1" presStyleCnt="3"/>
      <dgm:spPr/>
      <dgm:t>
        <a:bodyPr/>
        <a:lstStyle/>
        <a:p>
          <a:endParaRPr lang="en-US"/>
        </a:p>
      </dgm:t>
    </dgm:pt>
    <dgm:pt modelId="{E48570AF-FBC4-4AF3-9D2A-0C7D7FA136BA}" type="pres">
      <dgm:prSet presAssocID="{D871872D-31C5-43C8-B4BB-266E2D806BAA}" presName="hierRoot3" presStyleCnt="0"/>
      <dgm:spPr/>
    </dgm:pt>
    <dgm:pt modelId="{F20965DD-6344-479A-8A87-A5F8434F5243}" type="pres">
      <dgm:prSet presAssocID="{D871872D-31C5-43C8-B4BB-266E2D806BAA}" presName="composite3" presStyleCnt="0"/>
      <dgm:spPr/>
    </dgm:pt>
    <dgm:pt modelId="{26C71679-3065-4037-890A-5D9ADAEC344B}" type="pres">
      <dgm:prSet presAssocID="{D871872D-31C5-43C8-B4BB-266E2D806BAA}" presName="background3" presStyleLbl="node3" presStyleIdx="1" presStyleCnt="3"/>
      <dgm:spPr/>
    </dgm:pt>
    <dgm:pt modelId="{FDE11E0D-6A3F-43CC-94D6-B014C34CEF6A}" type="pres">
      <dgm:prSet presAssocID="{D871872D-31C5-43C8-B4BB-266E2D806BAA}" presName="text3" presStyleLbl="fgAcc3" presStyleIdx="1" presStyleCnt="3">
        <dgm:presLayoutVars>
          <dgm:chPref val="3"/>
        </dgm:presLayoutVars>
      </dgm:prSet>
      <dgm:spPr/>
      <dgm:t>
        <a:bodyPr/>
        <a:lstStyle/>
        <a:p>
          <a:endParaRPr lang="en-US"/>
        </a:p>
      </dgm:t>
    </dgm:pt>
    <dgm:pt modelId="{70356107-EFD7-4BE8-8B92-B93EEE3863CC}" type="pres">
      <dgm:prSet presAssocID="{D871872D-31C5-43C8-B4BB-266E2D806BAA}" presName="hierChild4" presStyleCnt="0"/>
      <dgm:spPr/>
    </dgm:pt>
    <dgm:pt modelId="{77E10E9C-83FF-4469-977A-FFF652C26789}" type="pres">
      <dgm:prSet presAssocID="{5AC95B8E-E6B7-4B8F-AA4B-A461C0CBB6B0}" presName="Name10" presStyleLbl="parChTrans1D2" presStyleIdx="1" presStyleCnt="2"/>
      <dgm:spPr/>
      <dgm:t>
        <a:bodyPr/>
        <a:lstStyle/>
        <a:p>
          <a:endParaRPr lang="en-US"/>
        </a:p>
      </dgm:t>
    </dgm:pt>
    <dgm:pt modelId="{AB036DFE-67C5-4107-9911-D985BB33A326}" type="pres">
      <dgm:prSet presAssocID="{92B67212-D67D-42E2-93A6-5687FC161AAF}" presName="hierRoot2" presStyleCnt="0"/>
      <dgm:spPr/>
    </dgm:pt>
    <dgm:pt modelId="{0A7BE1E8-CF72-4326-910D-8A38F3B3EC4D}" type="pres">
      <dgm:prSet presAssocID="{92B67212-D67D-42E2-93A6-5687FC161AAF}" presName="composite2" presStyleCnt="0"/>
      <dgm:spPr/>
    </dgm:pt>
    <dgm:pt modelId="{C800EA6A-5C98-460D-B1D9-CF7633D28734}" type="pres">
      <dgm:prSet presAssocID="{92B67212-D67D-42E2-93A6-5687FC161AAF}" presName="background2" presStyleLbl="node2" presStyleIdx="1" presStyleCnt="2"/>
      <dgm:spPr/>
    </dgm:pt>
    <dgm:pt modelId="{8AC4C6BA-0804-49EB-97B4-45A6AA815D2F}" type="pres">
      <dgm:prSet presAssocID="{92B67212-D67D-42E2-93A6-5687FC161AAF}" presName="text2" presStyleLbl="fgAcc2" presStyleIdx="1" presStyleCnt="2">
        <dgm:presLayoutVars>
          <dgm:chPref val="3"/>
        </dgm:presLayoutVars>
      </dgm:prSet>
      <dgm:spPr/>
      <dgm:t>
        <a:bodyPr/>
        <a:lstStyle/>
        <a:p>
          <a:endParaRPr lang="en-US"/>
        </a:p>
      </dgm:t>
    </dgm:pt>
    <dgm:pt modelId="{A8F62A40-D766-43DE-93FA-75E4DAAB5CFC}" type="pres">
      <dgm:prSet presAssocID="{92B67212-D67D-42E2-93A6-5687FC161AAF}" presName="hierChild3" presStyleCnt="0"/>
      <dgm:spPr/>
    </dgm:pt>
    <dgm:pt modelId="{5766E0A6-7A71-4530-B185-D844A55884A1}" type="pres">
      <dgm:prSet presAssocID="{44F28322-DBC4-4922-B413-C4804D3CFAD1}" presName="Name17" presStyleLbl="parChTrans1D3" presStyleIdx="2" presStyleCnt="3"/>
      <dgm:spPr/>
      <dgm:t>
        <a:bodyPr/>
        <a:lstStyle/>
        <a:p>
          <a:endParaRPr lang="en-US"/>
        </a:p>
      </dgm:t>
    </dgm:pt>
    <dgm:pt modelId="{1343A829-2411-4FF4-BA72-15C610C3B43B}" type="pres">
      <dgm:prSet presAssocID="{EDF3B7B0-CBF4-490E-AD40-ADC8B01AE63F}" presName="hierRoot3" presStyleCnt="0"/>
      <dgm:spPr/>
    </dgm:pt>
    <dgm:pt modelId="{955C4C3D-F4DF-420B-B118-9574EDC5AE52}" type="pres">
      <dgm:prSet presAssocID="{EDF3B7B0-CBF4-490E-AD40-ADC8B01AE63F}" presName="composite3" presStyleCnt="0"/>
      <dgm:spPr/>
    </dgm:pt>
    <dgm:pt modelId="{0E48300D-AA5D-4BB6-BE8C-1108AA48DC51}" type="pres">
      <dgm:prSet presAssocID="{EDF3B7B0-CBF4-490E-AD40-ADC8B01AE63F}" presName="background3" presStyleLbl="node3" presStyleIdx="2" presStyleCnt="3"/>
      <dgm:spPr/>
    </dgm:pt>
    <dgm:pt modelId="{9E0617E1-84C7-486D-9535-238DDD81364D}" type="pres">
      <dgm:prSet presAssocID="{EDF3B7B0-CBF4-490E-AD40-ADC8B01AE63F}" presName="text3" presStyleLbl="fgAcc3" presStyleIdx="2" presStyleCnt="3">
        <dgm:presLayoutVars>
          <dgm:chPref val="3"/>
        </dgm:presLayoutVars>
      </dgm:prSet>
      <dgm:spPr/>
      <dgm:t>
        <a:bodyPr/>
        <a:lstStyle/>
        <a:p>
          <a:endParaRPr lang="en-US"/>
        </a:p>
      </dgm:t>
    </dgm:pt>
    <dgm:pt modelId="{BDB1D0B1-233C-4A19-AB67-DC060F850153}" type="pres">
      <dgm:prSet presAssocID="{EDF3B7B0-CBF4-490E-AD40-ADC8B01AE63F}" presName="hierChild4" presStyleCnt="0"/>
      <dgm:spPr/>
    </dgm:pt>
  </dgm:ptLst>
  <dgm:cxnLst>
    <dgm:cxn modelId="{11A168A7-3B9D-42E5-9DDD-ABBF98835630}" type="presOf" srcId="{26EA28F1-F402-43F0-BDB9-A7BCB1514EC1}" destId="{CF5B2E88-7DE4-466A-8816-2C990B1867B1}" srcOrd="0" destOrd="0" presId="urn:microsoft.com/office/officeart/2005/8/layout/hierarchy1"/>
    <dgm:cxn modelId="{A9C523F6-58BC-4207-A4CB-0232A2CC868E}" type="presOf" srcId="{DC771195-F1A1-46C0-90BC-56B86413E80F}" destId="{FBCFFE13-74F3-4143-A81B-811514973837}" srcOrd="0" destOrd="0" presId="urn:microsoft.com/office/officeart/2005/8/layout/hierarchy1"/>
    <dgm:cxn modelId="{C0C40089-FB70-4048-8818-92BC983D5692}" type="presOf" srcId="{E7A1FEF9-9AA2-4450-B014-1A0BC66F7393}" destId="{E5CCB81F-FACD-427A-8A74-6D3DD301BC72}" srcOrd="0" destOrd="0" presId="urn:microsoft.com/office/officeart/2005/8/layout/hierarchy1"/>
    <dgm:cxn modelId="{8034BB94-D915-4C31-A015-43643F6E0F3F}" type="presOf" srcId="{C877EBBE-800E-40C1-A55B-EFEB61CD837D}" destId="{2DEDDF47-F57C-4DAD-8365-63DC03C8B89E}" srcOrd="0" destOrd="0" presId="urn:microsoft.com/office/officeart/2005/8/layout/hierarchy1"/>
    <dgm:cxn modelId="{8993221E-635C-4027-AD2C-8569B3AF958D}" type="presOf" srcId="{5AC95B8E-E6B7-4B8F-AA4B-A461C0CBB6B0}" destId="{77E10E9C-83FF-4469-977A-FFF652C26789}" srcOrd="0" destOrd="0" presId="urn:microsoft.com/office/officeart/2005/8/layout/hierarchy1"/>
    <dgm:cxn modelId="{0277C97D-BAF4-4FDA-BA6F-4D76050D4C2C}" type="presOf" srcId="{350187AB-50B4-4862-98CB-8628D7076C07}" destId="{517A8E2F-DF3D-4379-850C-D9067A4F9486}" srcOrd="0" destOrd="0" presId="urn:microsoft.com/office/officeart/2005/8/layout/hierarchy1"/>
    <dgm:cxn modelId="{01A8B26A-2B9A-4D50-8DA1-9B00D6372F51}" srcId="{92B67212-D67D-42E2-93A6-5687FC161AAF}" destId="{EDF3B7B0-CBF4-490E-AD40-ADC8B01AE63F}" srcOrd="0" destOrd="0" parTransId="{44F28322-DBC4-4922-B413-C4804D3CFAD1}" sibTransId="{116FE07F-4377-4D87-8283-2FCC24629347}"/>
    <dgm:cxn modelId="{5C44DA9D-5F9B-4A5B-9A87-A5AE2F974B47}" type="presOf" srcId="{44F28322-DBC4-4922-B413-C4804D3CFAD1}" destId="{5766E0A6-7A71-4530-B185-D844A55884A1}" srcOrd="0" destOrd="0" presId="urn:microsoft.com/office/officeart/2005/8/layout/hierarchy1"/>
    <dgm:cxn modelId="{B2BE1057-F3A6-4834-81A9-58FCBEDD5EC9}" srcId="{26EA28F1-F402-43F0-BDB9-A7BCB1514EC1}" destId="{D871872D-31C5-43C8-B4BB-266E2D806BAA}" srcOrd="1" destOrd="0" parTransId="{350187AB-50B4-4862-98CB-8628D7076C07}" sibTransId="{F6C9D10F-DD8A-4E5D-A224-CBF68AAD2687}"/>
    <dgm:cxn modelId="{C51E42E9-BDA3-45F4-BFF8-54A2B2F1EC39}" srcId="{26EA28F1-F402-43F0-BDB9-A7BCB1514EC1}" destId="{8F49E0B6-A4A6-4F69-849E-4DF1B06B128B}" srcOrd="0" destOrd="0" parTransId="{DC771195-F1A1-46C0-90BC-56B86413E80F}" sibTransId="{6DEB235E-C16F-4156-B065-7FDC1C38246E}"/>
    <dgm:cxn modelId="{3A49D6AD-D5FA-4D98-80AE-E212959E1ECD}" srcId="{22900546-AD20-406C-BE8C-F4EB6FCA651A}" destId="{C877EBBE-800E-40C1-A55B-EFEB61CD837D}" srcOrd="0" destOrd="0" parTransId="{5769A9F9-3DF6-4B02-B1B0-59AE934426C4}" sibTransId="{3927E7C2-30AF-4F45-A00F-2569F4426D3D}"/>
    <dgm:cxn modelId="{219412F7-F49E-429E-B41C-26BD129463EF}" type="presOf" srcId="{D871872D-31C5-43C8-B4BB-266E2D806BAA}" destId="{FDE11E0D-6A3F-43CC-94D6-B014C34CEF6A}" srcOrd="0" destOrd="0" presId="urn:microsoft.com/office/officeart/2005/8/layout/hierarchy1"/>
    <dgm:cxn modelId="{305A35FA-4880-44F5-916C-F9D6FE3DC6BE}" type="presOf" srcId="{8F49E0B6-A4A6-4F69-849E-4DF1B06B128B}" destId="{8097184B-A697-4009-9409-2A67029F3501}" srcOrd="0" destOrd="0" presId="urn:microsoft.com/office/officeart/2005/8/layout/hierarchy1"/>
    <dgm:cxn modelId="{3923FF57-9D25-42C5-942D-235359173EDC}" srcId="{C877EBBE-800E-40C1-A55B-EFEB61CD837D}" destId="{92B67212-D67D-42E2-93A6-5687FC161AAF}" srcOrd="1" destOrd="0" parTransId="{5AC95B8E-E6B7-4B8F-AA4B-A461C0CBB6B0}" sibTransId="{0208DCDC-DF6D-4188-ABF3-0883C76BC5D0}"/>
    <dgm:cxn modelId="{4EBD450F-490C-477E-B109-B413524DE202}" type="presOf" srcId="{92B67212-D67D-42E2-93A6-5687FC161AAF}" destId="{8AC4C6BA-0804-49EB-97B4-45A6AA815D2F}" srcOrd="0" destOrd="0" presId="urn:microsoft.com/office/officeart/2005/8/layout/hierarchy1"/>
    <dgm:cxn modelId="{8312F192-F4B8-48E3-919F-9315FA98DB4C}" type="presOf" srcId="{EDF3B7B0-CBF4-490E-AD40-ADC8B01AE63F}" destId="{9E0617E1-84C7-486D-9535-238DDD81364D}" srcOrd="0" destOrd="0" presId="urn:microsoft.com/office/officeart/2005/8/layout/hierarchy1"/>
    <dgm:cxn modelId="{2AA7B398-ACFD-48F2-AA16-0FAD0C9C2F92}" type="presOf" srcId="{22900546-AD20-406C-BE8C-F4EB6FCA651A}" destId="{9343DE53-47E0-4FB6-860D-42799CE09EA7}" srcOrd="0" destOrd="0" presId="urn:microsoft.com/office/officeart/2005/8/layout/hierarchy1"/>
    <dgm:cxn modelId="{6250C672-33E1-4E4C-BA60-D079274B233C}" srcId="{C877EBBE-800E-40C1-A55B-EFEB61CD837D}" destId="{26EA28F1-F402-43F0-BDB9-A7BCB1514EC1}" srcOrd="0" destOrd="0" parTransId="{E7A1FEF9-9AA2-4450-B014-1A0BC66F7393}" sibTransId="{B91F0479-121C-43B7-9F37-03F0B9C3D189}"/>
    <dgm:cxn modelId="{5E003B54-8375-4163-BECF-8ABD71E4F7AB}" type="presParOf" srcId="{9343DE53-47E0-4FB6-860D-42799CE09EA7}" destId="{68906F88-6E05-4951-A66C-410A9209F82E}" srcOrd="0" destOrd="0" presId="urn:microsoft.com/office/officeart/2005/8/layout/hierarchy1"/>
    <dgm:cxn modelId="{9ED6795D-145A-4F88-9BB3-FFF3270512D4}" type="presParOf" srcId="{68906F88-6E05-4951-A66C-410A9209F82E}" destId="{0A608CA2-8D8D-4DF6-BE79-79FCED03EF08}" srcOrd="0" destOrd="0" presId="urn:microsoft.com/office/officeart/2005/8/layout/hierarchy1"/>
    <dgm:cxn modelId="{45807B0F-BBBE-40BA-B1B1-FDDEC8952DD1}" type="presParOf" srcId="{0A608CA2-8D8D-4DF6-BE79-79FCED03EF08}" destId="{EFB74690-F2A1-47D7-B662-D76C08766CC1}" srcOrd="0" destOrd="0" presId="urn:microsoft.com/office/officeart/2005/8/layout/hierarchy1"/>
    <dgm:cxn modelId="{91415AC3-A7FD-45A3-A888-6A890FA58B8B}" type="presParOf" srcId="{0A608CA2-8D8D-4DF6-BE79-79FCED03EF08}" destId="{2DEDDF47-F57C-4DAD-8365-63DC03C8B89E}" srcOrd="1" destOrd="0" presId="urn:microsoft.com/office/officeart/2005/8/layout/hierarchy1"/>
    <dgm:cxn modelId="{80DCF09D-FD87-46B9-9A63-EE18D0AC92E8}" type="presParOf" srcId="{68906F88-6E05-4951-A66C-410A9209F82E}" destId="{2AA8090C-99CB-4B36-9167-00145C4EE8AB}" srcOrd="1" destOrd="0" presId="urn:microsoft.com/office/officeart/2005/8/layout/hierarchy1"/>
    <dgm:cxn modelId="{638BB57F-EDC7-4D46-93E1-10268CF92216}" type="presParOf" srcId="{2AA8090C-99CB-4B36-9167-00145C4EE8AB}" destId="{E5CCB81F-FACD-427A-8A74-6D3DD301BC72}" srcOrd="0" destOrd="0" presId="urn:microsoft.com/office/officeart/2005/8/layout/hierarchy1"/>
    <dgm:cxn modelId="{56EC98BC-BD51-4AAC-B365-9D074C53F54C}" type="presParOf" srcId="{2AA8090C-99CB-4B36-9167-00145C4EE8AB}" destId="{19991763-5D36-46E3-A6A7-DF17DC0B2568}" srcOrd="1" destOrd="0" presId="urn:microsoft.com/office/officeart/2005/8/layout/hierarchy1"/>
    <dgm:cxn modelId="{C50DFA09-1AF0-4D10-9CFB-8E6515CC650C}" type="presParOf" srcId="{19991763-5D36-46E3-A6A7-DF17DC0B2568}" destId="{C5EBAF7E-7620-4732-ACB1-CD6E6F0BF93F}" srcOrd="0" destOrd="0" presId="urn:microsoft.com/office/officeart/2005/8/layout/hierarchy1"/>
    <dgm:cxn modelId="{3C572CC2-77F6-4BBB-AA44-4B715BBA50F9}" type="presParOf" srcId="{C5EBAF7E-7620-4732-ACB1-CD6E6F0BF93F}" destId="{56FDB66B-A603-4588-8224-297AD8697C16}" srcOrd="0" destOrd="0" presId="urn:microsoft.com/office/officeart/2005/8/layout/hierarchy1"/>
    <dgm:cxn modelId="{7FE13DC0-FCFB-4335-BDA7-40A3CCE7B5A7}" type="presParOf" srcId="{C5EBAF7E-7620-4732-ACB1-CD6E6F0BF93F}" destId="{CF5B2E88-7DE4-466A-8816-2C990B1867B1}" srcOrd="1" destOrd="0" presId="urn:microsoft.com/office/officeart/2005/8/layout/hierarchy1"/>
    <dgm:cxn modelId="{6D1510F2-0DA2-40D7-811D-712C501D3CDA}" type="presParOf" srcId="{19991763-5D36-46E3-A6A7-DF17DC0B2568}" destId="{58434931-C090-4563-AB0F-B0ACD15081EE}" srcOrd="1" destOrd="0" presId="urn:microsoft.com/office/officeart/2005/8/layout/hierarchy1"/>
    <dgm:cxn modelId="{74F90D18-D4B4-4735-A303-1E6D8BC5FBAD}" type="presParOf" srcId="{58434931-C090-4563-AB0F-B0ACD15081EE}" destId="{FBCFFE13-74F3-4143-A81B-811514973837}" srcOrd="0" destOrd="0" presId="urn:microsoft.com/office/officeart/2005/8/layout/hierarchy1"/>
    <dgm:cxn modelId="{DB35F225-3870-4570-9677-164C62D54B5D}" type="presParOf" srcId="{58434931-C090-4563-AB0F-B0ACD15081EE}" destId="{4C3E30A4-60DD-428F-AD14-D21948042D64}" srcOrd="1" destOrd="0" presId="urn:microsoft.com/office/officeart/2005/8/layout/hierarchy1"/>
    <dgm:cxn modelId="{CA36D4D2-53AE-4BE9-A444-A57CFCC3F8F9}" type="presParOf" srcId="{4C3E30A4-60DD-428F-AD14-D21948042D64}" destId="{B9794B94-CEBE-4824-85D7-634EA0F5A3DE}" srcOrd="0" destOrd="0" presId="urn:microsoft.com/office/officeart/2005/8/layout/hierarchy1"/>
    <dgm:cxn modelId="{0ED71913-4432-4421-B392-3961EE4C77E1}" type="presParOf" srcId="{B9794B94-CEBE-4824-85D7-634EA0F5A3DE}" destId="{F3ED8FE7-3DAF-4AD1-A8A2-0E17C96DB628}" srcOrd="0" destOrd="0" presId="urn:microsoft.com/office/officeart/2005/8/layout/hierarchy1"/>
    <dgm:cxn modelId="{D8F16DE8-AC08-4114-B866-A424AD6A76D4}" type="presParOf" srcId="{B9794B94-CEBE-4824-85D7-634EA0F5A3DE}" destId="{8097184B-A697-4009-9409-2A67029F3501}" srcOrd="1" destOrd="0" presId="urn:microsoft.com/office/officeart/2005/8/layout/hierarchy1"/>
    <dgm:cxn modelId="{C008F01C-BA0A-453F-8BB3-209F3724382E}" type="presParOf" srcId="{4C3E30A4-60DD-428F-AD14-D21948042D64}" destId="{5DCD0FF6-5CED-481C-ACEA-75B73A7062A6}" srcOrd="1" destOrd="0" presId="urn:microsoft.com/office/officeart/2005/8/layout/hierarchy1"/>
    <dgm:cxn modelId="{FB857E9D-34F0-4F0E-BA5D-473BD9BA89BA}" type="presParOf" srcId="{58434931-C090-4563-AB0F-B0ACD15081EE}" destId="{517A8E2F-DF3D-4379-850C-D9067A4F9486}" srcOrd="2" destOrd="0" presId="urn:microsoft.com/office/officeart/2005/8/layout/hierarchy1"/>
    <dgm:cxn modelId="{C6050A96-D35A-4CA5-95E3-095F3B882509}" type="presParOf" srcId="{58434931-C090-4563-AB0F-B0ACD15081EE}" destId="{E48570AF-FBC4-4AF3-9D2A-0C7D7FA136BA}" srcOrd="3" destOrd="0" presId="urn:microsoft.com/office/officeart/2005/8/layout/hierarchy1"/>
    <dgm:cxn modelId="{C8B08EA8-CC50-4376-A426-A777C08396F0}" type="presParOf" srcId="{E48570AF-FBC4-4AF3-9D2A-0C7D7FA136BA}" destId="{F20965DD-6344-479A-8A87-A5F8434F5243}" srcOrd="0" destOrd="0" presId="urn:microsoft.com/office/officeart/2005/8/layout/hierarchy1"/>
    <dgm:cxn modelId="{4276D6E9-6F78-4764-A1BE-E314EBFE79E8}" type="presParOf" srcId="{F20965DD-6344-479A-8A87-A5F8434F5243}" destId="{26C71679-3065-4037-890A-5D9ADAEC344B}" srcOrd="0" destOrd="0" presId="urn:microsoft.com/office/officeart/2005/8/layout/hierarchy1"/>
    <dgm:cxn modelId="{561702C0-DBE8-47BA-98B6-1F04DBD12631}" type="presParOf" srcId="{F20965DD-6344-479A-8A87-A5F8434F5243}" destId="{FDE11E0D-6A3F-43CC-94D6-B014C34CEF6A}" srcOrd="1" destOrd="0" presId="urn:microsoft.com/office/officeart/2005/8/layout/hierarchy1"/>
    <dgm:cxn modelId="{776D1609-0094-4F10-845C-E64E0DE2F914}" type="presParOf" srcId="{E48570AF-FBC4-4AF3-9D2A-0C7D7FA136BA}" destId="{70356107-EFD7-4BE8-8B92-B93EEE3863CC}" srcOrd="1" destOrd="0" presId="urn:microsoft.com/office/officeart/2005/8/layout/hierarchy1"/>
    <dgm:cxn modelId="{E0969337-C7A7-4F19-B11F-99ADB86F1FB1}" type="presParOf" srcId="{2AA8090C-99CB-4B36-9167-00145C4EE8AB}" destId="{77E10E9C-83FF-4469-977A-FFF652C26789}" srcOrd="2" destOrd="0" presId="urn:microsoft.com/office/officeart/2005/8/layout/hierarchy1"/>
    <dgm:cxn modelId="{E2F85CE4-1F4E-471D-B25D-E2B4487EF1B5}" type="presParOf" srcId="{2AA8090C-99CB-4B36-9167-00145C4EE8AB}" destId="{AB036DFE-67C5-4107-9911-D985BB33A326}" srcOrd="3" destOrd="0" presId="urn:microsoft.com/office/officeart/2005/8/layout/hierarchy1"/>
    <dgm:cxn modelId="{B54D2D11-BB5F-46D8-8743-CDF0ABC8C69F}" type="presParOf" srcId="{AB036DFE-67C5-4107-9911-D985BB33A326}" destId="{0A7BE1E8-CF72-4326-910D-8A38F3B3EC4D}" srcOrd="0" destOrd="0" presId="urn:microsoft.com/office/officeart/2005/8/layout/hierarchy1"/>
    <dgm:cxn modelId="{B5D4A0BB-ED91-4D82-8F35-C5E2DB150C98}" type="presParOf" srcId="{0A7BE1E8-CF72-4326-910D-8A38F3B3EC4D}" destId="{C800EA6A-5C98-460D-B1D9-CF7633D28734}" srcOrd="0" destOrd="0" presId="urn:microsoft.com/office/officeart/2005/8/layout/hierarchy1"/>
    <dgm:cxn modelId="{37D90DA8-B533-42D9-98A6-E4517EE70042}" type="presParOf" srcId="{0A7BE1E8-CF72-4326-910D-8A38F3B3EC4D}" destId="{8AC4C6BA-0804-49EB-97B4-45A6AA815D2F}" srcOrd="1" destOrd="0" presId="urn:microsoft.com/office/officeart/2005/8/layout/hierarchy1"/>
    <dgm:cxn modelId="{B1C0C320-F164-4CB8-80CC-9E5C4A30453E}" type="presParOf" srcId="{AB036DFE-67C5-4107-9911-D985BB33A326}" destId="{A8F62A40-D766-43DE-93FA-75E4DAAB5CFC}" srcOrd="1" destOrd="0" presId="urn:microsoft.com/office/officeart/2005/8/layout/hierarchy1"/>
    <dgm:cxn modelId="{D0D8CFE2-3CA8-46F9-8CDD-50943016424D}" type="presParOf" srcId="{A8F62A40-D766-43DE-93FA-75E4DAAB5CFC}" destId="{5766E0A6-7A71-4530-B185-D844A55884A1}" srcOrd="0" destOrd="0" presId="urn:microsoft.com/office/officeart/2005/8/layout/hierarchy1"/>
    <dgm:cxn modelId="{EB524280-D296-4C1C-A8FA-CFBEFEF2090A}" type="presParOf" srcId="{A8F62A40-D766-43DE-93FA-75E4DAAB5CFC}" destId="{1343A829-2411-4FF4-BA72-15C610C3B43B}" srcOrd="1" destOrd="0" presId="urn:microsoft.com/office/officeart/2005/8/layout/hierarchy1"/>
    <dgm:cxn modelId="{C03A4390-511B-4D88-BF01-A9A784A77CE2}" type="presParOf" srcId="{1343A829-2411-4FF4-BA72-15C610C3B43B}" destId="{955C4C3D-F4DF-420B-B118-9574EDC5AE52}" srcOrd="0" destOrd="0" presId="urn:microsoft.com/office/officeart/2005/8/layout/hierarchy1"/>
    <dgm:cxn modelId="{31FAE739-C5BA-405E-8E92-16589FD7F646}" type="presParOf" srcId="{955C4C3D-F4DF-420B-B118-9574EDC5AE52}" destId="{0E48300D-AA5D-4BB6-BE8C-1108AA48DC51}" srcOrd="0" destOrd="0" presId="urn:microsoft.com/office/officeart/2005/8/layout/hierarchy1"/>
    <dgm:cxn modelId="{73DAF78B-5678-4BF2-ACE8-F24E2CCBD7C1}" type="presParOf" srcId="{955C4C3D-F4DF-420B-B118-9574EDC5AE52}" destId="{9E0617E1-84C7-486D-9535-238DDD81364D}" srcOrd="1" destOrd="0" presId="urn:microsoft.com/office/officeart/2005/8/layout/hierarchy1"/>
    <dgm:cxn modelId="{248D968E-E832-49D6-BBEB-8AA4DCCE7709}" type="presParOf" srcId="{1343A829-2411-4FF4-BA72-15C610C3B43B}" destId="{BDB1D0B1-233C-4A19-AB67-DC060F85015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F829A55-6CF9-42C8-BA6D-224B32C4FB01}" type="doc">
      <dgm:prSet loTypeId="urn:microsoft.com/office/officeart/2005/8/layout/vList3" loCatId="picture" qsTypeId="urn:microsoft.com/office/officeart/2005/8/quickstyle/simple1" qsCatId="simple" csTypeId="urn:microsoft.com/office/officeart/2005/8/colors/accent1_2" csCatId="accent1" phldr="1"/>
      <dgm:spPr/>
    </dgm:pt>
    <dgm:pt modelId="{FD0F619B-2B86-48A5-957C-D91AFF179B9E}">
      <dgm:prSet phldrT="[Text]"/>
      <dgm:spPr/>
      <dgm:t>
        <a:bodyPr/>
        <a:lstStyle/>
        <a:p>
          <a:r>
            <a:rPr lang="en-US" dirty="0" smtClean="0"/>
            <a:t>Entity typing</a:t>
          </a:r>
          <a:endParaRPr lang="en-US" dirty="0"/>
        </a:p>
      </dgm:t>
    </dgm:pt>
    <dgm:pt modelId="{74D17E8E-A0A2-4743-9338-C5F0ECF134D7}" type="parTrans" cxnId="{3CDC6A92-9A86-4D67-A123-20A2DF2F4877}">
      <dgm:prSet/>
      <dgm:spPr/>
      <dgm:t>
        <a:bodyPr/>
        <a:lstStyle/>
        <a:p>
          <a:endParaRPr lang="en-US"/>
        </a:p>
      </dgm:t>
    </dgm:pt>
    <dgm:pt modelId="{E70C174B-2629-401F-A33D-EA1D3DB47556}" type="sibTrans" cxnId="{3CDC6A92-9A86-4D67-A123-20A2DF2F4877}">
      <dgm:prSet/>
      <dgm:spPr/>
      <dgm:t>
        <a:bodyPr/>
        <a:lstStyle/>
        <a:p>
          <a:endParaRPr lang="en-US"/>
        </a:p>
      </dgm:t>
    </dgm:pt>
    <dgm:pt modelId="{9AB44FDC-78C0-42C6-9530-3FFAC50AB5A9}">
      <dgm:prSet phldrT="[Text]"/>
      <dgm:spPr/>
      <dgm:t>
        <a:bodyPr/>
        <a:lstStyle/>
        <a:p>
          <a:r>
            <a:rPr lang="en-US" dirty="0" smtClean="0"/>
            <a:t>Entity role analysis</a:t>
          </a:r>
          <a:endParaRPr lang="en-US" dirty="0"/>
        </a:p>
      </dgm:t>
    </dgm:pt>
    <dgm:pt modelId="{7882C1A4-5A6B-44B0-9CFF-8C8B904B7889}" type="parTrans" cxnId="{4253F28C-497D-49C9-9BAF-7AF7DBCD015A}">
      <dgm:prSet/>
      <dgm:spPr/>
      <dgm:t>
        <a:bodyPr/>
        <a:lstStyle/>
        <a:p>
          <a:endParaRPr lang="en-US"/>
        </a:p>
      </dgm:t>
    </dgm:pt>
    <dgm:pt modelId="{2E7E89FF-38D1-412B-B9FB-8FBC36F54013}" type="sibTrans" cxnId="{4253F28C-497D-49C9-9BAF-7AF7DBCD015A}">
      <dgm:prSet/>
      <dgm:spPr/>
      <dgm:t>
        <a:bodyPr/>
        <a:lstStyle/>
        <a:p>
          <a:endParaRPr lang="en-US"/>
        </a:p>
      </dgm:t>
    </dgm:pt>
    <dgm:pt modelId="{F3AAF89F-E8FA-4FE4-8EC4-621FD88ED490}">
      <dgm:prSet phldrT="[Text]"/>
      <dgm:spPr/>
      <dgm:t>
        <a:bodyPr/>
        <a:lstStyle/>
        <a:p>
          <a:r>
            <a:rPr lang="en-US" dirty="0" smtClean="0"/>
            <a:t>Entity relation mining</a:t>
          </a:r>
          <a:endParaRPr lang="en-US" dirty="0"/>
        </a:p>
      </dgm:t>
    </dgm:pt>
    <dgm:pt modelId="{B3AD2DC2-97CD-4CED-81F0-851AAA59DA5D}" type="parTrans" cxnId="{781E48E6-B430-41F6-B1C1-241238ED2CBD}">
      <dgm:prSet/>
      <dgm:spPr/>
      <dgm:t>
        <a:bodyPr/>
        <a:lstStyle/>
        <a:p>
          <a:endParaRPr lang="en-US"/>
        </a:p>
      </dgm:t>
    </dgm:pt>
    <dgm:pt modelId="{16116780-D6DD-44A5-B76B-02F3C4B03056}" type="sibTrans" cxnId="{781E48E6-B430-41F6-B1C1-241238ED2CBD}">
      <dgm:prSet/>
      <dgm:spPr/>
      <dgm:t>
        <a:bodyPr/>
        <a:lstStyle/>
        <a:p>
          <a:endParaRPr lang="en-US"/>
        </a:p>
      </dgm:t>
    </dgm:pt>
    <dgm:pt modelId="{1E2E8886-463B-4C1F-A867-00E9188B031F}" type="pres">
      <dgm:prSet presAssocID="{8F829A55-6CF9-42C8-BA6D-224B32C4FB01}" presName="linearFlow" presStyleCnt="0">
        <dgm:presLayoutVars>
          <dgm:dir/>
          <dgm:resizeHandles val="exact"/>
        </dgm:presLayoutVars>
      </dgm:prSet>
      <dgm:spPr/>
    </dgm:pt>
    <dgm:pt modelId="{198A0084-B957-45EE-B6EF-FE9C09A784B1}" type="pres">
      <dgm:prSet presAssocID="{FD0F619B-2B86-48A5-957C-D91AFF179B9E}" presName="composite" presStyleCnt="0"/>
      <dgm:spPr/>
    </dgm:pt>
    <dgm:pt modelId="{BDEEE52F-F174-4CF5-BD67-08453C5A22D7}" type="pres">
      <dgm:prSet presAssocID="{FD0F619B-2B86-48A5-957C-D91AFF179B9E}" presName="imgShp" presStyleLbl="fgImgPlace1" presStyleIdx="0" presStyleCnt="3"/>
      <dgm:spPr/>
    </dgm:pt>
    <dgm:pt modelId="{86D6A603-7283-4A92-9766-E54476937027}" type="pres">
      <dgm:prSet presAssocID="{FD0F619B-2B86-48A5-957C-D91AFF179B9E}" presName="txShp" presStyleLbl="node1" presStyleIdx="0" presStyleCnt="3" custLinFactNeighborY="1473">
        <dgm:presLayoutVars>
          <dgm:bulletEnabled val="1"/>
        </dgm:presLayoutVars>
      </dgm:prSet>
      <dgm:spPr/>
      <dgm:t>
        <a:bodyPr/>
        <a:lstStyle/>
        <a:p>
          <a:endParaRPr lang="en-US"/>
        </a:p>
      </dgm:t>
    </dgm:pt>
    <dgm:pt modelId="{21C70537-92EF-45A3-A009-A4F031FD3C77}" type="pres">
      <dgm:prSet presAssocID="{E70C174B-2629-401F-A33D-EA1D3DB47556}" presName="spacing" presStyleCnt="0"/>
      <dgm:spPr/>
    </dgm:pt>
    <dgm:pt modelId="{C0167865-EB68-46B7-96BA-B7685C0801FF}" type="pres">
      <dgm:prSet presAssocID="{9AB44FDC-78C0-42C6-9530-3FFAC50AB5A9}" presName="composite" presStyleCnt="0"/>
      <dgm:spPr/>
    </dgm:pt>
    <dgm:pt modelId="{0503E8FA-C698-4D6F-A981-83E41F125CEC}" type="pres">
      <dgm:prSet presAssocID="{9AB44FDC-78C0-42C6-9530-3FFAC50AB5A9}" presName="imgShp" presStyleLbl="fgImgPlace1" presStyleIdx="1" presStyleCnt="3"/>
      <dgm:spPr/>
    </dgm:pt>
    <dgm:pt modelId="{3D9C987F-9415-4742-9988-45CE0AF66DE8}" type="pres">
      <dgm:prSet presAssocID="{9AB44FDC-78C0-42C6-9530-3FFAC50AB5A9}" presName="txShp" presStyleLbl="node1" presStyleIdx="1" presStyleCnt="3">
        <dgm:presLayoutVars>
          <dgm:bulletEnabled val="1"/>
        </dgm:presLayoutVars>
      </dgm:prSet>
      <dgm:spPr/>
      <dgm:t>
        <a:bodyPr/>
        <a:lstStyle/>
        <a:p>
          <a:endParaRPr lang="en-US"/>
        </a:p>
      </dgm:t>
    </dgm:pt>
    <dgm:pt modelId="{B4FB4A37-F288-44B8-8FF5-65A844B5A23C}" type="pres">
      <dgm:prSet presAssocID="{2E7E89FF-38D1-412B-B9FB-8FBC36F54013}" presName="spacing" presStyleCnt="0"/>
      <dgm:spPr/>
    </dgm:pt>
    <dgm:pt modelId="{C5A335CC-583F-49D4-94C8-6D49F965D39F}" type="pres">
      <dgm:prSet presAssocID="{F3AAF89F-E8FA-4FE4-8EC4-621FD88ED490}" presName="composite" presStyleCnt="0"/>
      <dgm:spPr/>
    </dgm:pt>
    <dgm:pt modelId="{96D5B706-817D-4413-B262-8B46BFBB3B01}" type="pres">
      <dgm:prSet presAssocID="{F3AAF89F-E8FA-4FE4-8EC4-621FD88ED490}" presName="imgShp" presStyleLbl="fgImgPlace1" presStyleIdx="2" presStyleCnt="3"/>
      <dgm:spPr/>
    </dgm:pt>
    <dgm:pt modelId="{11ED6491-AD90-4E67-AD56-A0DB08CD91FE}" type="pres">
      <dgm:prSet presAssocID="{F3AAF89F-E8FA-4FE4-8EC4-621FD88ED490}" presName="txShp" presStyleLbl="node1" presStyleIdx="2" presStyleCnt="3">
        <dgm:presLayoutVars>
          <dgm:bulletEnabled val="1"/>
        </dgm:presLayoutVars>
      </dgm:prSet>
      <dgm:spPr/>
      <dgm:t>
        <a:bodyPr/>
        <a:lstStyle/>
        <a:p>
          <a:endParaRPr lang="en-US"/>
        </a:p>
      </dgm:t>
    </dgm:pt>
  </dgm:ptLst>
  <dgm:cxnLst>
    <dgm:cxn modelId="{378F4BC0-0B87-43A1-AB14-D535C5E3ADC2}" type="presOf" srcId="{FD0F619B-2B86-48A5-957C-D91AFF179B9E}" destId="{86D6A603-7283-4A92-9766-E54476937027}" srcOrd="0" destOrd="0" presId="urn:microsoft.com/office/officeart/2005/8/layout/vList3"/>
    <dgm:cxn modelId="{CC9A9BD6-6766-4E7C-988A-6BE79733DF30}" type="presOf" srcId="{9AB44FDC-78C0-42C6-9530-3FFAC50AB5A9}" destId="{3D9C987F-9415-4742-9988-45CE0AF66DE8}" srcOrd="0" destOrd="0" presId="urn:microsoft.com/office/officeart/2005/8/layout/vList3"/>
    <dgm:cxn modelId="{8F380DE5-AA41-423D-941A-BCAAFD7652CE}" type="presOf" srcId="{F3AAF89F-E8FA-4FE4-8EC4-621FD88ED490}" destId="{11ED6491-AD90-4E67-AD56-A0DB08CD91FE}" srcOrd="0" destOrd="0" presId="urn:microsoft.com/office/officeart/2005/8/layout/vList3"/>
    <dgm:cxn modelId="{4253F28C-497D-49C9-9BAF-7AF7DBCD015A}" srcId="{8F829A55-6CF9-42C8-BA6D-224B32C4FB01}" destId="{9AB44FDC-78C0-42C6-9530-3FFAC50AB5A9}" srcOrd="1" destOrd="0" parTransId="{7882C1A4-5A6B-44B0-9CFF-8C8B904B7889}" sibTransId="{2E7E89FF-38D1-412B-B9FB-8FBC36F54013}"/>
    <dgm:cxn modelId="{781E48E6-B430-41F6-B1C1-241238ED2CBD}" srcId="{8F829A55-6CF9-42C8-BA6D-224B32C4FB01}" destId="{F3AAF89F-E8FA-4FE4-8EC4-621FD88ED490}" srcOrd="2" destOrd="0" parTransId="{B3AD2DC2-97CD-4CED-81F0-851AAA59DA5D}" sibTransId="{16116780-D6DD-44A5-B76B-02F3C4B03056}"/>
    <dgm:cxn modelId="{443A40CD-8608-444F-9FB1-42173C215DC6}" type="presOf" srcId="{8F829A55-6CF9-42C8-BA6D-224B32C4FB01}" destId="{1E2E8886-463B-4C1F-A867-00E9188B031F}" srcOrd="0" destOrd="0" presId="urn:microsoft.com/office/officeart/2005/8/layout/vList3"/>
    <dgm:cxn modelId="{3CDC6A92-9A86-4D67-A123-20A2DF2F4877}" srcId="{8F829A55-6CF9-42C8-BA6D-224B32C4FB01}" destId="{FD0F619B-2B86-48A5-957C-D91AFF179B9E}" srcOrd="0" destOrd="0" parTransId="{74D17E8E-A0A2-4743-9338-C5F0ECF134D7}" sibTransId="{E70C174B-2629-401F-A33D-EA1D3DB47556}"/>
    <dgm:cxn modelId="{B7F73E80-A885-4304-AEBF-52B007863BB5}" type="presParOf" srcId="{1E2E8886-463B-4C1F-A867-00E9188B031F}" destId="{198A0084-B957-45EE-B6EF-FE9C09A784B1}" srcOrd="0" destOrd="0" presId="urn:microsoft.com/office/officeart/2005/8/layout/vList3"/>
    <dgm:cxn modelId="{152D6D6E-7CA9-4DAA-8CB1-835364388533}" type="presParOf" srcId="{198A0084-B957-45EE-B6EF-FE9C09A784B1}" destId="{BDEEE52F-F174-4CF5-BD67-08453C5A22D7}" srcOrd="0" destOrd="0" presId="urn:microsoft.com/office/officeart/2005/8/layout/vList3"/>
    <dgm:cxn modelId="{7565FCC6-AFAB-4CEE-BE6A-4FEAB5BDDFEB}" type="presParOf" srcId="{198A0084-B957-45EE-B6EF-FE9C09A784B1}" destId="{86D6A603-7283-4A92-9766-E54476937027}" srcOrd="1" destOrd="0" presId="urn:microsoft.com/office/officeart/2005/8/layout/vList3"/>
    <dgm:cxn modelId="{5135A092-8DE8-47D9-82C4-A227A602E0E1}" type="presParOf" srcId="{1E2E8886-463B-4C1F-A867-00E9188B031F}" destId="{21C70537-92EF-45A3-A009-A4F031FD3C77}" srcOrd="1" destOrd="0" presId="urn:microsoft.com/office/officeart/2005/8/layout/vList3"/>
    <dgm:cxn modelId="{DDF61424-E207-4753-ACB5-B5D4EF12EBF8}" type="presParOf" srcId="{1E2E8886-463B-4C1F-A867-00E9188B031F}" destId="{C0167865-EB68-46B7-96BA-B7685C0801FF}" srcOrd="2" destOrd="0" presId="urn:microsoft.com/office/officeart/2005/8/layout/vList3"/>
    <dgm:cxn modelId="{E71330F9-2FC8-43A0-89B3-7A4961FFC578}" type="presParOf" srcId="{C0167865-EB68-46B7-96BA-B7685C0801FF}" destId="{0503E8FA-C698-4D6F-A981-83E41F125CEC}" srcOrd="0" destOrd="0" presId="urn:microsoft.com/office/officeart/2005/8/layout/vList3"/>
    <dgm:cxn modelId="{8570427B-1590-4FE7-8174-4A1EC41B77AA}" type="presParOf" srcId="{C0167865-EB68-46B7-96BA-B7685C0801FF}" destId="{3D9C987F-9415-4742-9988-45CE0AF66DE8}" srcOrd="1" destOrd="0" presId="urn:microsoft.com/office/officeart/2005/8/layout/vList3"/>
    <dgm:cxn modelId="{1B356721-56B0-455B-B515-B7507A570BB7}" type="presParOf" srcId="{1E2E8886-463B-4C1F-A867-00E9188B031F}" destId="{B4FB4A37-F288-44B8-8FF5-65A844B5A23C}" srcOrd="3" destOrd="0" presId="urn:microsoft.com/office/officeart/2005/8/layout/vList3"/>
    <dgm:cxn modelId="{6B2C941B-DAB7-4A2B-A581-D303674D506D}" type="presParOf" srcId="{1E2E8886-463B-4C1F-A867-00E9188B031F}" destId="{C5A335CC-583F-49D4-94C8-6D49F965D39F}" srcOrd="4" destOrd="0" presId="urn:microsoft.com/office/officeart/2005/8/layout/vList3"/>
    <dgm:cxn modelId="{C2F4ADB0-832A-46FA-9B9C-9F20C67B0F3B}" type="presParOf" srcId="{C5A335CC-583F-49D4-94C8-6D49F965D39F}" destId="{96D5B706-817D-4413-B262-8B46BFBB3B01}" srcOrd="0" destOrd="0" presId="urn:microsoft.com/office/officeart/2005/8/layout/vList3"/>
    <dgm:cxn modelId="{E603C421-F8E6-4853-A0ED-F197B6243B73}" type="presParOf" srcId="{C5A335CC-583F-49D4-94C8-6D49F965D39F}" destId="{11ED6491-AD90-4E67-AD56-A0DB08CD91F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F30C424-5101-4E3B-AA17-AF6A42FE8B8A}" type="doc">
      <dgm:prSet loTypeId="urn:microsoft.com/office/officeart/2005/8/layout/pyramid3" loCatId="pyramid" qsTypeId="urn:microsoft.com/office/officeart/2005/8/quickstyle/3d5" qsCatId="3D" csTypeId="urn:microsoft.com/office/officeart/2005/8/colors/accent1_2" csCatId="accent1" phldr="1"/>
      <dgm:spPr/>
    </dgm:pt>
    <dgm:pt modelId="{5E3196E3-F439-428F-AECB-396B9116BA10}">
      <dgm:prSet phldrT="[Text]" custT="1"/>
      <dgm:spPr/>
      <dgm:t>
        <a:bodyPr/>
        <a:lstStyle/>
        <a:p>
          <a:r>
            <a:rPr lang="en-US" sz="2400" dirty="0" smtClean="0"/>
            <a:t>Dataset</a:t>
          </a:r>
          <a:endParaRPr lang="en-US" sz="2400" dirty="0"/>
        </a:p>
      </dgm:t>
    </dgm:pt>
    <dgm:pt modelId="{A9F25EE0-9DA3-4F5B-BA98-86BC3910D22E}" type="parTrans" cxnId="{240DCBEC-1050-4674-A86A-FE4C94AC87AC}">
      <dgm:prSet/>
      <dgm:spPr/>
      <dgm:t>
        <a:bodyPr/>
        <a:lstStyle/>
        <a:p>
          <a:endParaRPr lang="en-US" sz="2400"/>
        </a:p>
      </dgm:t>
    </dgm:pt>
    <dgm:pt modelId="{1A7EDE2C-90AF-4371-B1CB-A0B27AB37AC4}" type="sibTrans" cxnId="{240DCBEC-1050-4674-A86A-FE4C94AC87AC}">
      <dgm:prSet/>
      <dgm:spPr/>
      <dgm:t>
        <a:bodyPr/>
        <a:lstStyle/>
        <a:p>
          <a:endParaRPr lang="en-US" sz="2400"/>
        </a:p>
      </dgm:t>
    </dgm:pt>
    <dgm:pt modelId="{EE8E4636-C491-4811-B523-AC8ECD4E6B83}">
      <dgm:prSet phldrT="[Text]" custT="1"/>
      <dgm:spPr/>
      <dgm:t>
        <a:bodyPr/>
        <a:lstStyle/>
        <a:p>
          <a:r>
            <a:rPr lang="en-US" sz="2400" dirty="0" smtClean="0"/>
            <a:t>Information source</a:t>
          </a:r>
          <a:endParaRPr lang="en-US" sz="2400" dirty="0"/>
        </a:p>
      </dgm:t>
    </dgm:pt>
    <dgm:pt modelId="{B163DBDE-C9A5-4BE3-B95C-9CE1590BE3DF}" type="parTrans" cxnId="{C9C8C1FA-49C3-44D2-A5D0-64C1B8322D00}">
      <dgm:prSet/>
      <dgm:spPr/>
      <dgm:t>
        <a:bodyPr/>
        <a:lstStyle/>
        <a:p>
          <a:endParaRPr lang="en-US" sz="2400"/>
        </a:p>
      </dgm:t>
    </dgm:pt>
    <dgm:pt modelId="{941195C6-AD6C-49F0-949A-18A5D94448B4}" type="sibTrans" cxnId="{C9C8C1FA-49C3-44D2-A5D0-64C1B8322D00}">
      <dgm:prSet/>
      <dgm:spPr/>
      <dgm:t>
        <a:bodyPr/>
        <a:lstStyle/>
        <a:p>
          <a:endParaRPr lang="en-US" sz="2400"/>
        </a:p>
      </dgm:t>
    </dgm:pt>
    <dgm:pt modelId="{4BF3A939-0623-4B79-9EA1-E4521116F7B0}">
      <dgm:prSet phldrT="[Text]" custT="1"/>
      <dgm:spPr/>
      <dgm:t>
        <a:bodyPr/>
        <a:lstStyle/>
        <a:p>
          <a:r>
            <a:rPr lang="en-US" sz="2400" dirty="0" smtClean="0"/>
            <a:t>Knowledgebase</a:t>
          </a:r>
          <a:endParaRPr lang="en-US" sz="2400" dirty="0"/>
        </a:p>
      </dgm:t>
    </dgm:pt>
    <dgm:pt modelId="{AAC6965F-F907-44FD-A22A-A47CD68FB5D5}" type="parTrans" cxnId="{A2A9CF08-F405-4D9B-9F3A-FC7033EAA2A8}">
      <dgm:prSet/>
      <dgm:spPr/>
      <dgm:t>
        <a:bodyPr/>
        <a:lstStyle/>
        <a:p>
          <a:endParaRPr lang="en-US" sz="2400"/>
        </a:p>
      </dgm:t>
    </dgm:pt>
    <dgm:pt modelId="{1B3AE36F-5989-41B0-BB07-904248FAF656}" type="sibTrans" cxnId="{A2A9CF08-F405-4D9B-9F3A-FC7033EAA2A8}">
      <dgm:prSet/>
      <dgm:spPr/>
      <dgm:t>
        <a:bodyPr/>
        <a:lstStyle/>
        <a:p>
          <a:endParaRPr lang="en-US" sz="2400"/>
        </a:p>
      </dgm:t>
    </dgm:pt>
    <dgm:pt modelId="{FB47476A-1380-417D-9FF5-8178F8A25B78}">
      <dgm:prSet phldrT="[Text]" custT="1"/>
      <dgm:spPr/>
      <dgm:t>
        <a:bodyPr/>
        <a:lstStyle/>
        <a:p>
          <a:r>
            <a:rPr lang="en-US" sz="2400" dirty="0" smtClean="0"/>
            <a:t>Data record</a:t>
          </a:r>
          <a:endParaRPr lang="en-US" sz="2400" dirty="0"/>
        </a:p>
      </dgm:t>
    </dgm:pt>
    <dgm:pt modelId="{4B28A855-97E4-4360-9C3F-BFA738285403}" type="parTrans" cxnId="{F13DA23D-C32D-4E26-984E-BBD76A4B7A31}">
      <dgm:prSet/>
      <dgm:spPr/>
      <dgm:t>
        <a:bodyPr/>
        <a:lstStyle/>
        <a:p>
          <a:endParaRPr lang="en-US" sz="2400"/>
        </a:p>
      </dgm:t>
    </dgm:pt>
    <dgm:pt modelId="{D1D63E3E-43A7-43EF-92BE-539CEBE5B492}" type="sibTrans" cxnId="{F13DA23D-C32D-4E26-984E-BBD76A4B7A31}">
      <dgm:prSet/>
      <dgm:spPr/>
      <dgm:t>
        <a:bodyPr/>
        <a:lstStyle/>
        <a:p>
          <a:endParaRPr lang="en-US" sz="2400"/>
        </a:p>
      </dgm:t>
    </dgm:pt>
    <dgm:pt modelId="{5F2833D6-FB4E-4FCE-B673-AB07A343D547}">
      <dgm:prSet phldrT="[Text]" custT="1"/>
      <dgm:spPr>
        <a:noFill/>
      </dgm:spPr>
      <dgm:t>
        <a:bodyPr/>
        <a:lstStyle/>
        <a:p>
          <a:endParaRPr lang="en-US" sz="3200" dirty="0"/>
        </a:p>
      </dgm:t>
    </dgm:pt>
    <dgm:pt modelId="{94DCDD71-6166-41FC-A7AA-0DBA40588658}" type="parTrans" cxnId="{D4475D9B-2519-4A5C-892F-CCE702AE9A1B}">
      <dgm:prSet/>
      <dgm:spPr/>
      <dgm:t>
        <a:bodyPr/>
        <a:lstStyle/>
        <a:p>
          <a:endParaRPr lang="en-US" sz="2000"/>
        </a:p>
      </dgm:t>
    </dgm:pt>
    <dgm:pt modelId="{29FF4141-71C8-4195-A9B8-3DF8A56722CE}" type="sibTrans" cxnId="{D4475D9B-2519-4A5C-892F-CCE702AE9A1B}">
      <dgm:prSet/>
      <dgm:spPr/>
      <dgm:t>
        <a:bodyPr/>
        <a:lstStyle/>
        <a:p>
          <a:endParaRPr lang="en-US" sz="2000"/>
        </a:p>
      </dgm:t>
    </dgm:pt>
    <dgm:pt modelId="{9D18A836-719D-42AF-82A2-F5C2485B275F}">
      <dgm:prSet phldrT="[Text]" custT="1"/>
      <dgm:spPr/>
      <dgm:t>
        <a:bodyPr/>
        <a:lstStyle/>
        <a:p>
          <a:r>
            <a:rPr lang="en-US" sz="2000" dirty="0" smtClean="0"/>
            <a:t>Freebase, Satori…</a:t>
          </a:r>
          <a:endParaRPr lang="en-US" sz="2000" dirty="0"/>
        </a:p>
      </dgm:t>
    </dgm:pt>
    <dgm:pt modelId="{F68A88B3-3B62-4C88-9A26-0D4E2AC6F549}" type="parTrans" cxnId="{1B5437D2-B30B-4748-BB74-D021FF394BB9}">
      <dgm:prSet/>
      <dgm:spPr/>
      <dgm:t>
        <a:bodyPr/>
        <a:lstStyle/>
        <a:p>
          <a:endParaRPr lang="en-US" sz="2000"/>
        </a:p>
      </dgm:t>
    </dgm:pt>
    <dgm:pt modelId="{E6C1E8EC-4DC1-48BE-B3A7-BD0E3AC21D13}" type="sibTrans" cxnId="{1B5437D2-B30B-4748-BB74-D021FF394BB9}">
      <dgm:prSet/>
      <dgm:spPr/>
      <dgm:t>
        <a:bodyPr/>
        <a:lstStyle/>
        <a:p>
          <a:endParaRPr lang="en-US" sz="2000"/>
        </a:p>
      </dgm:t>
    </dgm:pt>
    <dgm:pt modelId="{0C2646C2-F0DE-43C4-8D5C-7CAA85473002}">
      <dgm:prSet phldrT="[Text]" custT="1"/>
      <dgm:spPr/>
      <dgm:t>
        <a:bodyPr/>
        <a:lstStyle/>
        <a:p>
          <a:r>
            <a:rPr lang="en-US" sz="2000" dirty="0" smtClean="0"/>
            <a:t>NYT, twitter…</a:t>
          </a:r>
          <a:endParaRPr lang="en-US" sz="2000" dirty="0"/>
        </a:p>
      </dgm:t>
    </dgm:pt>
    <dgm:pt modelId="{B4323C31-8B61-4F2D-BDB6-6A7E28A38DEE}" type="parTrans" cxnId="{F755235F-E4A0-4F12-B1D8-BCB7B4964DD2}">
      <dgm:prSet/>
      <dgm:spPr/>
      <dgm:t>
        <a:bodyPr/>
        <a:lstStyle/>
        <a:p>
          <a:endParaRPr lang="en-US" sz="2000"/>
        </a:p>
      </dgm:t>
    </dgm:pt>
    <dgm:pt modelId="{0F7EC913-77CD-48DA-B98D-04B0DD0DAFEF}" type="sibTrans" cxnId="{F755235F-E4A0-4F12-B1D8-BCB7B4964DD2}">
      <dgm:prSet/>
      <dgm:spPr/>
      <dgm:t>
        <a:bodyPr/>
        <a:lstStyle/>
        <a:p>
          <a:endParaRPr lang="en-US" sz="2000"/>
        </a:p>
      </dgm:t>
    </dgm:pt>
    <dgm:pt modelId="{3E9C150B-B817-406D-A06F-A03D0B8C693B}">
      <dgm:prSet phldrT="[Text]" custT="1"/>
      <dgm:spPr/>
      <dgm:t>
        <a:bodyPr/>
        <a:lstStyle/>
        <a:p>
          <a:r>
            <a:rPr lang="en-US" sz="2000" dirty="0" smtClean="0"/>
            <a:t>Archives, samples ….</a:t>
          </a:r>
          <a:endParaRPr lang="en-US" sz="2000" dirty="0"/>
        </a:p>
      </dgm:t>
    </dgm:pt>
    <dgm:pt modelId="{51763997-47A9-422E-AF92-3F2CEE54986A}" type="parTrans" cxnId="{3EF77582-28B1-4E06-860A-657DAF186CDF}">
      <dgm:prSet/>
      <dgm:spPr/>
      <dgm:t>
        <a:bodyPr/>
        <a:lstStyle/>
        <a:p>
          <a:endParaRPr lang="en-US" sz="2000"/>
        </a:p>
      </dgm:t>
    </dgm:pt>
    <dgm:pt modelId="{DF383E5D-B205-4358-A4D9-1EEC409DB818}" type="sibTrans" cxnId="{3EF77582-28B1-4E06-860A-657DAF186CDF}">
      <dgm:prSet/>
      <dgm:spPr/>
      <dgm:t>
        <a:bodyPr/>
        <a:lstStyle/>
        <a:p>
          <a:endParaRPr lang="en-US" sz="2000"/>
        </a:p>
      </dgm:t>
    </dgm:pt>
    <dgm:pt modelId="{BB9EB0B1-D689-484E-B646-60F5A1BAAB4A}">
      <dgm:prSet phldrT="[Text]" custT="1"/>
      <dgm:spPr/>
      <dgm:t>
        <a:bodyPr/>
        <a:lstStyle/>
        <a:p>
          <a:r>
            <a:rPr lang="en-US" sz="2000" dirty="0" smtClean="0"/>
            <a:t>Papers, tweets…</a:t>
          </a:r>
          <a:endParaRPr lang="en-US" sz="2000" dirty="0"/>
        </a:p>
      </dgm:t>
    </dgm:pt>
    <dgm:pt modelId="{21EF7E01-BA20-457B-A815-043B069EB6A5}" type="parTrans" cxnId="{D0EE8AF9-D6BD-40DC-A852-F8181004713D}">
      <dgm:prSet/>
      <dgm:spPr/>
      <dgm:t>
        <a:bodyPr/>
        <a:lstStyle/>
        <a:p>
          <a:endParaRPr lang="en-US" sz="2000"/>
        </a:p>
      </dgm:t>
    </dgm:pt>
    <dgm:pt modelId="{007DB0B3-EDB0-4197-86D7-2CCF1D325BA3}" type="sibTrans" cxnId="{D0EE8AF9-D6BD-40DC-A852-F8181004713D}">
      <dgm:prSet/>
      <dgm:spPr/>
      <dgm:t>
        <a:bodyPr/>
        <a:lstStyle/>
        <a:p>
          <a:endParaRPr lang="en-US" sz="2000"/>
        </a:p>
      </dgm:t>
    </dgm:pt>
    <dgm:pt modelId="{D8FF8704-E469-4A19-980B-ADDE4A8F5FEB}" type="pres">
      <dgm:prSet presAssocID="{5F30C424-5101-4E3B-AA17-AF6A42FE8B8A}" presName="Name0" presStyleCnt="0">
        <dgm:presLayoutVars>
          <dgm:dir/>
          <dgm:animLvl val="lvl"/>
          <dgm:resizeHandles val="exact"/>
        </dgm:presLayoutVars>
      </dgm:prSet>
      <dgm:spPr/>
    </dgm:pt>
    <dgm:pt modelId="{BEBC0D34-F189-4AD4-BCEC-80816E640BA0}" type="pres">
      <dgm:prSet presAssocID="{FB47476A-1380-417D-9FF5-8178F8A25B78}" presName="Name8" presStyleCnt="0"/>
      <dgm:spPr/>
    </dgm:pt>
    <dgm:pt modelId="{6E69D587-5D50-4EEF-B865-72CC71F0F55B}" type="pres">
      <dgm:prSet presAssocID="{FB47476A-1380-417D-9FF5-8178F8A25B78}" presName="acctBkgd" presStyleLbl="alignAcc1" presStyleIdx="0" presStyleCnt="4" custLinFactNeighborY="19598"/>
      <dgm:spPr/>
      <dgm:t>
        <a:bodyPr/>
        <a:lstStyle/>
        <a:p>
          <a:endParaRPr lang="en-US"/>
        </a:p>
      </dgm:t>
    </dgm:pt>
    <dgm:pt modelId="{67C38430-EC55-4A19-A91A-EA6DF37122A4}" type="pres">
      <dgm:prSet presAssocID="{FB47476A-1380-417D-9FF5-8178F8A25B78}" presName="acctTx" presStyleLbl="alignAcc1" presStyleIdx="0" presStyleCnt="4">
        <dgm:presLayoutVars>
          <dgm:bulletEnabled val="1"/>
        </dgm:presLayoutVars>
      </dgm:prSet>
      <dgm:spPr/>
      <dgm:t>
        <a:bodyPr/>
        <a:lstStyle/>
        <a:p>
          <a:endParaRPr lang="en-US"/>
        </a:p>
      </dgm:t>
    </dgm:pt>
    <dgm:pt modelId="{F85F65EA-3565-4FF3-8B17-395A5B8DA49D}" type="pres">
      <dgm:prSet presAssocID="{FB47476A-1380-417D-9FF5-8178F8A25B78}" presName="level" presStyleLbl="node1" presStyleIdx="0" presStyleCnt="5">
        <dgm:presLayoutVars>
          <dgm:chMax val="1"/>
          <dgm:bulletEnabled val="1"/>
        </dgm:presLayoutVars>
      </dgm:prSet>
      <dgm:spPr/>
      <dgm:t>
        <a:bodyPr/>
        <a:lstStyle/>
        <a:p>
          <a:endParaRPr lang="en-US"/>
        </a:p>
      </dgm:t>
    </dgm:pt>
    <dgm:pt modelId="{7185051A-61F8-4DEC-8CB5-5A5CE64065B4}" type="pres">
      <dgm:prSet presAssocID="{FB47476A-1380-417D-9FF5-8178F8A25B78}" presName="levelTx" presStyleLbl="revTx" presStyleIdx="0" presStyleCnt="0">
        <dgm:presLayoutVars>
          <dgm:chMax val="1"/>
          <dgm:bulletEnabled val="1"/>
        </dgm:presLayoutVars>
      </dgm:prSet>
      <dgm:spPr/>
      <dgm:t>
        <a:bodyPr/>
        <a:lstStyle/>
        <a:p>
          <a:endParaRPr lang="en-US"/>
        </a:p>
      </dgm:t>
    </dgm:pt>
    <dgm:pt modelId="{25DC2673-2DB7-4BE4-8873-9A374B492463}" type="pres">
      <dgm:prSet presAssocID="{5E3196E3-F439-428F-AECB-396B9116BA10}" presName="Name8" presStyleCnt="0"/>
      <dgm:spPr/>
    </dgm:pt>
    <dgm:pt modelId="{9570A009-F1F9-4B61-AFE7-E551DFFF8B44}" type="pres">
      <dgm:prSet presAssocID="{5E3196E3-F439-428F-AECB-396B9116BA10}" presName="acctBkgd" presStyleLbl="alignAcc1" presStyleIdx="1" presStyleCnt="4" custLinFactNeighborY="19598"/>
      <dgm:spPr/>
      <dgm:t>
        <a:bodyPr/>
        <a:lstStyle/>
        <a:p>
          <a:endParaRPr lang="en-US"/>
        </a:p>
      </dgm:t>
    </dgm:pt>
    <dgm:pt modelId="{F8C522C2-70F4-4BBA-AEBD-40A4DA76E010}" type="pres">
      <dgm:prSet presAssocID="{5E3196E3-F439-428F-AECB-396B9116BA10}" presName="acctTx" presStyleLbl="alignAcc1" presStyleIdx="1" presStyleCnt="4">
        <dgm:presLayoutVars>
          <dgm:bulletEnabled val="1"/>
        </dgm:presLayoutVars>
      </dgm:prSet>
      <dgm:spPr/>
      <dgm:t>
        <a:bodyPr/>
        <a:lstStyle/>
        <a:p>
          <a:endParaRPr lang="en-US"/>
        </a:p>
      </dgm:t>
    </dgm:pt>
    <dgm:pt modelId="{5652018F-36B1-4701-B9F5-48D8D9AC8759}" type="pres">
      <dgm:prSet presAssocID="{5E3196E3-F439-428F-AECB-396B9116BA10}" presName="level" presStyleLbl="node1" presStyleIdx="1" presStyleCnt="5">
        <dgm:presLayoutVars>
          <dgm:chMax val="1"/>
          <dgm:bulletEnabled val="1"/>
        </dgm:presLayoutVars>
      </dgm:prSet>
      <dgm:spPr/>
      <dgm:t>
        <a:bodyPr/>
        <a:lstStyle/>
        <a:p>
          <a:endParaRPr lang="en-US"/>
        </a:p>
      </dgm:t>
    </dgm:pt>
    <dgm:pt modelId="{F2854A89-3BE6-47C2-9236-3220146E980A}" type="pres">
      <dgm:prSet presAssocID="{5E3196E3-F439-428F-AECB-396B9116BA10}" presName="levelTx" presStyleLbl="revTx" presStyleIdx="0" presStyleCnt="0">
        <dgm:presLayoutVars>
          <dgm:chMax val="1"/>
          <dgm:bulletEnabled val="1"/>
        </dgm:presLayoutVars>
      </dgm:prSet>
      <dgm:spPr/>
      <dgm:t>
        <a:bodyPr/>
        <a:lstStyle/>
        <a:p>
          <a:endParaRPr lang="en-US"/>
        </a:p>
      </dgm:t>
    </dgm:pt>
    <dgm:pt modelId="{067DAB8D-2F68-4964-B86F-5E0DCFBA2AF4}" type="pres">
      <dgm:prSet presAssocID="{EE8E4636-C491-4811-B523-AC8ECD4E6B83}" presName="Name8" presStyleCnt="0"/>
      <dgm:spPr/>
    </dgm:pt>
    <dgm:pt modelId="{B731BCE9-82A8-4068-A965-66D0D1B30B13}" type="pres">
      <dgm:prSet presAssocID="{EE8E4636-C491-4811-B523-AC8ECD4E6B83}" presName="acctBkgd" presStyleLbl="alignAcc1" presStyleIdx="2" presStyleCnt="4" custLinFactNeighborY="19598"/>
      <dgm:spPr/>
      <dgm:t>
        <a:bodyPr/>
        <a:lstStyle/>
        <a:p>
          <a:endParaRPr lang="en-US"/>
        </a:p>
      </dgm:t>
    </dgm:pt>
    <dgm:pt modelId="{2F67DF00-7A48-4C0D-B0E3-95B04E06AE00}" type="pres">
      <dgm:prSet presAssocID="{EE8E4636-C491-4811-B523-AC8ECD4E6B83}" presName="acctTx" presStyleLbl="alignAcc1" presStyleIdx="2" presStyleCnt="4">
        <dgm:presLayoutVars>
          <dgm:bulletEnabled val="1"/>
        </dgm:presLayoutVars>
      </dgm:prSet>
      <dgm:spPr/>
      <dgm:t>
        <a:bodyPr/>
        <a:lstStyle/>
        <a:p>
          <a:endParaRPr lang="en-US"/>
        </a:p>
      </dgm:t>
    </dgm:pt>
    <dgm:pt modelId="{584DD434-57D8-49E9-93B5-F9D453575D29}" type="pres">
      <dgm:prSet presAssocID="{EE8E4636-C491-4811-B523-AC8ECD4E6B83}" presName="level" presStyleLbl="node1" presStyleIdx="2" presStyleCnt="5">
        <dgm:presLayoutVars>
          <dgm:chMax val="1"/>
          <dgm:bulletEnabled val="1"/>
        </dgm:presLayoutVars>
      </dgm:prSet>
      <dgm:spPr/>
      <dgm:t>
        <a:bodyPr/>
        <a:lstStyle/>
        <a:p>
          <a:endParaRPr lang="en-US"/>
        </a:p>
      </dgm:t>
    </dgm:pt>
    <dgm:pt modelId="{F654CF8A-E085-459F-A333-E4DBFB2B9B7F}" type="pres">
      <dgm:prSet presAssocID="{EE8E4636-C491-4811-B523-AC8ECD4E6B83}" presName="levelTx" presStyleLbl="revTx" presStyleIdx="0" presStyleCnt="0">
        <dgm:presLayoutVars>
          <dgm:chMax val="1"/>
          <dgm:bulletEnabled val="1"/>
        </dgm:presLayoutVars>
      </dgm:prSet>
      <dgm:spPr/>
      <dgm:t>
        <a:bodyPr/>
        <a:lstStyle/>
        <a:p>
          <a:endParaRPr lang="en-US"/>
        </a:p>
      </dgm:t>
    </dgm:pt>
    <dgm:pt modelId="{C147F12C-FEDD-46F3-A3E0-EE32E9240E90}" type="pres">
      <dgm:prSet presAssocID="{4BF3A939-0623-4B79-9EA1-E4521116F7B0}" presName="Name8" presStyleCnt="0"/>
      <dgm:spPr/>
    </dgm:pt>
    <dgm:pt modelId="{E2960924-5203-48B4-9938-ACFA586D061E}" type="pres">
      <dgm:prSet presAssocID="{4BF3A939-0623-4B79-9EA1-E4521116F7B0}" presName="acctBkgd" presStyleLbl="alignAcc1" presStyleIdx="3" presStyleCnt="4" custLinFactNeighborY="19598"/>
      <dgm:spPr/>
      <dgm:t>
        <a:bodyPr/>
        <a:lstStyle/>
        <a:p>
          <a:endParaRPr lang="en-US"/>
        </a:p>
      </dgm:t>
    </dgm:pt>
    <dgm:pt modelId="{D7815EF5-3921-470E-B54E-62537DC0B15A}" type="pres">
      <dgm:prSet presAssocID="{4BF3A939-0623-4B79-9EA1-E4521116F7B0}" presName="acctTx" presStyleLbl="alignAcc1" presStyleIdx="3" presStyleCnt="4">
        <dgm:presLayoutVars>
          <dgm:bulletEnabled val="1"/>
        </dgm:presLayoutVars>
      </dgm:prSet>
      <dgm:spPr/>
      <dgm:t>
        <a:bodyPr/>
        <a:lstStyle/>
        <a:p>
          <a:endParaRPr lang="en-US"/>
        </a:p>
      </dgm:t>
    </dgm:pt>
    <dgm:pt modelId="{F19F9B50-8958-43FE-A4AD-EB577619AE81}" type="pres">
      <dgm:prSet presAssocID="{4BF3A939-0623-4B79-9EA1-E4521116F7B0}" presName="level" presStyleLbl="node1" presStyleIdx="3" presStyleCnt="5">
        <dgm:presLayoutVars>
          <dgm:chMax val="1"/>
          <dgm:bulletEnabled val="1"/>
        </dgm:presLayoutVars>
      </dgm:prSet>
      <dgm:spPr/>
      <dgm:t>
        <a:bodyPr/>
        <a:lstStyle/>
        <a:p>
          <a:endParaRPr lang="en-US"/>
        </a:p>
      </dgm:t>
    </dgm:pt>
    <dgm:pt modelId="{1A2BD0C6-5107-4800-8BE5-7B0C0EC8B0B6}" type="pres">
      <dgm:prSet presAssocID="{4BF3A939-0623-4B79-9EA1-E4521116F7B0}" presName="levelTx" presStyleLbl="revTx" presStyleIdx="0" presStyleCnt="0">
        <dgm:presLayoutVars>
          <dgm:chMax val="1"/>
          <dgm:bulletEnabled val="1"/>
        </dgm:presLayoutVars>
      </dgm:prSet>
      <dgm:spPr/>
      <dgm:t>
        <a:bodyPr/>
        <a:lstStyle/>
        <a:p>
          <a:endParaRPr lang="en-US"/>
        </a:p>
      </dgm:t>
    </dgm:pt>
    <dgm:pt modelId="{6F99A5A4-9873-46DF-98C1-622136B57051}" type="pres">
      <dgm:prSet presAssocID="{5F2833D6-FB4E-4FCE-B673-AB07A343D547}" presName="Name8" presStyleCnt="0"/>
      <dgm:spPr/>
    </dgm:pt>
    <dgm:pt modelId="{DAB35073-F05A-4367-BAEA-DBD3EC91A219}" type="pres">
      <dgm:prSet presAssocID="{5F2833D6-FB4E-4FCE-B673-AB07A343D547}" presName="level" presStyleLbl="node1" presStyleIdx="4" presStyleCnt="5">
        <dgm:presLayoutVars>
          <dgm:chMax val="1"/>
          <dgm:bulletEnabled val="1"/>
        </dgm:presLayoutVars>
      </dgm:prSet>
      <dgm:spPr/>
      <dgm:t>
        <a:bodyPr/>
        <a:lstStyle/>
        <a:p>
          <a:endParaRPr lang="en-US"/>
        </a:p>
      </dgm:t>
    </dgm:pt>
    <dgm:pt modelId="{3479D8A1-15B9-48A9-8207-1CDE4D7E1270}" type="pres">
      <dgm:prSet presAssocID="{5F2833D6-FB4E-4FCE-B673-AB07A343D547}" presName="levelTx" presStyleLbl="revTx" presStyleIdx="0" presStyleCnt="0">
        <dgm:presLayoutVars>
          <dgm:chMax val="1"/>
          <dgm:bulletEnabled val="1"/>
        </dgm:presLayoutVars>
      </dgm:prSet>
      <dgm:spPr/>
      <dgm:t>
        <a:bodyPr/>
        <a:lstStyle/>
        <a:p>
          <a:endParaRPr lang="en-US"/>
        </a:p>
      </dgm:t>
    </dgm:pt>
  </dgm:ptLst>
  <dgm:cxnLst>
    <dgm:cxn modelId="{5BFAC273-5807-4223-AF89-DC016E14C049}" type="presOf" srcId="{5F2833D6-FB4E-4FCE-B673-AB07A343D547}" destId="{3479D8A1-15B9-48A9-8207-1CDE4D7E1270}" srcOrd="1" destOrd="0" presId="urn:microsoft.com/office/officeart/2005/8/layout/pyramid3"/>
    <dgm:cxn modelId="{C9C8C1FA-49C3-44D2-A5D0-64C1B8322D00}" srcId="{5F30C424-5101-4E3B-AA17-AF6A42FE8B8A}" destId="{EE8E4636-C491-4811-B523-AC8ECD4E6B83}" srcOrd="2" destOrd="0" parTransId="{B163DBDE-C9A5-4BE3-B95C-9CE1590BE3DF}" sibTransId="{941195C6-AD6C-49F0-949A-18A5D94448B4}"/>
    <dgm:cxn modelId="{D0EE8AF9-D6BD-40DC-A852-F8181004713D}" srcId="{FB47476A-1380-417D-9FF5-8178F8A25B78}" destId="{BB9EB0B1-D689-484E-B646-60F5A1BAAB4A}" srcOrd="0" destOrd="0" parTransId="{21EF7E01-BA20-457B-A815-043B069EB6A5}" sibTransId="{007DB0B3-EDB0-4197-86D7-2CCF1D325BA3}"/>
    <dgm:cxn modelId="{29BF6A5F-8FE3-48C5-8814-85F755EE133B}" type="presOf" srcId="{FB47476A-1380-417D-9FF5-8178F8A25B78}" destId="{7185051A-61F8-4DEC-8CB5-5A5CE64065B4}" srcOrd="1" destOrd="0" presId="urn:microsoft.com/office/officeart/2005/8/layout/pyramid3"/>
    <dgm:cxn modelId="{461760C9-DD76-4176-96D4-95D4B477000C}" type="presOf" srcId="{4BF3A939-0623-4B79-9EA1-E4521116F7B0}" destId="{F19F9B50-8958-43FE-A4AD-EB577619AE81}" srcOrd="0" destOrd="0" presId="urn:microsoft.com/office/officeart/2005/8/layout/pyramid3"/>
    <dgm:cxn modelId="{EB037057-672D-4D17-983C-8DF9E3D23991}" type="presOf" srcId="{FB47476A-1380-417D-9FF5-8178F8A25B78}" destId="{F85F65EA-3565-4FF3-8B17-395A5B8DA49D}" srcOrd="0" destOrd="0" presId="urn:microsoft.com/office/officeart/2005/8/layout/pyramid3"/>
    <dgm:cxn modelId="{240DCBEC-1050-4674-A86A-FE4C94AC87AC}" srcId="{5F30C424-5101-4E3B-AA17-AF6A42FE8B8A}" destId="{5E3196E3-F439-428F-AECB-396B9116BA10}" srcOrd="1" destOrd="0" parTransId="{A9F25EE0-9DA3-4F5B-BA98-86BC3910D22E}" sibTransId="{1A7EDE2C-90AF-4371-B1CB-A0B27AB37AC4}"/>
    <dgm:cxn modelId="{CBB2EE36-929C-40DC-A545-98478BE374C8}" type="presOf" srcId="{EE8E4636-C491-4811-B523-AC8ECD4E6B83}" destId="{584DD434-57D8-49E9-93B5-F9D453575D29}" srcOrd="0" destOrd="0" presId="urn:microsoft.com/office/officeart/2005/8/layout/pyramid3"/>
    <dgm:cxn modelId="{F13DA23D-C32D-4E26-984E-BBD76A4B7A31}" srcId="{5F30C424-5101-4E3B-AA17-AF6A42FE8B8A}" destId="{FB47476A-1380-417D-9FF5-8178F8A25B78}" srcOrd="0" destOrd="0" parTransId="{4B28A855-97E4-4360-9C3F-BFA738285403}" sibTransId="{D1D63E3E-43A7-43EF-92BE-539CEBE5B492}"/>
    <dgm:cxn modelId="{F3998E69-41B5-4435-A96D-005D1088E65E}" type="presOf" srcId="{5F2833D6-FB4E-4FCE-B673-AB07A343D547}" destId="{DAB35073-F05A-4367-BAEA-DBD3EC91A219}" srcOrd="0" destOrd="0" presId="urn:microsoft.com/office/officeart/2005/8/layout/pyramid3"/>
    <dgm:cxn modelId="{EE507081-CA9F-4A56-B908-7A2BAA37E600}" type="presOf" srcId="{5E3196E3-F439-428F-AECB-396B9116BA10}" destId="{F2854A89-3BE6-47C2-9236-3220146E980A}" srcOrd="1" destOrd="0" presId="urn:microsoft.com/office/officeart/2005/8/layout/pyramid3"/>
    <dgm:cxn modelId="{1E02BF10-2D29-4804-8AD9-34D6EB566A3A}" type="presOf" srcId="{EE8E4636-C491-4811-B523-AC8ECD4E6B83}" destId="{F654CF8A-E085-459F-A333-E4DBFB2B9B7F}" srcOrd="1" destOrd="0" presId="urn:microsoft.com/office/officeart/2005/8/layout/pyramid3"/>
    <dgm:cxn modelId="{41DD6C75-3182-49E6-93C9-B77E33B623F8}" type="presOf" srcId="{BB9EB0B1-D689-484E-B646-60F5A1BAAB4A}" destId="{67C38430-EC55-4A19-A91A-EA6DF37122A4}" srcOrd="1" destOrd="0" presId="urn:microsoft.com/office/officeart/2005/8/layout/pyramid3"/>
    <dgm:cxn modelId="{F5E084D5-E8EE-4FAD-8DE2-DA530ABC5FE3}" type="presOf" srcId="{5E3196E3-F439-428F-AECB-396B9116BA10}" destId="{5652018F-36B1-4701-B9F5-48D8D9AC8759}" srcOrd="0" destOrd="0" presId="urn:microsoft.com/office/officeart/2005/8/layout/pyramid3"/>
    <dgm:cxn modelId="{4C08A12C-EFCC-44E0-8002-613A48C7834D}" type="presOf" srcId="{3E9C150B-B817-406D-A06F-A03D0B8C693B}" destId="{9570A009-F1F9-4B61-AFE7-E551DFFF8B44}" srcOrd="0" destOrd="0" presId="urn:microsoft.com/office/officeart/2005/8/layout/pyramid3"/>
    <dgm:cxn modelId="{E92ACF09-983C-437A-910F-9C9BA049B868}" type="presOf" srcId="{5F30C424-5101-4E3B-AA17-AF6A42FE8B8A}" destId="{D8FF8704-E469-4A19-980B-ADDE4A8F5FEB}" srcOrd="0" destOrd="0" presId="urn:microsoft.com/office/officeart/2005/8/layout/pyramid3"/>
    <dgm:cxn modelId="{79E577D9-782E-4069-91DC-191533F9018C}" type="presOf" srcId="{3E9C150B-B817-406D-A06F-A03D0B8C693B}" destId="{F8C522C2-70F4-4BBA-AEBD-40A4DA76E010}" srcOrd="1" destOrd="0" presId="urn:microsoft.com/office/officeart/2005/8/layout/pyramid3"/>
    <dgm:cxn modelId="{6F8C19D1-6051-44BB-BB4D-4AB3B3B81E0D}" type="presOf" srcId="{9D18A836-719D-42AF-82A2-F5C2485B275F}" destId="{E2960924-5203-48B4-9938-ACFA586D061E}" srcOrd="0" destOrd="0" presId="urn:microsoft.com/office/officeart/2005/8/layout/pyramid3"/>
    <dgm:cxn modelId="{D4475D9B-2519-4A5C-892F-CCE702AE9A1B}" srcId="{5F30C424-5101-4E3B-AA17-AF6A42FE8B8A}" destId="{5F2833D6-FB4E-4FCE-B673-AB07A343D547}" srcOrd="4" destOrd="0" parTransId="{94DCDD71-6166-41FC-A7AA-0DBA40588658}" sibTransId="{29FF4141-71C8-4195-A9B8-3DF8A56722CE}"/>
    <dgm:cxn modelId="{002928C7-19DC-4BD3-BD86-A089B0986ECB}" type="presOf" srcId="{0C2646C2-F0DE-43C4-8D5C-7CAA85473002}" destId="{2F67DF00-7A48-4C0D-B0E3-95B04E06AE00}" srcOrd="1" destOrd="0" presId="urn:microsoft.com/office/officeart/2005/8/layout/pyramid3"/>
    <dgm:cxn modelId="{3EF77582-28B1-4E06-860A-657DAF186CDF}" srcId="{5E3196E3-F439-428F-AECB-396B9116BA10}" destId="{3E9C150B-B817-406D-A06F-A03D0B8C693B}" srcOrd="0" destOrd="0" parTransId="{51763997-47A9-422E-AF92-3F2CEE54986A}" sibTransId="{DF383E5D-B205-4358-A4D9-1EEC409DB818}"/>
    <dgm:cxn modelId="{CEC8E942-B44E-40F9-BD64-1DBB873A04E9}" type="presOf" srcId="{9D18A836-719D-42AF-82A2-F5C2485B275F}" destId="{D7815EF5-3921-470E-B54E-62537DC0B15A}" srcOrd="1" destOrd="0" presId="urn:microsoft.com/office/officeart/2005/8/layout/pyramid3"/>
    <dgm:cxn modelId="{ADF69E67-4298-46E6-9C3C-3C81398DD21B}" type="presOf" srcId="{BB9EB0B1-D689-484E-B646-60F5A1BAAB4A}" destId="{6E69D587-5D50-4EEF-B865-72CC71F0F55B}" srcOrd="0" destOrd="0" presId="urn:microsoft.com/office/officeart/2005/8/layout/pyramid3"/>
    <dgm:cxn modelId="{1B5437D2-B30B-4748-BB74-D021FF394BB9}" srcId="{4BF3A939-0623-4B79-9EA1-E4521116F7B0}" destId="{9D18A836-719D-42AF-82A2-F5C2485B275F}" srcOrd="0" destOrd="0" parTransId="{F68A88B3-3B62-4C88-9A26-0D4E2AC6F549}" sibTransId="{E6C1E8EC-4DC1-48BE-B3A7-BD0E3AC21D13}"/>
    <dgm:cxn modelId="{1BD451C8-32A3-4883-ADAC-04C8673D04CB}" type="presOf" srcId="{0C2646C2-F0DE-43C4-8D5C-7CAA85473002}" destId="{B731BCE9-82A8-4068-A965-66D0D1B30B13}" srcOrd="0" destOrd="0" presId="urn:microsoft.com/office/officeart/2005/8/layout/pyramid3"/>
    <dgm:cxn modelId="{F755235F-E4A0-4F12-B1D8-BCB7B4964DD2}" srcId="{EE8E4636-C491-4811-B523-AC8ECD4E6B83}" destId="{0C2646C2-F0DE-43C4-8D5C-7CAA85473002}" srcOrd="0" destOrd="0" parTransId="{B4323C31-8B61-4F2D-BDB6-6A7E28A38DEE}" sibTransId="{0F7EC913-77CD-48DA-B98D-04B0DD0DAFEF}"/>
    <dgm:cxn modelId="{A2A9CF08-F405-4D9B-9F3A-FC7033EAA2A8}" srcId="{5F30C424-5101-4E3B-AA17-AF6A42FE8B8A}" destId="{4BF3A939-0623-4B79-9EA1-E4521116F7B0}" srcOrd="3" destOrd="0" parTransId="{AAC6965F-F907-44FD-A22A-A47CD68FB5D5}" sibTransId="{1B3AE36F-5989-41B0-BB07-904248FAF656}"/>
    <dgm:cxn modelId="{18CA1B22-6643-4676-A28D-73D8F2030A21}" type="presOf" srcId="{4BF3A939-0623-4B79-9EA1-E4521116F7B0}" destId="{1A2BD0C6-5107-4800-8BE5-7B0C0EC8B0B6}" srcOrd="1" destOrd="0" presId="urn:microsoft.com/office/officeart/2005/8/layout/pyramid3"/>
    <dgm:cxn modelId="{38C8E747-B890-4BF6-A568-7B46BE1A8605}" type="presParOf" srcId="{D8FF8704-E469-4A19-980B-ADDE4A8F5FEB}" destId="{BEBC0D34-F189-4AD4-BCEC-80816E640BA0}" srcOrd="0" destOrd="0" presId="urn:microsoft.com/office/officeart/2005/8/layout/pyramid3"/>
    <dgm:cxn modelId="{D5295CF9-B926-4262-9F9F-605A43336E95}" type="presParOf" srcId="{BEBC0D34-F189-4AD4-BCEC-80816E640BA0}" destId="{6E69D587-5D50-4EEF-B865-72CC71F0F55B}" srcOrd="0" destOrd="0" presId="urn:microsoft.com/office/officeart/2005/8/layout/pyramid3"/>
    <dgm:cxn modelId="{7F3AB3D9-4470-46F0-B56D-48B8D639814E}" type="presParOf" srcId="{BEBC0D34-F189-4AD4-BCEC-80816E640BA0}" destId="{67C38430-EC55-4A19-A91A-EA6DF37122A4}" srcOrd="1" destOrd="0" presId="urn:microsoft.com/office/officeart/2005/8/layout/pyramid3"/>
    <dgm:cxn modelId="{3B5CA154-C4E2-445C-91EC-E594098A7EFB}" type="presParOf" srcId="{BEBC0D34-F189-4AD4-BCEC-80816E640BA0}" destId="{F85F65EA-3565-4FF3-8B17-395A5B8DA49D}" srcOrd="2" destOrd="0" presId="urn:microsoft.com/office/officeart/2005/8/layout/pyramid3"/>
    <dgm:cxn modelId="{8533C39E-9592-4675-9AA9-90B7CE089CA7}" type="presParOf" srcId="{BEBC0D34-F189-4AD4-BCEC-80816E640BA0}" destId="{7185051A-61F8-4DEC-8CB5-5A5CE64065B4}" srcOrd="3" destOrd="0" presId="urn:microsoft.com/office/officeart/2005/8/layout/pyramid3"/>
    <dgm:cxn modelId="{F1EBCB85-4962-44AC-B063-84F7E310884F}" type="presParOf" srcId="{D8FF8704-E469-4A19-980B-ADDE4A8F5FEB}" destId="{25DC2673-2DB7-4BE4-8873-9A374B492463}" srcOrd="1" destOrd="0" presId="urn:microsoft.com/office/officeart/2005/8/layout/pyramid3"/>
    <dgm:cxn modelId="{C9307FFE-FF12-4311-9B1E-274B3F054698}" type="presParOf" srcId="{25DC2673-2DB7-4BE4-8873-9A374B492463}" destId="{9570A009-F1F9-4B61-AFE7-E551DFFF8B44}" srcOrd="0" destOrd="0" presId="urn:microsoft.com/office/officeart/2005/8/layout/pyramid3"/>
    <dgm:cxn modelId="{5652BA22-8246-4655-BAE7-56A5E1A86444}" type="presParOf" srcId="{25DC2673-2DB7-4BE4-8873-9A374B492463}" destId="{F8C522C2-70F4-4BBA-AEBD-40A4DA76E010}" srcOrd="1" destOrd="0" presId="urn:microsoft.com/office/officeart/2005/8/layout/pyramid3"/>
    <dgm:cxn modelId="{8C1F40E3-3856-42EF-A8AE-5B647C07ED24}" type="presParOf" srcId="{25DC2673-2DB7-4BE4-8873-9A374B492463}" destId="{5652018F-36B1-4701-B9F5-48D8D9AC8759}" srcOrd="2" destOrd="0" presId="urn:microsoft.com/office/officeart/2005/8/layout/pyramid3"/>
    <dgm:cxn modelId="{F6BCC450-CA13-451B-9BFD-703145C603F7}" type="presParOf" srcId="{25DC2673-2DB7-4BE4-8873-9A374B492463}" destId="{F2854A89-3BE6-47C2-9236-3220146E980A}" srcOrd="3" destOrd="0" presId="urn:microsoft.com/office/officeart/2005/8/layout/pyramid3"/>
    <dgm:cxn modelId="{973CE7E4-2DE8-41CE-8120-1158133A5C61}" type="presParOf" srcId="{D8FF8704-E469-4A19-980B-ADDE4A8F5FEB}" destId="{067DAB8D-2F68-4964-B86F-5E0DCFBA2AF4}" srcOrd="2" destOrd="0" presId="urn:microsoft.com/office/officeart/2005/8/layout/pyramid3"/>
    <dgm:cxn modelId="{0800562E-1998-43BE-8934-29DA7A8B1410}" type="presParOf" srcId="{067DAB8D-2F68-4964-B86F-5E0DCFBA2AF4}" destId="{B731BCE9-82A8-4068-A965-66D0D1B30B13}" srcOrd="0" destOrd="0" presId="urn:microsoft.com/office/officeart/2005/8/layout/pyramid3"/>
    <dgm:cxn modelId="{40CAB21D-857D-435B-8BE2-86B2F12036DE}" type="presParOf" srcId="{067DAB8D-2F68-4964-B86F-5E0DCFBA2AF4}" destId="{2F67DF00-7A48-4C0D-B0E3-95B04E06AE00}" srcOrd="1" destOrd="0" presId="urn:microsoft.com/office/officeart/2005/8/layout/pyramid3"/>
    <dgm:cxn modelId="{E6590EF0-17DC-4A09-AA92-20D941E72CB4}" type="presParOf" srcId="{067DAB8D-2F68-4964-B86F-5E0DCFBA2AF4}" destId="{584DD434-57D8-49E9-93B5-F9D453575D29}" srcOrd="2" destOrd="0" presId="urn:microsoft.com/office/officeart/2005/8/layout/pyramid3"/>
    <dgm:cxn modelId="{3C1D31C6-E411-41AF-B553-305EC8E92ACB}" type="presParOf" srcId="{067DAB8D-2F68-4964-B86F-5E0DCFBA2AF4}" destId="{F654CF8A-E085-459F-A333-E4DBFB2B9B7F}" srcOrd="3" destOrd="0" presId="urn:microsoft.com/office/officeart/2005/8/layout/pyramid3"/>
    <dgm:cxn modelId="{36C647A2-888A-4A65-9806-21A8FE85C06A}" type="presParOf" srcId="{D8FF8704-E469-4A19-980B-ADDE4A8F5FEB}" destId="{C147F12C-FEDD-46F3-A3E0-EE32E9240E90}" srcOrd="3" destOrd="0" presId="urn:microsoft.com/office/officeart/2005/8/layout/pyramid3"/>
    <dgm:cxn modelId="{D7583D1F-469B-4646-83C3-E9CF31EA2A83}" type="presParOf" srcId="{C147F12C-FEDD-46F3-A3E0-EE32E9240E90}" destId="{E2960924-5203-48B4-9938-ACFA586D061E}" srcOrd="0" destOrd="0" presId="urn:microsoft.com/office/officeart/2005/8/layout/pyramid3"/>
    <dgm:cxn modelId="{F3F1BFDE-195B-4348-B885-CFCD93022596}" type="presParOf" srcId="{C147F12C-FEDD-46F3-A3E0-EE32E9240E90}" destId="{D7815EF5-3921-470E-B54E-62537DC0B15A}" srcOrd="1" destOrd="0" presId="urn:microsoft.com/office/officeart/2005/8/layout/pyramid3"/>
    <dgm:cxn modelId="{9E6EED24-E5D5-43DE-A3C2-D732FEE45BD1}" type="presParOf" srcId="{C147F12C-FEDD-46F3-A3E0-EE32E9240E90}" destId="{F19F9B50-8958-43FE-A4AD-EB577619AE81}" srcOrd="2" destOrd="0" presId="urn:microsoft.com/office/officeart/2005/8/layout/pyramid3"/>
    <dgm:cxn modelId="{76C2490A-DE63-49EF-81D3-0EF8F83618B0}" type="presParOf" srcId="{C147F12C-FEDD-46F3-A3E0-EE32E9240E90}" destId="{1A2BD0C6-5107-4800-8BE5-7B0C0EC8B0B6}" srcOrd="3" destOrd="0" presId="urn:microsoft.com/office/officeart/2005/8/layout/pyramid3"/>
    <dgm:cxn modelId="{8D90C4B1-94CB-49C0-AD87-72B38B252458}" type="presParOf" srcId="{D8FF8704-E469-4A19-980B-ADDE4A8F5FEB}" destId="{6F99A5A4-9873-46DF-98C1-622136B57051}" srcOrd="4" destOrd="0" presId="urn:microsoft.com/office/officeart/2005/8/layout/pyramid3"/>
    <dgm:cxn modelId="{1EBB007E-BCCF-41EA-BE7B-3E2C7597FC10}" type="presParOf" srcId="{6F99A5A4-9873-46DF-98C1-622136B57051}" destId="{DAB35073-F05A-4367-BAEA-DBD3EC91A219}" srcOrd="0" destOrd="0" presId="urn:microsoft.com/office/officeart/2005/8/layout/pyramid3"/>
    <dgm:cxn modelId="{099B9A04-7C10-4830-A34F-67FEBCB8C351}" type="presParOf" srcId="{6F99A5A4-9873-46DF-98C1-622136B57051}" destId="{3479D8A1-15B9-48A9-8207-1CDE4D7E127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F46D7C-EAD7-479B-9F5D-6354B56E88FF}"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547ABDB-4924-4363-B62D-1A6A214798DC}">
      <dgm:prSet phldrT="[Text]" custT="1"/>
      <dgm:spPr/>
      <dgm:t>
        <a:bodyPr/>
        <a:lstStyle/>
        <a:p>
          <a:r>
            <a:rPr lang="en-US" sz="3200" dirty="0" smtClean="0"/>
            <a:t>A. Traditional bag-of-words topic modeling</a:t>
          </a:r>
          <a:endParaRPr lang="en-US" sz="3200" dirty="0"/>
        </a:p>
      </dgm:t>
    </dgm:pt>
    <dgm:pt modelId="{9EC7C405-B93A-4D5D-8AF4-471F0B74CD6E}" type="parTrans" cxnId="{36642298-1E01-42C1-BF7E-7292C25EF012}">
      <dgm:prSet/>
      <dgm:spPr/>
      <dgm:t>
        <a:bodyPr/>
        <a:lstStyle/>
        <a:p>
          <a:endParaRPr lang="en-US" sz="3200"/>
        </a:p>
      </dgm:t>
    </dgm:pt>
    <dgm:pt modelId="{C8CF5E81-1EC2-477B-BD0E-0A50645C3A00}" type="sibTrans" cxnId="{36642298-1E01-42C1-BF7E-7292C25EF012}">
      <dgm:prSet/>
      <dgm:spPr/>
      <dgm:t>
        <a:bodyPr/>
        <a:lstStyle/>
        <a:p>
          <a:endParaRPr lang="en-US" sz="3200"/>
        </a:p>
      </dgm:t>
    </dgm:pt>
    <dgm:pt modelId="{4E67F082-82F4-4118-8CC8-3EEF515E2ECB}">
      <dgm:prSet phldrT="[Text]" custT="1"/>
      <dgm:spPr/>
      <dgm:t>
        <a:bodyPr/>
        <a:lstStyle/>
        <a:p>
          <a:r>
            <a:rPr lang="en-US" sz="3200" dirty="0" smtClean="0"/>
            <a:t>B. Extension of topic modeling</a:t>
          </a:r>
          <a:endParaRPr lang="en-US" sz="3200" dirty="0"/>
        </a:p>
      </dgm:t>
    </dgm:pt>
    <dgm:pt modelId="{B08D4339-FF41-4BE1-ABCB-F5A0A3DCD4AF}" type="parTrans" cxnId="{9E67F248-42C6-4E42-811A-A83262AAB11F}">
      <dgm:prSet/>
      <dgm:spPr/>
      <dgm:t>
        <a:bodyPr/>
        <a:lstStyle/>
        <a:p>
          <a:endParaRPr lang="en-US" sz="3200"/>
        </a:p>
      </dgm:t>
    </dgm:pt>
    <dgm:pt modelId="{1BE19436-9E99-423D-9D08-ECB815D702C1}" type="sibTrans" cxnId="{9E67F248-42C6-4E42-811A-A83262AAB11F}">
      <dgm:prSet/>
      <dgm:spPr/>
      <dgm:t>
        <a:bodyPr/>
        <a:lstStyle/>
        <a:p>
          <a:endParaRPr lang="en-US" sz="3200"/>
        </a:p>
      </dgm:t>
    </dgm:pt>
    <dgm:pt modelId="{237DD7AF-90B2-490D-8869-E167637F0395}">
      <dgm:prSet custT="1"/>
      <dgm:spPr/>
      <dgm:t>
        <a:bodyPr/>
        <a:lstStyle/>
        <a:p>
          <a:r>
            <a:rPr lang="en-US" sz="2400" smtClean="0"/>
            <a:t>i) </a:t>
          </a:r>
          <a:r>
            <a:rPr lang="en-US" sz="2400" dirty="0" smtClean="0"/>
            <a:t>Flat -&gt; hierarchical</a:t>
          </a:r>
        </a:p>
      </dgm:t>
    </dgm:pt>
    <dgm:pt modelId="{780BF4A9-42BF-4165-A7F1-56EDAE9E1C98}" type="parTrans" cxnId="{8E714175-19AE-49EC-B6F5-E4C72B4659CC}">
      <dgm:prSet/>
      <dgm:spPr/>
      <dgm:t>
        <a:bodyPr/>
        <a:lstStyle/>
        <a:p>
          <a:endParaRPr lang="en-US" sz="3200"/>
        </a:p>
      </dgm:t>
    </dgm:pt>
    <dgm:pt modelId="{691BFC0E-AF12-42AA-BF24-BC34DE4F5098}" type="sibTrans" cxnId="{8E714175-19AE-49EC-B6F5-E4C72B4659CC}">
      <dgm:prSet/>
      <dgm:spPr/>
      <dgm:t>
        <a:bodyPr/>
        <a:lstStyle/>
        <a:p>
          <a:endParaRPr lang="en-US" sz="3200"/>
        </a:p>
      </dgm:t>
    </dgm:pt>
    <dgm:pt modelId="{3D49326D-0E0B-4789-A7B3-6463A8B596CA}">
      <dgm:prSet custT="1"/>
      <dgm:spPr/>
      <dgm:t>
        <a:bodyPr/>
        <a:lstStyle/>
        <a:p>
          <a:r>
            <a:rPr lang="en-US" sz="2400" dirty="0" smtClean="0"/>
            <a:t>ii) Unigrams -&gt; phrases</a:t>
          </a:r>
        </a:p>
      </dgm:t>
    </dgm:pt>
    <dgm:pt modelId="{E550638E-8E84-4C43-98F5-5F3C99610D7F}" type="parTrans" cxnId="{1F8B5382-52A7-4D2E-BE69-D2521C2D556F}">
      <dgm:prSet/>
      <dgm:spPr/>
      <dgm:t>
        <a:bodyPr/>
        <a:lstStyle/>
        <a:p>
          <a:endParaRPr lang="en-US" sz="3200"/>
        </a:p>
      </dgm:t>
    </dgm:pt>
    <dgm:pt modelId="{96B51A06-6DF5-4764-B26A-FFD364E2E874}" type="sibTrans" cxnId="{1F8B5382-52A7-4D2E-BE69-D2521C2D556F}">
      <dgm:prSet/>
      <dgm:spPr/>
      <dgm:t>
        <a:bodyPr/>
        <a:lstStyle/>
        <a:p>
          <a:endParaRPr lang="en-US" sz="3200"/>
        </a:p>
      </dgm:t>
    </dgm:pt>
    <dgm:pt modelId="{F950EBFE-E1CF-4387-91A5-76C96E8BD12E}">
      <dgm:prSet custT="1"/>
      <dgm:spPr/>
      <dgm:t>
        <a:bodyPr/>
        <a:lstStyle/>
        <a:p>
          <a:r>
            <a:rPr lang="en-US" sz="2400" dirty="0" smtClean="0"/>
            <a:t>iii) Text -&gt; text + entity</a:t>
          </a:r>
        </a:p>
      </dgm:t>
    </dgm:pt>
    <dgm:pt modelId="{06B0D054-E191-4EF9-A508-7BE6CB5847A8}" type="parTrans" cxnId="{36853B5B-1BEA-40CE-95EB-CD618119E228}">
      <dgm:prSet/>
      <dgm:spPr/>
      <dgm:t>
        <a:bodyPr/>
        <a:lstStyle/>
        <a:p>
          <a:endParaRPr lang="en-US" sz="3200"/>
        </a:p>
      </dgm:t>
    </dgm:pt>
    <dgm:pt modelId="{42DF8B22-7D9C-4555-82D5-09837280641D}" type="sibTrans" cxnId="{36853B5B-1BEA-40CE-95EB-CD618119E228}">
      <dgm:prSet/>
      <dgm:spPr/>
      <dgm:t>
        <a:bodyPr/>
        <a:lstStyle/>
        <a:p>
          <a:endParaRPr lang="en-US" sz="3200"/>
        </a:p>
      </dgm:t>
    </dgm:pt>
    <dgm:pt modelId="{62304353-92E3-46A6-AD6E-6A1631638379}">
      <dgm:prSet custT="1"/>
      <dgm:spPr/>
      <dgm:t>
        <a:bodyPr/>
        <a:lstStyle/>
        <a:p>
          <a:r>
            <a:rPr lang="en-US" sz="3200" dirty="0" smtClean="0"/>
            <a:t>C. An integrated framework</a:t>
          </a:r>
          <a:endParaRPr lang="en-US" sz="2400" dirty="0" smtClean="0"/>
        </a:p>
      </dgm:t>
    </dgm:pt>
    <dgm:pt modelId="{BCEEFAF1-04C6-495B-9A57-D601C1158B5A}" type="parTrans" cxnId="{13F3428D-CBE7-40D6-B56A-2BC8C0C55C80}">
      <dgm:prSet/>
      <dgm:spPr/>
      <dgm:t>
        <a:bodyPr/>
        <a:lstStyle/>
        <a:p>
          <a:endParaRPr lang="en-US"/>
        </a:p>
      </dgm:t>
    </dgm:pt>
    <dgm:pt modelId="{6C9B6FD7-F71E-465E-A840-05826FE93FF8}" type="sibTrans" cxnId="{13F3428D-CBE7-40D6-B56A-2BC8C0C55C80}">
      <dgm:prSet/>
      <dgm:spPr/>
      <dgm:t>
        <a:bodyPr/>
        <a:lstStyle/>
        <a:p>
          <a:endParaRPr lang="en-US"/>
        </a:p>
      </dgm:t>
    </dgm:pt>
    <dgm:pt modelId="{2D8DBADD-C108-4D0C-8F1A-E4FF84CF7D6D}" type="pres">
      <dgm:prSet presAssocID="{09F46D7C-EAD7-479B-9F5D-6354B56E88FF}" presName="Name0" presStyleCnt="0">
        <dgm:presLayoutVars>
          <dgm:dir/>
          <dgm:animLvl val="lvl"/>
          <dgm:resizeHandles val="exact"/>
        </dgm:presLayoutVars>
      </dgm:prSet>
      <dgm:spPr/>
      <dgm:t>
        <a:bodyPr/>
        <a:lstStyle/>
        <a:p>
          <a:endParaRPr lang="en-US"/>
        </a:p>
      </dgm:t>
    </dgm:pt>
    <dgm:pt modelId="{7D2AA8F2-CCD6-45FD-821E-82D03CC5410B}" type="pres">
      <dgm:prSet presAssocID="{62304353-92E3-46A6-AD6E-6A1631638379}" presName="boxAndChildren" presStyleCnt="0"/>
      <dgm:spPr/>
    </dgm:pt>
    <dgm:pt modelId="{162340E9-72D0-4AE4-BA02-84B24EB2C645}" type="pres">
      <dgm:prSet presAssocID="{62304353-92E3-46A6-AD6E-6A1631638379}" presName="parentTextBox" presStyleLbl="node1" presStyleIdx="0" presStyleCnt="3" custScaleY="56343"/>
      <dgm:spPr/>
      <dgm:t>
        <a:bodyPr/>
        <a:lstStyle/>
        <a:p>
          <a:endParaRPr lang="en-US"/>
        </a:p>
      </dgm:t>
    </dgm:pt>
    <dgm:pt modelId="{93D979D7-2147-4773-8198-F009DB1ACAE4}" type="pres">
      <dgm:prSet presAssocID="{1BE19436-9E99-423D-9D08-ECB815D702C1}" presName="sp" presStyleCnt="0"/>
      <dgm:spPr/>
    </dgm:pt>
    <dgm:pt modelId="{289C773B-E59D-4A72-9AD6-B58913B708F5}" type="pres">
      <dgm:prSet presAssocID="{4E67F082-82F4-4118-8CC8-3EEF515E2ECB}" presName="arrowAndChildren" presStyleCnt="0"/>
      <dgm:spPr/>
    </dgm:pt>
    <dgm:pt modelId="{17948D0B-C8C6-4C0B-A74D-7C6AF090CF29}" type="pres">
      <dgm:prSet presAssocID="{4E67F082-82F4-4118-8CC8-3EEF515E2ECB}" presName="parentTextArrow" presStyleLbl="node1" presStyleIdx="0" presStyleCnt="3"/>
      <dgm:spPr/>
      <dgm:t>
        <a:bodyPr/>
        <a:lstStyle/>
        <a:p>
          <a:endParaRPr lang="en-US"/>
        </a:p>
      </dgm:t>
    </dgm:pt>
    <dgm:pt modelId="{279472E1-E370-4FB8-B338-FA1BC957CB2E}" type="pres">
      <dgm:prSet presAssocID="{4E67F082-82F4-4118-8CC8-3EEF515E2ECB}" presName="arrow" presStyleLbl="node1" presStyleIdx="1" presStyleCnt="3"/>
      <dgm:spPr/>
      <dgm:t>
        <a:bodyPr/>
        <a:lstStyle/>
        <a:p>
          <a:endParaRPr lang="en-US"/>
        </a:p>
      </dgm:t>
    </dgm:pt>
    <dgm:pt modelId="{D77646B7-93A8-436A-9D57-043DE1B3C74D}" type="pres">
      <dgm:prSet presAssocID="{4E67F082-82F4-4118-8CC8-3EEF515E2ECB}" presName="descendantArrow" presStyleCnt="0"/>
      <dgm:spPr/>
    </dgm:pt>
    <dgm:pt modelId="{62322F83-5F43-4BA8-9407-E0BFCAF95F40}" type="pres">
      <dgm:prSet presAssocID="{237DD7AF-90B2-490D-8869-E167637F0395}" presName="childTextArrow" presStyleLbl="fgAccFollowNode1" presStyleIdx="0" presStyleCnt="3">
        <dgm:presLayoutVars>
          <dgm:bulletEnabled val="1"/>
        </dgm:presLayoutVars>
      </dgm:prSet>
      <dgm:spPr/>
      <dgm:t>
        <a:bodyPr/>
        <a:lstStyle/>
        <a:p>
          <a:endParaRPr lang="en-US"/>
        </a:p>
      </dgm:t>
    </dgm:pt>
    <dgm:pt modelId="{3C5CD5DA-BEA8-420C-A6FD-6929AA168424}" type="pres">
      <dgm:prSet presAssocID="{3D49326D-0E0B-4789-A7B3-6463A8B596CA}" presName="childTextArrow" presStyleLbl="fgAccFollowNode1" presStyleIdx="1" presStyleCnt="3">
        <dgm:presLayoutVars>
          <dgm:bulletEnabled val="1"/>
        </dgm:presLayoutVars>
      </dgm:prSet>
      <dgm:spPr/>
      <dgm:t>
        <a:bodyPr/>
        <a:lstStyle/>
        <a:p>
          <a:endParaRPr lang="en-US"/>
        </a:p>
      </dgm:t>
    </dgm:pt>
    <dgm:pt modelId="{23DA3858-36A6-4DFC-98FA-E8EE8585BE2D}" type="pres">
      <dgm:prSet presAssocID="{F950EBFE-E1CF-4387-91A5-76C96E8BD12E}" presName="childTextArrow" presStyleLbl="fgAccFollowNode1" presStyleIdx="2" presStyleCnt="3">
        <dgm:presLayoutVars>
          <dgm:bulletEnabled val="1"/>
        </dgm:presLayoutVars>
      </dgm:prSet>
      <dgm:spPr/>
      <dgm:t>
        <a:bodyPr/>
        <a:lstStyle/>
        <a:p>
          <a:endParaRPr lang="en-US"/>
        </a:p>
      </dgm:t>
    </dgm:pt>
    <dgm:pt modelId="{2BDE9F70-8A99-499E-9EBE-936B97FAC1E9}" type="pres">
      <dgm:prSet presAssocID="{C8CF5E81-1EC2-477B-BD0E-0A50645C3A00}" presName="sp" presStyleCnt="0"/>
      <dgm:spPr/>
    </dgm:pt>
    <dgm:pt modelId="{78F1BC06-314B-4108-90C8-DFA2C7926678}" type="pres">
      <dgm:prSet presAssocID="{B547ABDB-4924-4363-B62D-1A6A214798DC}" presName="arrowAndChildren" presStyleCnt="0"/>
      <dgm:spPr/>
    </dgm:pt>
    <dgm:pt modelId="{E7638E98-31D2-495C-AA30-7FD82047C6DD}" type="pres">
      <dgm:prSet presAssocID="{B547ABDB-4924-4363-B62D-1A6A214798DC}" presName="parentTextArrow" presStyleLbl="node1" presStyleIdx="2" presStyleCnt="3" custScaleY="57025" custLinFactNeighborX="3827" custLinFactNeighborY="-1239"/>
      <dgm:spPr/>
      <dgm:t>
        <a:bodyPr/>
        <a:lstStyle/>
        <a:p>
          <a:endParaRPr lang="en-US"/>
        </a:p>
      </dgm:t>
    </dgm:pt>
  </dgm:ptLst>
  <dgm:cxnLst>
    <dgm:cxn modelId="{D3548014-304A-4A5B-AEBD-78610DC16E46}" type="presOf" srcId="{4E67F082-82F4-4118-8CC8-3EEF515E2ECB}" destId="{17948D0B-C8C6-4C0B-A74D-7C6AF090CF29}" srcOrd="0" destOrd="0" presId="urn:microsoft.com/office/officeart/2005/8/layout/process4"/>
    <dgm:cxn modelId="{36642298-1E01-42C1-BF7E-7292C25EF012}" srcId="{09F46D7C-EAD7-479B-9F5D-6354B56E88FF}" destId="{B547ABDB-4924-4363-B62D-1A6A214798DC}" srcOrd="0" destOrd="0" parTransId="{9EC7C405-B93A-4D5D-8AF4-471F0B74CD6E}" sibTransId="{C8CF5E81-1EC2-477B-BD0E-0A50645C3A00}"/>
    <dgm:cxn modelId="{DCE35C0E-D11C-4675-BB2B-23B55C555A45}" type="presOf" srcId="{62304353-92E3-46A6-AD6E-6A1631638379}" destId="{162340E9-72D0-4AE4-BA02-84B24EB2C645}" srcOrd="0" destOrd="0" presId="urn:microsoft.com/office/officeart/2005/8/layout/process4"/>
    <dgm:cxn modelId="{BC473A8E-841C-49D0-B932-9451B3E18409}" type="presOf" srcId="{237DD7AF-90B2-490D-8869-E167637F0395}" destId="{62322F83-5F43-4BA8-9407-E0BFCAF95F40}" srcOrd="0" destOrd="0" presId="urn:microsoft.com/office/officeart/2005/8/layout/process4"/>
    <dgm:cxn modelId="{13F3428D-CBE7-40D6-B56A-2BC8C0C55C80}" srcId="{09F46D7C-EAD7-479B-9F5D-6354B56E88FF}" destId="{62304353-92E3-46A6-AD6E-6A1631638379}" srcOrd="2" destOrd="0" parTransId="{BCEEFAF1-04C6-495B-9A57-D601C1158B5A}" sibTransId="{6C9B6FD7-F71E-465E-A840-05826FE93FF8}"/>
    <dgm:cxn modelId="{0D83A0AB-2F38-4AD9-AF05-F5ECFEB09DA7}" type="presOf" srcId="{4E67F082-82F4-4118-8CC8-3EEF515E2ECB}" destId="{279472E1-E370-4FB8-B338-FA1BC957CB2E}" srcOrd="1" destOrd="0" presId="urn:microsoft.com/office/officeart/2005/8/layout/process4"/>
    <dgm:cxn modelId="{1F8B5382-52A7-4D2E-BE69-D2521C2D556F}" srcId="{4E67F082-82F4-4118-8CC8-3EEF515E2ECB}" destId="{3D49326D-0E0B-4789-A7B3-6463A8B596CA}" srcOrd="1" destOrd="0" parTransId="{E550638E-8E84-4C43-98F5-5F3C99610D7F}" sibTransId="{96B51A06-6DF5-4764-B26A-FFD364E2E874}"/>
    <dgm:cxn modelId="{DC3354EB-6FA4-4639-BFFB-D28FE7656347}" type="presOf" srcId="{B547ABDB-4924-4363-B62D-1A6A214798DC}" destId="{E7638E98-31D2-495C-AA30-7FD82047C6DD}" srcOrd="0" destOrd="0" presId="urn:microsoft.com/office/officeart/2005/8/layout/process4"/>
    <dgm:cxn modelId="{8694EF1C-5244-42B2-AA4D-5F792848AD8E}" type="presOf" srcId="{3D49326D-0E0B-4789-A7B3-6463A8B596CA}" destId="{3C5CD5DA-BEA8-420C-A6FD-6929AA168424}" srcOrd="0" destOrd="0" presId="urn:microsoft.com/office/officeart/2005/8/layout/process4"/>
    <dgm:cxn modelId="{D4D8C5DC-0ACB-48B2-80BA-11E1931B31C0}" type="presOf" srcId="{09F46D7C-EAD7-479B-9F5D-6354B56E88FF}" destId="{2D8DBADD-C108-4D0C-8F1A-E4FF84CF7D6D}" srcOrd="0" destOrd="0" presId="urn:microsoft.com/office/officeart/2005/8/layout/process4"/>
    <dgm:cxn modelId="{9E67F248-42C6-4E42-811A-A83262AAB11F}" srcId="{09F46D7C-EAD7-479B-9F5D-6354B56E88FF}" destId="{4E67F082-82F4-4118-8CC8-3EEF515E2ECB}" srcOrd="1" destOrd="0" parTransId="{B08D4339-FF41-4BE1-ABCB-F5A0A3DCD4AF}" sibTransId="{1BE19436-9E99-423D-9D08-ECB815D702C1}"/>
    <dgm:cxn modelId="{36853B5B-1BEA-40CE-95EB-CD618119E228}" srcId="{4E67F082-82F4-4118-8CC8-3EEF515E2ECB}" destId="{F950EBFE-E1CF-4387-91A5-76C96E8BD12E}" srcOrd="2" destOrd="0" parTransId="{06B0D054-E191-4EF9-A508-7BE6CB5847A8}" sibTransId="{42DF8B22-7D9C-4555-82D5-09837280641D}"/>
    <dgm:cxn modelId="{C22A30DE-D336-44FD-94D3-D44EB3FB0EC0}" type="presOf" srcId="{F950EBFE-E1CF-4387-91A5-76C96E8BD12E}" destId="{23DA3858-36A6-4DFC-98FA-E8EE8585BE2D}" srcOrd="0" destOrd="0" presId="urn:microsoft.com/office/officeart/2005/8/layout/process4"/>
    <dgm:cxn modelId="{8E714175-19AE-49EC-B6F5-E4C72B4659CC}" srcId="{4E67F082-82F4-4118-8CC8-3EEF515E2ECB}" destId="{237DD7AF-90B2-490D-8869-E167637F0395}" srcOrd="0" destOrd="0" parTransId="{780BF4A9-42BF-4165-A7F1-56EDAE9E1C98}" sibTransId="{691BFC0E-AF12-42AA-BF24-BC34DE4F5098}"/>
    <dgm:cxn modelId="{7E543DAC-47E5-45D8-A0F8-3F9364C64855}" type="presParOf" srcId="{2D8DBADD-C108-4D0C-8F1A-E4FF84CF7D6D}" destId="{7D2AA8F2-CCD6-45FD-821E-82D03CC5410B}" srcOrd="0" destOrd="0" presId="urn:microsoft.com/office/officeart/2005/8/layout/process4"/>
    <dgm:cxn modelId="{41549851-BBE6-42D9-98EB-8173CE6CAC5E}" type="presParOf" srcId="{7D2AA8F2-CCD6-45FD-821E-82D03CC5410B}" destId="{162340E9-72D0-4AE4-BA02-84B24EB2C645}" srcOrd="0" destOrd="0" presId="urn:microsoft.com/office/officeart/2005/8/layout/process4"/>
    <dgm:cxn modelId="{D85FC3E3-BABA-49DB-BD91-8E96A1097840}" type="presParOf" srcId="{2D8DBADD-C108-4D0C-8F1A-E4FF84CF7D6D}" destId="{93D979D7-2147-4773-8198-F009DB1ACAE4}" srcOrd="1" destOrd="0" presId="urn:microsoft.com/office/officeart/2005/8/layout/process4"/>
    <dgm:cxn modelId="{32B0FBB8-D6C7-4E8B-A27C-0CEB03069AA3}" type="presParOf" srcId="{2D8DBADD-C108-4D0C-8F1A-E4FF84CF7D6D}" destId="{289C773B-E59D-4A72-9AD6-B58913B708F5}" srcOrd="2" destOrd="0" presId="urn:microsoft.com/office/officeart/2005/8/layout/process4"/>
    <dgm:cxn modelId="{0518DC31-33FE-4EAF-A59A-E23B2B672C53}" type="presParOf" srcId="{289C773B-E59D-4A72-9AD6-B58913B708F5}" destId="{17948D0B-C8C6-4C0B-A74D-7C6AF090CF29}" srcOrd="0" destOrd="0" presId="urn:microsoft.com/office/officeart/2005/8/layout/process4"/>
    <dgm:cxn modelId="{CA6A7233-FB33-406C-A4DF-E7ED644D0258}" type="presParOf" srcId="{289C773B-E59D-4A72-9AD6-B58913B708F5}" destId="{279472E1-E370-4FB8-B338-FA1BC957CB2E}" srcOrd="1" destOrd="0" presId="urn:microsoft.com/office/officeart/2005/8/layout/process4"/>
    <dgm:cxn modelId="{39335447-FAFC-44EB-AF8E-B4D2AD89727F}" type="presParOf" srcId="{289C773B-E59D-4A72-9AD6-B58913B708F5}" destId="{D77646B7-93A8-436A-9D57-043DE1B3C74D}" srcOrd="2" destOrd="0" presId="urn:microsoft.com/office/officeart/2005/8/layout/process4"/>
    <dgm:cxn modelId="{AC3EC5C5-FBD6-4368-950E-CBD9B92D9983}" type="presParOf" srcId="{D77646B7-93A8-436A-9D57-043DE1B3C74D}" destId="{62322F83-5F43-4BA8-9407-E0BFCAF95F40}" srcOrd="0" destOrd="0" presId="urn:microsoft.com/office/officeart/2005/8/layout/process4"/>
    <dgm:cxn modelId="{08CD8F52-2F7C-41F5-BD8C-D32995EC0C90}" type="presParOf" srcId="{D77646B7-93A8-436A-9D57-043DE1B3C74D}" destId="{3C5CD5DA-BEA8-420C-A6FD-6929AA168424}" srcOrd="1" destOrd="0" presId="urn:microsoft.com/office/officeart/2005/8/layout/process4"/>
    <dgm:cxn modelId="{455291DD-F300-4023-8B29-E1F4E41D7E52}" type="presParOf" srcId="{D77646B7-93A8-436A-9D57-043DE1B3C74D}" destId="{23DA3858-36A6-4DFC-98FA-E8EE8585BE2D}" srcOrd="2" destOrd="0" presId="urn:microsoft.com/office/officeart/2005/8/layout/process4"/>
    <dgm:cxn modelId="{50CA7004-87ED-4590-9F85-2F032AF46754}" type="presParOf" srcId="{2D8DBADD-C108-4D0C-8F1A-E4FF84CF7D6D}" destId="{2BDE9F70-8A99-499E-9EBE-936B97FAC1E9}" srcOrd="3" destOrd="0" presId="urn:microsoft.com/office/officeart/2005/8/layout/process4"/>
    <dgm:cxn modelId="{7428E801-4042-49AF-B5AD-3A1B1E1C907F}" type="presParOf" srcId="{2D8DBADD-C108-4D0C-8F1A-E4FF84CF7D6D}" destId="{78F1BC06-314B-4108-90C8-DFA2C7926678}" srcOrd="4" destOrd="0" presId="urn:microsoft.com/office/officeart/2005/8/layout/process4"/>
    <dgm:cxn modelId="{92FBC98B-B33B-41B8-A3F5-F867887463F2}" type="presParOf" srcId="{78F1BC06-314B-4108-90C8-DFA2C7926678}" destId="{E7638E98-31D2-495C-AA30-7FD82047C6D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E10D421-4316-4B67-B182-632974BA101A}" type="doc">
      <dgm:prSet loTypeId="urn:microsoft.com/office/officeart/2005/8/layout/radial6" loCatId="cycle" qsTypeId="urn:microsoft.com/office/officeart/2005/8/quickstyle/3d5" qsCatId="3D" csTypeId="urn:microsoft.com/office/officeart/2005/8/colors/accent1_2" csCatId="accent1" phldr="1"/>
      <dgm:spPr/>
      <dgm:t>
        <a:bodyPr/>
        <a:lstStyle/>
        <a:p>
          <a:endParaRPr lang="en-US"/>
        </a:p>
      </dgm:t>
    </dgm:pt>
    <dgm:pt modelId="{8FBD597F-76B3-4651-A8F7-37F113E2EC65}">
      <dgm:prSet phldrT="[Text]" custT="1"/>
      <dgm:spPr/>
      <dgm:t>
        <a:bodyPr/>
        <a:lstStyle/>
        <a:p>
          <a:r>
            <a:rPr lang="en-US" sz="2800" dirty="0" smtClean="0"/>
            <a:t>structure</a:t>
          </a:r>
          <a:endParaRPr lang="en-US" sz="3600" dirty="0"/>
        </a:p>
      </dgm:t>
    </dgm:pt>
    <dgm:pt modelId="{C53FF28E-4CF8-4720-B355-803F02249D72}" type="parTrans" cxnId="{BC517FD1-E0D3-485C-BCFE-97A6AF9F32D0}">
      <dgm:prSet/>
      <dgm:spPr/>
      <dgm:t>
        <a:bodyPr/>
        <a:lstStyle/>
        <a:p>
          <a:endParaRPr lang="en-US" sz="4800"/>
        </a:p>
      </dgm:t>
    </dgm:pt>
    <dgm:pt modelId="{34232D22-A889-43F5-A880-1D8FC417A053}" type="sibTrans" cxnId="{BC517FD1-E0D3-485C-BCFE-97A6AF9F32D0}">
      <dgm:prSet/>
      <dgm:spPr/>
      <dgm:t>
        <a:bodyPr/>
        <a:lstStyle/>
        <a:p>
          <a:endParaRPr lang="en-US" sz="4800"/>
        </a:p>
      </dgm:t>
    </dgm:pt>
    <dgm:pt modelId="{40A4066C-A754-4A47-B4EF-297D5E6CF130}">
      <dgm:prSet phldrT="[Text]" custT="1"/>
      <dgm:spPr/>
      <dgm:t>
        <a:bodyPr/>
        <a:lstStyle/>
        <a:p>
          <a:r>
            <a:rPr lang="en-US" sz="2400" dirty="0" smtClean="0"/>
            <a:t>Topic</a:t>
          </a:r>
          <a:endParaRPr lang="en-US" sz="2400" dirty="0"/>
        </a:p>
      </dgm:t>
    </dgm:pt>
    <dgm:pt modelId="{BDED9F2F-925A-490A-B441-8CD6E0A9B004}" type="parTrans" cxnId="{33762598-D085-486F-9599-54158FB82BD1}">
      <dgm:prSet/>
      <dgm:spPr/>
      <dgm:t>
        <a:bodyPr/>
        <a:lstStyle/>
        <a:p>
          <a:endParaRPr lang="en-US" sz="4800"/>
        </a:p>
      </dgm:t>
    </dgm:pt>
    <dgm:pt modelId="{AD4524EF-FB6E-44AD-BCF4-BD80CEDBED0D}" type="sibTrans" cxnId="{33762598-D085-486F-9599-54158FB82BD1}">
      <dgm:prSet/>
      <dgm:spPr/>
      <dgm:t>
        <a:bodyPr/>
        <a:lstStyle/>
        <a:p>
          <a:endParaRPr lang="en-US" sz="4800"/>
        </a:p>
      </dgm:t>
    </dgm:pt>
    <dgm:pt modelId="{1BE0CA3A-F8A1-474E-9294-38113C267A98}">
      <dgm:prSet phldrT="[Text]" custT="1"/>
      <dgm:spPr/>
      <dgm:t>
        <a:bodyPr/>
        <a:lstStyle/>
        <a:p>
          <a:r>
            <a:rPr lang="en-US" sz="2400" dirty="0" smtClean="0"/>
            <a:t>Relation</a:t>
          </a:r>
          <a:endParaRPr lang="en-US" sz="2400" dirty="0"/>
        </a:p>
      </dgm:t>
    </dgm:pt>
    <dgm:pt modelId="{E2897BF9-422D-4EEC-A746-E2F7FF5B4E44}" type="parTrans" cxnId="{02F67D17-5474-4656-866D-A971C16C1180}">
      <dgm:prSet/>
      <dgm:spPr/>
      <dgm:t>
        <a:bodyPr/>
        <a:lstStyle/>
        <a:p>
          <a:endParaRPr lang="en-US" sz="4800"/>
        </a:p>
      </dgm:t>
    </dgm:pt>
    <dgm:pt modelId="{FCAFA219-6C6C-40D2-B4C4-484480F537EC}" type="sibTrans" cxnId="{02F67D17-5474-4656-866D-A971C16C1180}">
      <dgm:prSet/>
      <dgm:spPr/>
      <dgm:t>
        <a:bodyPr/>
        <a:lstStyle/>
        <a:p>
          <a:endParaRPr lang="en-US" sz="4800"/>
        </a:p>
      </dgm:t>
    </dgm:pt>
    <dgm:pt modelId="{06B88F0F-A0CE-465A-BC0D-220B6C85D95F}">
      <dgm:prSet phldrT="[Text]" custT="1"/>
      <dgm:spPr/>
      <dgm:t>
        <a:bodyPr/>
        <a:lstStyle/>
        <a:p>
          <a:r>
            <a:rPr lang="en-US" sz="2400" dirty="0" smtClean="0"/>
            <a:t>Concept</a:t>
          </a:r>
          <a:endParaRPr lang="en-US" sz="2400" dirty="0"/>
        </a:p>
      </dgm:t>
    </dgm:pt>
    <dgm:pt modelId="{DBB26419-AF2C-4DAA-9AEF-D1018C063734}" type="parTrans" cxnId="{6A1386D6-1683-4C06-8E20-2E91152DAFCE}">
      <dgm:prSet/>
      <dgm:spPr/>
      <dgm:t>
        <a:bodyPr/>
        <a:lstStyle/>
        <a:p>
          <a:endParaRPr lang="en-US" sz="4800"/>
        </a:p>
      </dgm:t>
    </dgm:pt>
    <dgm:pt modelId="{6B7EE893-2E73-4A97-AE30-2C53E124D5F4}" type="sibTrans" cxnId="{6A1386D6-1683-4C06-8E20-2E91152DAFCE}">
      <dgm:prSet/>
      <dgm:spPr/>
      <dgm:t>
        <a:bodyPr/>
        <a:lstStyle/>
        <a:p>
          <a:endParaRPr lang="en-US" sz="4800"/>
        </a:p>
      </dgm:t>
    </dgm:pt>
    <dgm:pt modelId="{49AE8DAD-3876-409F-A620-CB764326D873}" type="pres">
      <dgm:prSet presAssocID="{4E10D421-4316-4B67-B182-632974BA101A}" presName="Name0" presStyleCnt="0">
        <dgm:presLayoutVars>
          <dgm:chMax val="1"/>
          <dgm:dir/>
          <dgm:animLvl val="ctr"/>
          <dgm:resizeHandles val="exact"/>
        </dgm:presLayoutVars>
      </dgm:prSet>
      <dgm:spPr/>
      <dgm:t>
        <a:bodyPr/>
        <a:lstStyle/>
        <a:p>
          <a:endParaRPr lang="en-US"/>
        </a:p>
      </dgm:t>
    </dgm:pt>
    <dgm:pt modelId="{8097FCDE-2A1D-4FDC-86FA-09B269405697}" type="pres">
      <dgm:prSet presAssocID="{8FBD597F-76B3-4651-A8F7-37F113E2EC65}" presName="centerShape" presStyleLbl="node0" presStyleIdx="0" presStyleCnt="1" custScaleX="116723" custScaleY="113524"/>
      <dgm:spPr/>
      <dgm:t>
        <a:bodyPr/>
        <a:lstStyle/>
        <a:p>
          <a:endParaRPr lang="en-US"/>
        </a:p>
      </dgm:t>
    </dgm:pt>
    <dgm:pt modelId="{6E45448E-7443-4753-AF6D-A3E8FD94C8E6}" type="pres">
      <dgm:prSet presAssocID="{40A4066C-A754-4A47-B4EF-297D5E6CF130}" presName="node" presStyleLbl="node1" presStyleIdx="0" presStyleCnt="3" custScaleX="122476" custScaleY="122476">
        <dgm:presLayoutVars>
          <dgm:bulletEnabled val="1"/>
        </dgm:presLayoutVars>
      </dgm:prSet>
      <dgm:spPr/>
      <dgm:t>
        <a:bodyPr/>
        <a:lstStyle/>
        <a:p>
          <a:endParaRPr lang="en-US"/>
        </a:p>
      </dgm:t>
    </dgm:pt>
    <dgm:pt modelId="{0D62DF8E-6EA8-4867-A28F-535A8A370869}" type="pres">
      <dgm:prSet presAssocID="{40A4066C-A754-4A47-B4EF-297D5E6CF130}" presName="dummy" presStyleCnt="0"/>
      <dgm:spPr/>
      <dgm:t>
        <a:bodyPr/>
        <a:lstStyle/>
        <a:p>
          <a:endParaRPr lang="en-US"/>
        </a:p>
      </dgm:t>
    </dgm:pt>
    <dgm:pt modelId="{54B0BFAB-BC27-47E8-823F-DC9AE076F4DC}" type="pres">
      <dgm:prSet presAssocID="{AD4524EF-FB6E-44AD-BCF4-BD80CEDBED0D}" presName="sibTrans" presStyleLbl="sibTrans2D1" presStyleIdx="0" presStyleCnt="3"/>
      <dgm:spPr/>
      <dgm:t>
        <a:bodyPr/>
        <a:lstStyle/>
        <a:p>
          <a:endParaRPr lang="en-US"/>
        </a:p>
      </dgm:t>
    </dgm:pt>
    <dgm:pt modelId="{32465D57-01BF-433C-B5AF-E2566967B86B}" type="pres">
      <dgm:prSet presAssocID="{1BE0CA3A-F8A1-474E-9294-38113C267A98}" presName="node" presStyleLbl="node1" presStyleIdx="1" presStyleCnt="3" custScaleX="123908" custScaleY="121571">
        <dgm:presLayoutVars>
          <dgm:bulletEnabled val="1"/>
        </dgm:presLayoutVars>
      </dgm:prSet>
      <dgm:spPr/>
      <dgm:t>
        <a:bodyPr/>
        <a:lstStyle/>
        <a:p>
          <a:endParaRPr lang="en-US"/>
        </a:p>
      </dgm:t>
    </dgm:pt>
    <dgm:pt modelId="{51808643-9CD9-48AB-93D3-67D7B4EB02AA}" type="pres">
      <dgm:prSet presAssocID="{1BE0CA3A-F8A1-474E-9294-38113C267A98}" presName="dummy" presStyleCnt="0"/>
      <dgm:spPr/>
      <dgm:t>
        <a:bodyPr/>
        <a:lstStyle/>
        <a:p>
          <a:endParaRPr lang="en-US"/>
        </a:p>
      </dgm:t>
    </dgm:pt>
    <dgm:pt modelId="{F21B0342-0A2B-43E0-B69F-918C3787FE46}" type="pres">
      <dgm:prSet presAssocID="{FCAFA219-6C6C-40D2-B4C4-484480F537EC}" presName="sibTrans" presStyleLbl="sibTrans2D1" presStyleIdx="1" presStyleCnt="3"/>
      <dgm:spPr/>
      <dgm:t>
        <a:bodyPr/>
        <a:lstStyle/>
        <a:p>
          <a:endParaRPr lang="en-US"/>
        </a:p>
      </dgm:t>
    </dgm:pt>
    <dgm:pt modelId="{F52CFA5C-9D97-4165-B767-DEEA7DF5FE0B}" type="pres">
      <dgm:prSet presAssocID="{06B88F0F-A0CE-465A-BC0D-220B6C85D95F}" presName="node" presStyleLbl="node1" presStyleIdx="2" presStyleCnt="3" custScaleX="119617" custScaleY="113180">
        <dgm:presLayoutVars>
          <dgm:bulletEnabled val="1"/>
        </dgm:presLayoutVars>
      </dgm:prSet>
      <dgm:spPr/>
      <dgm:t>
        <a:bodyPr/>
        <a:lstStyle/>
        <a:p>
          <a:endParaRPr lang="en-US"/>
        </a:p>
      </dgm:t>
    </dgm:pt>
    <dgm:pt modelId="{8EC4551C-45FD-448C-9773-B6C354FE20CE}" type="pres">
      <dgm:prSet presAssocID="{06B88F0F-A0CE-465A-BC0D-220B6C85D95F}" presName="dummy" presStyleCnt="0"/>
      <dgm:spPr/>
      <dgm:t>
        <a:bodyPr/>
        <a:lstStyle/>
        <a:p>
          <a:endParaRPr lang="en-US"/>
        </a:p>
      </dgm:t>
    </dgm:pt>
    <dgm:pt modelId="{763C0B73-E0E4-475D-B0AE-FA916A6AACA3}" type="pres">
      <dgm:prSet presAssocID="{6B7EE893-2E73-4A97-AE30-2C53E124D5F4}" presName="sibTrans" presStyleLbl="sibTrans2D1" presStyleIdx="2" presStyleCnt="3"/>
      <dgm:spPr/>
      <dgm:t>
        <a:bodyPr/>
        <a:lstStyle/>
        <a:p>
          <a:endParaRPr lang="en-US"/>
        </a:p>
      </dgm:t>
    </dgm:pt>
  </dgm:ptLst>
  <dgm:cxnLst>
    <dgm:cxn modelId="{28D8F4F8-28E0-46FC-BD0E-4D44E6613028}" type="presOf" srcId="{4E10D421-4316-4B67-B182-632974BA101A}" destId="{49AE8DAD-3876-409F-A620-CB764326D873}" srcOrd="0" destOrd="0" presId="urn:microsoft.com/office/officeart/2005/8/layout/radial6"/>
    <dgm:cxn modelId="{ED705F5E-421A-4140-96C7-DDD95285F14E}" type="presOf" srcId="{AD4524EF-FB6E-44AD-BCF4-BD80CEDBED0D}" destId="{54B0BFAB-BC27-47E8-823F-DC9AE076F4DC}" srcOrd="0" destOrd="0" presId="urn:microsoft.com/office/officeart/2005/8/layout/radial6"/>
    <dgm:cxn modelId="{68C02818-9C75-41D7-A34C-8774E96CC84F}" type="presOf" srcId="{8FBD597F-76B3-4651-A8F7-37F113E2EC65}" destId="{8097FCDE-2A1D-4FDC-86FA-09B269405697}" srcOrd="0" destOrd="0" presId="urn:microsoft.com/office/officeart/2005/8/layout/radial6"/>
    <dgm:cxn modelId="{02F67D17-5474-4656-866D-A971C16C1180}" srcId="{8FBD597F-76B3-4651-A8F7-37F113E2EC65}" destId="{1BE0CA3A-F8A1-474E-9294-38113C267A98}" srcOrd="1" destOrd="0" parTransId="{E2897BF9-422D-4EEC-A746-E2F7FF5B4E44}" sibTransId="{FCAFA219-6C6C-40D2-B4C4-484480F537EC}"/>
    <dgm:cxn modelId="{33762598-D085-486F-9599-54158FB82BD1}" srcId="{8FBD597F-76B3-4651-A8F7-37F113E2EC65}" destId="{40A4066C-A754-4A47-B4EF-297D5E6CF130}" srcOrd="0" destOrd="0" parTransId="{BDED9F2F-925A-490A-B441-8CD6E0A9B004}" sibTransId="{AD4524EF-FB6E-44AD-BCF4-BD80CEDBED0D}"/>
    <dgm:cxn modelId="{CB3B7C3F-DE9C-47D6-8C37-74C618878D6B}" type="presOf" srcId="{FCAFA219-6C6C-40D2-B4C4-484480F537EC}" destId="{F21B0342-0A2B-43E0-B69F-918C3787FE46}" srcOrd="0" destOrd="0" presId="urn:microsoft.com/office/officeart/2005/8/layout/radial6"/>
    <dgm:cxn modelId="{8F080542-440E-465C-A0C8-EBD510A1E085}" type="presOf" srcId="{40A4066C-A754-4A47-B4EF-297D5E6CF130}" destId="{6E45448E-7443-4753-AF6D-A3E8FD94C8E6}" srcOrd="0" destOrd="0" presId="urn:microsoft.com/office/officeart/2005/8/layout/radial6"/>
    <dgm:cxn modelId="{BC517FD1-E0D3-485C-BCFE-97A6AF9F32D0}" srcId="{4E10D421-4316-4B67-B182-632974BA101A}" destId="{8FBD597F-76B3-4651-A8F7-37F113E2EC65}" srcOrd="0" destOrd="0" parTransId="{C53FF28E-4CF8-4720-B355-803F02249D72}" sibTransId="{34232D22-A889-43F5-A880-1D8FC417A053}"/>
    <dgm:cxn modelId="{469B85BB-AF40-4726-8624-9FEDCD904C8D}" type="presOf" srcId="{6B7EE893-2E73-4A97-AE30-2C53E124D5F4}" destId="{763C0B73-E0E4-475D-B0AE-FA916A6AACA3}" srcOrd="0" destOrd="0" presId="urn:microsoft.com/office/officeart/2005/8/layout/radial6"/>
    <dgm:cxn modelId="{0F942494-4F92-44C5-93C8-09B2BC4DCF4D}" type="presOf" srcId="{1BE0CA3A-F8A1-474E-9294-38113C267A98}" destId="{32465D57-01BF-433C-B5AF-E2566967B86B}" srcOrd="0" destOrd="0" presId="urn:microsoft.com/office/officeart/2005/8/layout/radial6"/>
    <dgm:cxn modelId="{6A1386D6-1683-4C06-8E20-2E91152DAFCE}" srcId="{8FBD597F-76B3-4651-A8F7-37F113E2EC65}" destId="{06B88F0F-A0CE-465A-BC0D-220B6C85D95F}" srcOrd="2" destOrd="0" parTransId="{DBB26419-AF2C-4DAA-9AEF-D1018C063734}" sibTransId="{6B7EE893-2E73-4A97-AE30-2C53E124D5F4}"/>
    <dgm:cxn modelId="{1E8CDC4A-FF34-452F-9FCD-D72063F74C95}" type="presOf" srcId="{06B88F0F-A0CE-465A-BC0D-220B6C85D95F}" destId="{F52CFA5C-9D97-4165-B767-DEEA7DF5FE0B}" srcOrd="0" destOrd="0" presId="urn:microsoft.com/office/officeart/2005/8/layout/radial6"/>
    <dgm:cxn modelId="{F7A5A494-3CE8-46F0-8D0E-AA4C3A7E3E0F}" type="presParOf" srcId="{49AE8DAD-3876-409F-A620-CB764326D873}" destId="{8097FCDE-2A1D-4FDC-86FA-09B269405697}" srcOrd="0" destOrd="0" presId="urn:microsoft.com/office/officeart/2005/8/layout/radial6"/>
    <dgm:cxn modelId="{76EFFEC7-F45C-4193-96F4-2CFE99CECD1F}" type="presParOf" srcId="{49AE8DAD-3876-409F-A620-CB764326D873}" destId="{6E45448E-7443-4753-AF6D-A3E8FD94C8E6}" srcOrd="1" destOrd="0" presId="urn:microsoft.com/office/officeart/2005/8/layout/radial6"/>
    <dgm:cxn modelId="{BBC7621C-C8E2-4B79-9D10-397853AA543F}" type="presParOf" srcId="{49AE8DAD-3876-409F-A620-CB764326D873}" destId="{0D62DF8E-6EA8-4867-A28F-535A8A370869}" srcOrd="2" destOrd="0" presId="urn:microsoft.com/office/officeart/2005/8/layout/radial6"/>
    <dgm:cxn modelId="{B446B991-2E98-44DB-A61D-2B46497DC596}" type="presParOf" srcId="{49AE8DAD-3876-409F-A620-CB764326D873}" destId="{54B0BFAB-BC27-47E8-823F-DC9AE076F4DC}" srcOrd="3" destOrd="0" presId="urn:microsoft.com/office/officeart/2005/8/layout/radial6"/>
    <dgm:cxn modelId="{9EFB9CB0-A420-40E2-AACA-961225E0DA19}" type="presParOf" srcId="{49AE8DAD-3876-409F-A620-CB764326D873}" destId="{32465D57-01BF-433C-B5AF-E2566967B86B}" srcOrd="4" destOrd="0" presId="urn:microsoft.com/office/officeart/2005/8/layout/radial6"/>
    <dgm:cxn modelId="{BA0827B3-0F98-474F-85B9-E7FC723153ED}" type="presParOf" srcId="{49AE8DAD-3876-409F-A620-CB764326D873}" destId="{51808643-9CD9-48AB-93D3-67D7B4EB02AA}" srcOrd="5" destOrd="0" presId="urn:microsoft.com/office/officeart/2005/8/layout/radial6"/>
    <dgm:cxn modelId="{C722C20C-52C1-4E8B-91CB-96CC6DFA059F}" type="presParOf" srcId="{49AE8DAD-3876-409F-A620-CB764326D873}" destId="{F21B0342-0A2B-43E0-B69F-918C3787FE46}" srcOrd="6" destOrd="0" presId="urn:microsoft.com/office/officeart/2005/8/layout/radial6"/>
    <dgm:cxn modelId="{C954D595-A522-414D-B2AE-118AF1747B6E}" type="presParOf" srcId="{49AE8DAD-3876-409F-A620-CB764326D873}" destId="{F52CFA5C-9D97-4165-B767-DEEA7DF5FE0B}" srcOrd="7" destOrd="0" presId="urn:microsoft.com/office/officeart/2005/8/layout/radial6"/>
    <dgm:cxn modelId="{569120CE-3367-458F-BF56-7EA4B1DA5B43}" type="presParOf" srcId="{49AE8DAD-3876-409F-A620-CB764326D873}" destId="{8EC4551C-45FD-448C-9773-B6C354FE20CE}" srcOrd="8" destOrd="0" presId="urn:microsoft.com/office/officeart/2005/8/layout/radial6"/>
    <dgm:cxn modelId="{2E28324A-5BA6-4825-BAE8-EA118F40585D}" type="presParOf" srcId="{49AE8DAD-3876-409F-A620-CB764326D873}" destId="{763C0B73-E0E4-475D-B0AE-FA916A6AACA3}"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F46D7C-EAD7-479B-9F5D-6354B56E88FF}"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547ABDB-4924-4363-B62D-1A6A214798DC}">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3200" dirty="0" smtClean="0"/>
            <a:t>A. Traditional bag-of-words topic modeling</a:t>
          </a:r>
          <a:endParaRPr lang="en-US" sz="3200" dirty="0"/>
        </a:p>
      </dgm:t>
    </dgm:pt>
    <dgm:pt modelId="{9EC7C405-B93A-4D5D-8AF4-471F0B74CD6E}" type="parTrans" cxnId="{36642298-1E01-42C1-BF7E-7292C25EF012}">
      <dgm:prSet/>
      <dgm:spPr/>
      <dgm:t>
        <a:bodyPr/>
        <a:lstStyle/>
        <a:p>
          <a:endParaRPr lang="en-US" sz="3200"/>
        </a:p>
      </dgm:t>
    </dgm:pt>
    <dgm:pt modelId="{C8CF5E81-1EC2-477B-BD0E-0A50645C3A00}" type="sibTrans" cxnId="{36642298-1E01-42C1-BF7E-7292C25EF012}">
      <dgm:prSet/>
      <dgm:spPr/>
      <dgm:t>
        <a:bodyPr/>
        <a:lstStyle/>
        <a:p>
          <a:endParaRPr lang="en-US" sz="3200"/>
        </a:p>
      </dgm:t>
    </dgm:pt>
    <dgm:pt modelId="{4E67F082-82F4-4118-8CC8-3EEF515E2ECB}">
      <dgm:prSet phldrT="[Text]" custT="1"/>
      <dgm:spPr/>
      <dgm:t>
        <a:bodyPr/>
        <a:lstStyle/>
        <a:p>
          <a:r>
            <a:rPr lang="en-US" sz="3200" dirty="0" smtClean="0"/>
            <a:t>B. Extension of topic modeling</a:t>
          </a:r>
          <a:endParaRPr lang="en-US" sz="3200" dirty="0"/>
        </a:p>
      </dgm:t>
    </dgm:pt>
    <dgm:pt modelId="{B08D4339-FF41-4BE1-ABCB-F5A0A3DCD4AF}" type="parTrans" cxnId="{9E67F248-42C6-4E42-811A-A83262AAB11F}">
      <dgm:prSet/>
      <dgm:spPr/>
      <dgm:t>
        <a:bodyPr/>
        <a:lstStyle/>
        <a:p>
          <a:endParaRPr lang="en-US" sz="3200"/>
        </a:p>
      </dgm:t>
    </dgm:pt>
    <dgm:pt modelId="{1BE19436-9E99-423D-9D08-ECB815D702C1}" type="sibTrans" cxnId="{9E67F248-42C6-4E42-811A-A83262AAB11F}">
      <dgm:prSet/>
      <dgm:spPr/>
      <dgm:t>
        <a:bodyPr/>
        <a:lstStyle/>
        <a:p>
          <a:endParaRPr lang="en-US" sz="3200"/>
        </a:p>
      </dgm:t>
    </dgm:pt>
    <dgm:pt modelId="{237DD7AF-90B2-490D-8869-E167637F0395}">
      <dgm:prSet custT="1"/>
      <dgm:spPr/>
      <dgm:t>
        <a:bodyPr/>
        <a:lstStyle/>
        <a:p>
          <a:r>
            <a:rPr lang="en-US" sz="2400" smtClean="0"/>
            <a:t>i) </a:t>
          </a:r>
          <a:r>
            <a:rPr lang="en-US" sz="2400" dirty="0" smtClean="0"/>
            <a:t>Flat -&gt; hierarchical</a:t>
          </a:r>
        </a:p>
      </dgm:t>
    </dgm:pt>
    <dgm:pt modelId="{780BF4A9-42BF-4165-A7F1-56EDAE9E1C98}" type="parTrans" cxnId="{8E714175-19AE-49EC-B6F5-E4C72B4659CC}">
      <dgm:prSet/>
      <dgm:spPr/>
      <dgm:t>
        <a:bodyPr/>
        <a:lstStyle/>
        <a:p>
          <a:endParaRPr lang="en-US" sz="3200"/>
        </a:p>
      </dgm:t>
    </dgm:pt>
    <dgm:pt modelId="{691BFC0E-AF12-42AA-BF24-BC34DE4F5098}" type="sibTrans" cxnId="{8E714175-19AE-49EC-B6F5-E4C72B4659CC}">
      <dgm:prSet/>
      <dgm:spPr/>
      <dgm:t>
        <a:bodyPr/>
        <a:lstStyle/>
        <a:p>
          <a:endParaRPr lang="en-US" sz="3200"/>
        </a:p>
      </dgm:t>
    </dgm:pt>
    <dgm:pt modelId="{3D49326D-0E0B-4789-A7B3-6463A8B596CA}">
      <dgm:prSet custT="1"/>
      <dgm:spPr/>
      <dgm:t>
        <a:bodyPr/>
        <a:lstStyle/>
        <a:p>
          <a:r>
            <a:rPr lang="en-US" sz="2400" dirty="0" smtClean="0"/>
            <a:t>ii) Unigrams -&gt; phrases</a:t>
          </a:r>
        </a:p>
      </dgm:t>
    </dgm:pt>
    <dgm:pt modelId="{E550638E-8E84-4C43-98F5-5F3C99610D7F}" type="parTrans" cxnId="{1F8B5382-52A7-4D2E-BE69-D2521C2D556F}">
      <dgm:prSet/>
      <dgm:spPr/>
      <dgm:t>
        <a:bodyPr/>
        <a:lstStyle/>
        <a:p>
          <a:endParaRPr lang="en-US" sz="3200"/>
        </a:p>
      </dgm:t>
    </dgm:pt>
    <dgm:pt modelId="{96B51A06-6DF5-4764-B26A-FFD364E2E874}" type="sibTrans" cxnId="{1F8B5382-52A7-4D2E-BE69-D2521C2D556F}">
      <dgm:prSet/>
      <dgm:spPr/>
      <dgm:t>
        <a:bodyPr/>
        <a:lstStyle/>
        <a:p>
          <a:endParaRPr lang="en-US" sz="3200"/>
        </a:p>
      </dgm:t>
    </dgm:pt>
    <dgm:pt modelId="{F950EBFE-E1CF-4387-91A5-76C96E8BD12E}">
      <dgm:prSet custT="1"/>
      <dgm:spPr/>
      <dgm:t>
        <a:bodyPr/>
        <a:lstStyle/>
        <a:p>
          <a:r>
            <a:rPr lang="en-US" sz="2400" smtClean="0"/>
            <a:t>iii) </a:t>
          </a:r>
          <a:r>
            <a:rPr lang="en-US" sz="2400" dirty="0" smtClean="0"/>
            <a:t>Text -&gt; text + entity</a:t>
          </a:r>
        </a:p>
      </dgm:t>
    </dgm:pt>
    <dgm:pt modelId="{06B0D054-E191-4EF9-A508-7BE6CB5847A8}" type="parTrans" cxnId="{36853B5B-1BEA-40CE-95EB-CD618119E228}">
      <dgm:prSet/>
      <dgm:spPr/>
      <dgm:t>
        <a:bodyPr/>
        <a:lstStyle/>
        <a:p>
          <a:endParaRPr lang="en-US" sz="3200"/>
        </a:p>
      </dgm:t>
    </dgm:pt>
    <dgm:pt modelId="{42DF8B22-7D9C-4555-82D5-09837280641D}" type="sibTrans" cxnId="{36853B5B-1BEA-40CE-95EB-CD618119E228}">
      <dgm:prSet/>
      <dgm:spPr/>
      <dgm:t>
        <a:bodyPr/>
        <a:lstStyle/>
        <a:p>
          <a:endParaRPr lang="en-US" sz="3200"/>
        </a:p>
      </dgm:t>
    </dgm:pt>
    <dgm:pt modelId="{BDE40F1A-487A-4546-B78B-27FB40FFAFDC}">
      <dgm:prSet phldrT="[Text]" custT="1"/>
      <dgm:spPr/>
      <dgm:t>
        <a:bodyPr/>
        <a:lstStyle/>
        <a:p>
          <a:r>
            <a:rPr lang="en-US" sz="3200" dirty="0" smtClean="0"/>
            <a:t>C. An integrated framework</a:t>
          </a:r>
          <a:endParaRPr lang="en-US" sz="3200" dirty="0"/>
        </a:p>
      </dgm:t>
    </dgm:pt>
    <dgm:pt modelId="{E6CEFED8-6707-4336-A7FA-74ACBCFD7E8C}" type="sibTrans" cxnId="{C7BA9968-0E62-4D9B-9244-F9A2B727A40C}">
      <dgm:prSet/>
      <dgm:spPr/>
      <dgm:t>
        <a:bodyPr/>
        <a:lstStyle/>
        <a:p>
          <a:endParaRPr lang="en-US" sz="3200"/>
        </a:p>
      </dgm:t>
    </dgm:pt>
    <dgm:pt modelId="{8F8172D1-BB00-4B90-A984-6FDCD06A1672}" type="parTrans" cxnId="{C7BA9968-0E62-4D9B-9244-F9A2B727A40C}">
      <dgm:prSet/>
      <dgm:spPr/>
      <dgm:t>
        <a:bodyPr/>
        <a:lstStyle/>
        <a:p>
          <a:endParaRPr lang="en-US" sz="3200"/>
        </a:p>
      </dgm:t>
    </dgm:pt>
    <dgm:pt modelId="{2D8DBADD-C108-4D0C-8F1A-E4FF84CF7D6D}" type="pres">
      <dgm:prSet presAssocID="{09F46D7C-EAD7-479B-9F5D-6354B56E88FF}" presName="Name0" presStyleCnt="0">
        <dgm:presLayoutVars>
          <dgm:dir/>
          <dgm:animLvl val="lvl"/>
          <dgm:resizeHandles val="exact"/>
        </dgm:presLayoutVars>
      </dgm:prSet>
      <dgm:spPr/>
      <dgm:t>
        <a:bodyPr/>
        <a:lstStyle/>
        <a:p>
          <a:endParaRPr lang="en-US"/>
        </a:p>
      </dgm:t>
    </dgm:pt>
    <dgm:pt modelId="{1C1B0D29-C8B6-425C-8494-938D8C08D074}" type="pres">
      <dgm:prSet presAssocID="{BDE40F1A-487A-4546-B78B-27FB40FFAFDC}" presName="boxAndChildren" presStyleCnt="0"/>
      <dgm:spPr/>
    </dgm:pt>
    <dgm:pt modelId="{E7256937-1F83-415C-A987-305D17096276}" type="pres">
      <dgm:prSet presAssocID="{BDE40F1A-487A-4546-B78B-27FB40FFAFDC}" presName="parentTextBox" presStyleLbl="node1" presStyleIdx="0" presStyleCnt="3" custScaleY="56343"/>
      <dgm:spPr/>
      <dgm:t>
        <a:bodyPr/>
        <a:lstStyle/>
        <a:p>
          <a:endParaRPr lang="en-US"/>
        </a:p>
      </dgm:t>
    </dgm:pt>
    <dgm:pt modelId="{93D979D7-2147-4773-8198-F009DB1ACAE4}" type="pres">
      <dgm:prSet presAssocID="{1BE19436-9E99-423D-9D08-ECB815D702C1}" presName="sp" presStyleCnt="0"/>
      <dgm:spPr/>
    </dgm:pt>
    <dgm:pt modelId="{289C773B-E59D-4A72-9AD6-B58913B708F5}" type="pres">
      <dgm:prSet presAssocID="{4E67F082-82F4-4118-8CC8-3EEF515E2ECB}" presName="arrowAndChildren" presStyleCnt="0"/>
      <dgm:spPr/>
    </dgm:pt>
    <dgm:pt modelId="{17948D0B-C8C6-4C0B-A74D-7C6AF090CF29}" type="pres">
      <dgm:prSet presAssocID="{4E67F082-82F4-4118-8CC8-3EEF515E2ECB}" presName="parentTextArrow" presStyleLbl="node1" presStyleIdx="0" presStyleCnt="3"/>
      <dgm:spPr/>
      <dgm:t>
        <a:bodyPr/>
        <a:lstStyle/>
        <a:p>
          <a:endParaRPr lang="en-US"/>
        </a:p>
      </dgm:t>
    </dgm:pt>
    <dgm:pt modelId="{279472E1-E370-4FB8-B338-FA1BC957CB2E}" type="pres">
      <dgm:prSet presAssocID="{4E67F082-82F4-4118-8CC8-3EEF515E2ECB}" presName="arrow" presStyleLbl="node1" presStyleIdx="1" presStyleCnt="3"/>
      <dgm:spPr/>
      <dgm:t>
        <a:bodyPr/>
        <a:lstStyle/>
        <a:p>
          <a:endParaRPr lang="en-US"/>
        </a:p>
      </dgm:t>
    </dgm:pt>
    <dgm:pt modelId="{D77646B7-93A8-436A-9D57-043DE1B3C74D}" type="pres">
      <dgm:prSet presAssocID="{4E67F082-82F4-4118-8CC8-3EEF515E2ECB}" presName="descendantArrow" presStyleCnt="0"/>
      <dgm:spPr/>
    </dgm:pt>
    <dgm:pt modelId="{62322F83-5F43-4BA8-9407-E0BFCAF95F40}" type="pres">
      <dgm:prSet presAssocID="{237DD7AF-90B2-490D-8869-E167637F0395}" presName="childTextArrow" presStyleLbl="fgAccFollowNode1" presStyleIdx="0" presStyleCnt="3">
        <dgm:presLayoutVars>
          <dgm:bulletEnabled val="1"/>
        </dgm:presLayoutVars>
      </dgm:prSet>
      <dgm:spPr/>
      <dgm:t>
        <a:bodyPr/>
        <a:lstStyle/>
        <a:p>
          <a:endParaRPr lang="en-US"/>
        </a:p>
      </dgm:t>
    </dgm:pt>
    <dgm:pt modelId="{3C5CD5DA-BEA8-420C-A6FD-6929AA168424}" type="pres">
      <dgm:prSet presAssocID="{3D49326D-0E0B-4789-A7B3-6463A8B596CA}" presName="childTextArrow" presStyleLbl="fgAccFollowNode1" presStyleIdx="1" presStyleCnt="3">
        <dgm:presLayoutVars>
          <dgm:bulletEnabled val="1"/>
        </dgm:presLayoutVars>
      </dgm:prSet>
      <dgm:spPr/>
      <dgm:t>
        <a:bodyPr/>
        <a:lstStyle/>
        <a:p>
          <a:endParaRPr lang="en-US"/>
        </a:p>
      </dgm:t>
    </dgm:pt>
    <dgm:pt modelId="{23DA3858-36A6-4DFC-98FA-E8EE8585BE2D}" type="pres">
      <dgm:prSet presAssocID="{F950EBFE-E1CF-4387-91A5-76C96E8BD12E}" presName="childTextArrow" presStyleLbl="fgAccFollowNode1" presStyleIdx="2" presStyleCnt="3">
        <dgm:presLayoutVars>
          <dgm:bulletEnabled val="1"/>
        </dgm:presLayoutVars>
      </dgm:prSet>
      <dgm:spPr/>
      <dgm:t>
        <a:bodyPr/>
        <a:lstStyle/>
        <a:p>
          <a:endParaRPr lang="en-US"/>
        </a:p>
      </dgm:t>
    </dgm:pt>
    <dgm:pt modelId="{2BDE9F70-8A99-499E-9EBE-936B97FAC1E9}" type="pres">
      <dgm:prSet presAssocID="{C8CF5E81-1EC2-477B-BD0E-0A50645C3A00}" presName="sp" presStyleCnt="0"/>
      <dgm:spPr/>
    </dgm:pt>
    <dgm:pt modelId="{78F1BC06-314B-4108-90C8-DFA2C7926678}" type="pres">
      <dgm:prSet presAssocID="{B547ABDB-4924-4363-B62D-1A6A214798DC}" presName="arrowAndChildren" presStyleCnt="0"/>
      <dgm:spPr/>
    </dgm:pt>
    <dgm:pt modelId="{E7638E98-31D2-495C-AA30-7FD82047C6DD}" type="pres">
      <dgm:prSet presAssocID="{B547ABDB-4924-4363-B62D-1A6A214798DC}" presName="parentTextArrow" presStyleLbl="node1" presStyleIdx="2" presStyleCnt="3" custScaleY="57025" custLinFactNeighborX="3827" custLinFactNeighborY="-1239"/>
      <dgm:spPr/>
      <dgm:t>
        <a:bodyPr/>
        <a:lstStyle/>
        <a:p>
          <a:endParaRPr lang="en-US"/>
        </a:p>
      </dgm:t>
    </dgm:pt>
  </dgm:ptLst>
  <dgm:cxnLst>
    <dgm:cxn modelId="{DF673B1D-DCCE-4306-A9CC-615DBA6193F7}" type="presOf" srcId="{F950EBFE-E1CF-4387-91A5-76C96E8BD12E}" destId="{23DA3858-36A6-4DFC-98FA-E8EE8585BE2D}" srcOrd="0" destOrd="0" presId="urn:microsoft.com/office/officeart/2005/8/layout/process4"/>
    <dgm:cxn modelId="{B186169E-F0D0-478C-AD2F-64624E099148}" type="presOf" srcId="{4E67F082-82F4-4118-8CC8-3EEF515E2ECB}" destId="{17948D0B-C8C6-4C0B-A74D-7C6AF090CF29}" srcOrd="0" destOrd="0" presId="urn:microsoft.com/office/officeart/2005/8/layout/process4"/>
    <dgm:cxn modelId="{36642298-1E01-42C1-BF7E-7292C25EF012}" srcId="{09F46D7C-EAD7-479B-9F5D-6354B56E88FF}" destId="{B547ABDB-4924-4363-B62D-1A6A214798DC}" srcOrd="0" destOrd="0" parTransId="{9EC7C405-B93A-4D5D-8AF4-471F0B74CD6E}" sibTransId="{C8CF5E81-1EC2-477B-BD0E-0A50645C3A00}"/>
    <dgm:cxn modelId="{1F8B5382-52A7-4D2E-BE69-D2521C2D556F}" srcId="{4E67F082-82F4-4118-8CC8-3EEF515E2ECB}" destId="{3D49326D-0E0B-4789-A7B3-6463A8B596CA}" srcOrd="1" destOrd="0" parTransId="{E550638E-8E84-4C43-98F5-5F3C99610D7F}" sibTransId="{96B51A06-6DF5-4764-B26A-FFD364E2E874}"/>
    <dgm:cxn modelId="{2C2892F3-A3DA-4275-9E8E-70A746123373}" type="presOf" srcId="{09F46D7C-EAD7-479B-9F5D-6354B56E88FF}" destId="{2D8DBADD-C108-4D0C-8F1A-E4FF84CF7D6D}" srcOrd="0" destOrd="0" presId="urn:microsoft.com/office/officeart/2005/8/layout/process4"/>
    <dgm:cxn modelId="{7B245276-2167-4316-8B13-F7BCB9DD6C78}" type="presOf" srcId="{BDE40F1A-487A-4546-B78B-27FB40FFAFDC}" destId="{E7256937-1F83-415C-A987-305D17096276}" srcOrd="0" destOrd="0" presId="urn:microsoft.com/office/officeart/2005/8/layout/process4"/>
    <dgm:cxn modelId="{8B657BF1-A6CD-4454-B7AC-BF597B587A93}" type="presOf" srcId="{4E67F082-82F4-4118-8CC8-3EEF515E2ECB}" destId="{279472E1-E370-4FB8-B338-FA1BC957CB2E}" srcOrd="1" destOrd="0" presId="urn:microsoft.com/office/officeart/2005/8/layout/process4"/>
    <dgm:cxn modelId="{C7BA9968-0E62-4D9B-9244-F9A2B727A40C}" srcId="{09F46D7C-EAD7-479B-9F5D-6354B56E88FF}" destId="{BDE40F1A-487A-4546-B78B-27FB40FFAFDC}" srcOrd="2" destOrd="0" parTransId="{8F8172D1-BB00-4B90-A984-6FDCD06A1672}" sibTransId="{E6CEFED8-6707-4336-A7FA-74ACBCFD7E8C}"/>
    <dgm:cxn modelId="{9E67F248-42C6-4E42-811A-A83262AAB11F}" srcId="{09F46D7C-EAD7-479B-9F5D-6354B56E88FF}" destId="{4E67F082-82F4-4118-8CC8-3EEF515E2ECB}" srcOrd="1" destOrd="0" parTransId="{B08D4339-FF41-4BE1-ABCB-F5A0A3DCD4AF}" sibTransId="{1BE19436-9E99-423D-9D08-ECB815D702C1}"/>
    <dgm:cxn modelId="{36853B5B-1BEA-40CE-95EB-CD618119E228}" srcId="{4E67F082-82F4-4118-8CC8-3EEF515E2ECB}" destId="{F950EBFE-E1CF-4387-91A5-76C96E8BD12E}" srcOrd="2" destOrd="0" parTransId="{06B0D054-E191-4EF9-A508-7BE6CB5847A8}" sibTransId="{42DF8B22-7D9C-4555-82D5-09837280641D}"/>
    <dgm:cxn modelId="{8E714175-19AE-49EC-B6F5-E4C72B4659CC}" srcId="{4E67F082-82F4-4118-8CC8-3EEF515E2ECB}" destId="{237DD7AF-90B2-490D-8869-E167637F0395}" srcOrd="0" destOrd="0" parTransId="{780BF4A9-42BF-4165-A7F1-56EDAE9E1C98}" sibTransId="{691BFC0E-AF12-42AA-BF24-BC34DE4F5098}"/>
    <dgm:cxn modelId="{9685709A-61DD-431B-B210-FD5F9F6079A3}" type="presOf" srcId="{B547ABDB-4924-4363-B62D-1A6A214798DC}" destId="{E7638E98-31D2-495C-AA30-7FD82047C6DD}" srcOrd="0" destOrd="0" presId="urn:microsoft.com/office/officeart/2005/8/layout/process4"/>
    <dgm:cxn modelId="{1A5D91CD-1AA2-466F-A1F5-812F6E616DAB}" type="presOf" srcId="{3D49326D-0E0B-4789-A7B3-6463A8B596CA}" destId="{3C5CD5DA-BEA8-420C-A6FD-6929AA168424}" srcOrd="0" destOrd="0" presId="urn:microsoft.com/office/officeart/2005/8/layout/process4"/>
    <dgm:cxn modelId="{DACE8717-96A3-4813-933B-C706E60FD0A0}" type="presOf" srcId="{237DD7AF-90B2-490D-8869-E167637F0395}" destId="{62322F83-5F43-4BA8-9407-E0BFCAF95F40}" srcOrd="0" destOrd="0" presId="urn:microsoft.com/office/officeart/2005/8/layout/process4"/>
    <dgm:cxn modelId="{7B57191C-31FF-49C2-9020-73F841A6B40A}" type="presParOf" srcId="{2D8DBADD-C108-4D0C-8F1A-E4FF84CF7D6D}" destId="{1C1B0D29-C8B6-425C-8494-938D8C08D074}" srcOrd="0" destOrd="0" presId="urn:microsoft.com/office/officeart/2005/8/layout/process4"/>
    <dgm:cxn modelId="{B766901C-B892-4F92-B11D-BF47EF336395}" type="presParOf" srcId="{1C1B0D29-C8B6-425C-8494-938D8C08D074}" destId="{E7256937-1F83-415C-A987-305D17096276}" srcOrd="0" destOrd="0" presId="urn:microsoft.com/office/officeart/2005/8/layout/process4"/>
    <dgm:cxn modelId="{BD571DE2-E73E-4160-86BC-933F19BF6DC5}" type="presParOf" srcId="{2D8DBADD-C108-4D0C-8F1A-E4FF84CF7D6D}" destId="{93D979D7-2147-4773-8198-F009DB1ACAE4}" srcOrd="1" destOrd="0" presId="urn:microsoft.com/office/officeart/2005/8/layout/process4"/>
    <dgm:cxn modelId="{2B3C022F-33B7-4848-B29F-B8C49D8CF146}" type="presParOf" srcId="{2D8DBADD-C108-4D0C-8F1A-E4FF84CF7D6D}" destId="{289C773B-E59D-4A72-9AD6-B58913B708F5}" srcOrd="2" destOrd="0" presId="urn:microsoft.com/office/officeart/2005/8/layout/process4"/>
    <dgm:cxn modelId="{76CB4F15-9BB8-4B0D-908B-CEAB423E67B3}" type="presParOf" srcId="{289C773B-E59D-4A72-9AD6-B58913B708F5}" destId="{17948D0B-C8C6-4C0B-A74D-7C6AF090CF29}" srcOrd="0" destOrd="0" presId="urn:microsoft.com/office/officeart/2005/8/layout/process4"/>
    <dgm:cxn modelId="{F6CDF628-E01D-46A0-921E-3FF5609CE69E}" type="presParOf" srcId="{289C773B-E59D-4A72-9AD6-B58913B708F5}" destId="{279472E1-E370-4FB8-B338-FA1BC957CB2E}" srcOrd="1" destOrd="0" presId="urn:microsoft.com/office/officeart/2005/8/layout/process4"/>
    <dgm:cxn modelId="{CD82E458-AEBE-4A92-8267-C1258BFEA8ED}" type="presParOf" srcId="{289C773B-E59D-4A72-9AD6-B58913B708F5}" destId="{D77646B7-93A8-436A-9D57-043DE1B3C74D}" srcOrd="2" destOrd="0" presId="urn:microsoft.com/office/officeart/2005/8/layout/process4"/>
    <dgm:cxn modelId="{85D5149C-6B91-4BFD-871E-8BBC0F361F93}" type="presParOf" srcId="{D77646B7-93A8-436A-9D57-043DE1B3C74D}" destId="{62322F83-5F43-4BA8-9407-E0BFCAF95F40}" srcOrd="0" destOrd="0" presId="urn:microsoft.com/office/officeart/2005/8/layout/process4"/>
    <dgm:cxn modelId="{90D90F5C-0F7D-4869-9CE8-4A05BFC97AB9}" type="presParOf" srcId="{D77646B7-93A8-436A-9D57-043DE1B3C74D}" destId="{3C5CD5DA-BEA8-420C-A6FD-6929AA168424}" srcOrd="1" destOrd="0" presId="urn:microsoft.com/office/officeart/2005/8/layout/process4"/>
    <dgm:cxn modelId="{02819B96-A385-4243-B6FE-AF23F40B586C}" type="presParOf" srcId="{D77646B7-93A8-436A-9D57-043DE1B3C74D}" destId="{23DA3858-36A6-4DFC-98FA-E8EE8585BE2D}" srcOrd="2" destOrd="0" presId="urn:microsoft.com/office/officeart/2005/8/layout/process4"/>
    <dgm:cxn modelId="{B818964D-FDA9-43BD-916C-A8AC446C2332}" type="presParOf" srcId="{2D8DBADD-C108-4D0C-8F1A-E4FF84CF7D6D}" destId="{2BDE9F70-8A99-499E-9EBE-936B97FAC1E9}" srcOrd="3" destOrd="0" presId="urn:microsoft.com/office/officeart/2005/8/layout/process4"/>
    <dgm:cxn modelId="{487231D5-D6C7-468E-B1A8-94DEBC60C08D}" type="presParOf" srcId="{2D8DBADD-C108-4D0C-8F1A-E4FF84CF7D6D}" destId="{78F1BC06-314B-4108-90C8-DFA2C7926678}" srcOrd="4" destOrd="0" presId="urn:microsoft.com/office/officeart/2005/8/layout/process4"/>
    <dgm:cxn modelId="{C182CBE0-AF5A-41DB-A092-F7899919F530}" type="presParOf" srcId="{78F1BC06-314B-4108-90C8-DFA2C7926678}" destId="{E7638E98-31D2-495C-AA30-7FD82047C6D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F46D7C-EAD7-479B-9F5D-6354B56E88FF}"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547ABDB-4924-4363-B62D-1A6A214798DC}">
      <dgm:prSet phldrT="[Text]" custT="1">
        <dgm:style>
          <a:lnRef idx="2">
            <a:schemeClr val="accent2">
              <a:shade val="50000"/>
            </a:schemeClr>
          </a:lnRef>
          <a:fillRef idx="1">
            <a:schemeClr val="accent2"/>
          </a:fillRef>
          <a:effectRef idx="0">
            <a:schemeClr val="accent2"/>
          </a:effectRef>
          <a:fontRef idx="minor">
            <a:schemeClr val="lt1"/>
          </a:fontRef>
        </dgm:style>
      </dgm:prSet>
      <dgm:spPr>
        <a:solidFill>
          <a:srgbClr val="E48312"/>
        </a:solidFill>
        <a:ln>
          <a:solidFill>
            <a:srgbClr val="E48312"/>
          </a:solidFill>
        </a:ln>
      </dgm:spPr>
      <dgm:t>
        <a:bodyPr/>
        <a:lstStyle/>
        <a:p>
          <a:r>
            <a:rPr lang="en-US" sz="3200" dirty="0" smtClean="0"/>
            <a:t>A. Traditional bag-of-words topic modeling</a:t>
          </a:r>
          <a:endParaRPr lang="en-US" sz="3200" dirty="0"/>
        </a:p>
      </dgm:t>
    </dgm:pt>
    <dgm:pt modelId="{9EC7C405-B93A-4D5D-8AF4-471F0B74CD6E}" type="parTrans" cxnId="{36642298-1E01-42C1-BF7E-7292C25EF012}">
      <dgm:prSet/>
      <dgm:spPr/>
      <dgm:t>
        <a:bodyPr/>
        <a:lstStyle/>
        <a:p>
          <a:endParaRPr lang="en-US" sz="3200"/>
        </a:p>
      </dgm:t>
    </dgm:pt>
    <dgm:pt modelId="{C8CF5E81-1EC2-477B-BD0E-0A50645C3A00}" type="sibTrans" cxnId="{36642298-1E01-42C1-BF7E-7292C25EF012}">
      <dgm:prSet/>
      <dgm:spPr/>
      <dgm:t>
        <a:bodyPr/>
        <a:lstStyle/>
        <a:p>
          <a:endParaRPr lang="en-US" sz="3200"/>
        </a:p>
      </dgm:t>
    </dgm:pt>
    <dgm:pt modelId="{4E67F082-82F4-4118-8CC8-3EEF515E2ECB}">
      <dgm:prSet phldrT="[Text]" custT="1"/>
      <dgm:spPr>
        <a:solidFill>
          <a:schemeClr val="accent2"/>
        </a:solidFill>
        <a:ln>
          <a:solidFill>
            <a:srgbClr val="BD582C"/>
          </a:solidFill>
        </a:ln>
      </dgm:spPr>
      <dgm:t>
        <a:bodyPr/>
        <a:lstStyle/>
        <a:p>
          <a:r>
            <a:rPr lang="en-US" sz="3200" dirty="0" smtClean="0"/>
            <a:t>B. Extension of topic modeling</a:t>
          </a:r>
          <a:endParaRPr lang="en-US" sz="3200" dirty="0"/>
        </a:p>
      </dgm:t>
    </dgm:pt>
    <dgm:pt modelId="{B08D4339-FF41-4BE1-ABCB-F5A0A3DCD4AF}" type="parTrans" cxnId="{9E67F248-42C6-4E42-811A-A83262AAB11F}">
      <dgm:prSet/>
      <dgm:spPr/>
      <dgm:t>
        <a:bodyPr/>
        <a:lstStyle/>
        <a:p>
          <a:endParaRPr lang="en-US" sz="3200"/>
        </a:p>
      </dgm:t>
    </dgm:pt>
    <dgm:pt modelId="{1BE19436-9E99-423D-9D08-ECB815D702C1}" type="sibTrans" cxnId="{9E67F248-42C6-4E42-811A-A83262AAB11F}">
      <dgm:prSet/>
      <dgm:spPr/>
      <dgm:t>
        <a:bodyPr/>
        <a:lstStyle/>
        <a:p>
          <a:endParaRPr lang="en-US" sz="3200"/>
        </a:p>
      </dgm:t>
    </dgm:pt>
    <dgm:pt modelId="{237DD7AF-90B2-490D-8869-E167637F0395}">
      <dgm:prSet custT="1"/>
      <dgm:spPr>
        <a:solidFill>
          <a:srgbClr val="BD582C">
            <a:alpha val="90000"/>
          </a:srgbClr>
        </a:solidFill>
      </dgm:spPr>
      <dgm:t>
        <a:bodyPr/>
        <a:lstStyle/>
        <a:p>
          <a:r>
            <a:rPr lang="en-US" sz="2400" dirty="0" err="1" smtClean="0">
              <a:solidFill>
                <a:schemeClr val="bg1"/>
              </a:solidFill>
            </a:rPr>
            <a:t>i</a:t>
          </a:r>
          <a:r>
            <a:rPr lang="en-US" sz="2400" dirty="0" smtClean="0">
              <a:solidFill>
                <a:schemeClr val="bg1"/>
              </a:solidFill>
            </a:rPr>
            <a:t>) Flat -&gt; hierarchical</a:t>
          </a:r>
        </a:p>
      </dgm:t>
    </dgm:pt>
    <dgm:pt modelId="{780BF4A9-42BF-4165-A7F1-56EDAE9E1C98}" type="parTrans" cxnId="{8E714175-19AE-49EC-B6F5-E4C72B4659CC}">
      <dgm:prSet/>
      <dgm:spPr/>
      <dgm:t>
        <a:bodyPr/>
        <a:lstStyle/>
        <a:p>
          <a:endParaRPr lang="en-US" sz="3200"/>
        </a:p>
      </dgm:t>
    </dgm:pt>
    <dgm:pt modelId="{691BFC0E-AF12-42AA-BF24-BC34DE4F5098}" type="sibTrans" cxnId="{8E714175-19AE-49EC-B6F5-E4C72B4659CC}">
      <dgm:prSet/>
      <dgm:spPr/>
      <dgm:t>
        <a:bodyPr/>
        <a:lstStyle/>
        <a:p>
          <a:endParaRPr lang="en-US" sz="3200"/>
        </a:p>
      </dgm:t>
    </dgm:pt>
    <dgm:pt modelId="{3D49326D-0E0B-4789-A7B3-6463A8B596CA}">
      <dgm:prSet custT="1"/>
      <dgm:spPr/>
      <dgm:t>
        <a:bodyPr/>
        <a:lstStyle/>
        <a:p>
          <a:r>
            <a:rPr lang="en-US" sz="2400" dirty="0" smtClean="0"/>
            <a:t>ii) Unigrams -&gt; phrases</a:t>
          </a:r>
        </a:p>
      </dgm:t>
    </dgm:pt>
    <dgm:pt modelId="{E550638E-8E84-4C43-98F5-5F3C99610D7F}" type="parTrans" cxnId="{1F8B5382-52A7-4D2E-BE69-D2521C2D556F}">
      <dgm:prSet/>
      <dgm:spPr/>
      <dgm:t>
        <a:bodyPr/>
        <a:lstStyle/>
        <a:p>
          <a:endParaRPr lang="en-US" sz="3200"/>
        </a:p>
      </dgm:t>
    </dgm:pt>
    <dgm:pt modelId="{96B51A06-6DF5-4764-B26A-FFD364E2E874}" type="sibTrans" cxnId="{1F8B5382-52A7-4D2E-BE69-D2521C2D556F}">
      <dgm:prSet/>
      <dgm:spPr/>
      <dgm:t>
        <a:bodyPr/>
        <a:lstStyle/>
        <a:p>
          <a:endParaRPr lang="en-US" sz="3200"/>
        </a:p>
      </dgm:t>
    </dgm:pt>
    <dgm:pt modelId="{F950EBFE-E1CF-4387-91A5-76C96E8BD12E}">
      <dgm:prSet custT="1"/>
      <dgm:spPr/>
      <dgm:t>
        <a:bodyPr/>
        <a:lstStyle/>
        <a:p>
          <a:r>
            <a:rPr lang="en-US" sz="2400" smtClean="0"/>
            <a:t>iii) </a:t>
          </a:r>
          <a:r>
            <a:rPr lang="en-US" sz="2400" dirty="0" smtClean="0"/>
            <a:t>Text -&gt; text + entity</a:t>
          </a:r>
        </a:p>
      </dgm:t>
    </dgm:pt>
    <dgm:pt modelId="{06B0D054-E191-4EF9-A508-7BE6CB5847A8}" type="parTrans" cxnId="{36853B5B-1BEA-40CE-95EB-CD618119E228}">
      <dgm:prSet/>
      <dgm:spPr/>
      <dgm:t>
        <a:bodyPr/>
        <a:lstStyle/>
        <a:p>
          <a:endParaRPr lang="en-US" sz="3200"/>
        </a:p>
      </dgm:t>
    </dgm:pt>
    <dgm:pt modelId="{42DF8B22-7D9C-4555-82D5-09837280641D}" type="sibTrans" cxnId="{36853B5B-1BEA-40CE-95EB-CD618119E228}">
      <dgm:prSet/>
      <dgm:spPr/>
      <dgm:t>
        <a:bodyPr/>
        <a:lstStyle/>
        <a:p>
          <a:endParaRPr lang="en-US" sz="3200"/>
        </a:p>
      </dgm:t>
    </dgm:pt>
    <dgm:pt modelId="{BDE40F1A-487A-4546-B78B-27FB40FFAFDC}">
      <dgm:prSet phldrT="[Text]" custT="1"/>
      <dgm:spPr/>
      <dgm:t>
        <a:bodyPr/>
        <a:lstStyle/>
        <a:p>
          <a:r>
            <a:rPr lang="en-US" sz="3200" dirty="0" smtClean="0"/>
            <a:t>C. An integrated framework</a:t>
          </a:r>
          <a:endParaRPr lang="en-US" sz="3200" dirty="0"/>
        </a:p>
      </dgm:t>
    </dgm:pt>
    <dgm:pt modelId="{E6CEFED8-6707-4336-A7FA-74ACBCFD7E8C}" type="sibTrans" cxnId="{C7BA9968-0E62-4D9B-9244-F9A2B727A40C}">
      <dgm:prSet/>
      <dgm:spPr/>
      <dgm:t>
        <a:bodyPr/>
        <a:lstStyle/>
        <a:p>
          <a:endParaRPr lang="en-US" sz="3200"/>
        </a:p>
      </dgm:t>
    </dgm:pt>
    <dgm:pt modelId="{8F8172D1-BB00-4B90-A984-6FDCD06A1672}" type="parTrans" cxnId="{C7BA9968-0E62-4D9B-9244-F9A2B727A40C}">
      <dgm:prSet/>
      <dgm:spPr/>
      <dgm:t>
        <a:bodyPr/>
        <a:lstStyle/>
        <a:p>
          <a:endParaRPr lang="en-US" sz="3200"/>
        </a:p>
      </dgm:t>
    </dgm:pt>
    <dgm:pt modelId="{2D8DBADD-C108-4D0C-8F1A-E4FF84CF7D6D}" type="pres">
      <dgm:prSet presAssocID="{09F46D7C-EAD7-479B-9F5D-6354B56E88FF}" presName="Name0" presStyleCnt="0">
        <dgm:presLayoutVars>
          <dgm:dir/>
          <dgm:animLvl val="lvl"/>
          <dgm:resizeHandles val="exact"/>
        </dgm:presLayoutVars>
      </dgm:prSet>
      <dgm:spPr/>
      <dgm:t>
        <a:bodyPr/>
        <a:lstStyle/>
        <a:p>
          <a:endParaRPr lang="en-US"/>
        </a:p>
      </dgm:t>
    </dgm:pt>
    <dgm:pt modelId="{1C1B0D29-C8B6-425C-8494-938D8C08D074}" type="pres">
      <dgm:prSet presAssocID="{BDE40F1A-487A-4546-B78B-27FB40FFAFDC}" presName="boxAndChildren" presStyleCnt="0"/>
      <dgm:spPr/>
    </dgm:pt>
    <dgm:pt modelId="{E7256937-1F83-415C-A987-305D17096276}" type="pres">
      <dgm:prSet presAssocID="{BDE40F1A-487A-4546-B78B-27FB40FFAFDC}" presName="parentTextBox" presStyleLbl="node1" presStyleIdx="0" presStyleCnt="3" custScaleY="56343"/>
      <dgm:spPr/>
      <dgm:t>
        <a:bodyPr/>
        <a:lstStyle/>
        <a:p>
          <a:endParaRPr lang="en-US"/>
        </a:p>
      </dgm:t>
    </dgm:pt>
    <dgm:pt modelId="{93D979D7-2147-4773-8198-F009DB1ACAE4}" type="pres">
      <dgm:prSet presAssocID="{1BE19436-9E99-423D-9D08-ECB815D702C1}" presName="sp" presStyleCnt="0"/>
      <dgm:spPr/>
    </dgm:pt>
    <dgm:pt modelId="{289C773B-E59D-4A72-9AD6-B58913B708F5}" type="pres">
      <dgm:prSet presAssocID="{4E67F082-82F4-4118-8CC8-3EEF515E2ECB}" presName="arrowAndChildren" presStyleCnt="0"/>
      <dgm:spPr/>
    </dgm:pt>
    <dgm:pt modelId="{17948D0B-C8C6-4C0B-A74D-7C6AF090CF29}" type="pres">
      <dgm:prSet presAssocID="{4E67F082-82F4-4118-8CC8-3EEF515E2ECB}" presName="parentTextArrow" presStyleLbl="node1" presStyleIdx="0" presStyleCnt="3"/>
      <dgm:spPr/>
      <dgm:t>
        <a:bodyPr/>
        <a:lstStyle/>
        <a:p>
          <a:endParaRPr lang="en-US"/>
        </a:p>
      </dgm:t>
    </dgm:pt>
    <dgm:pt modelId="{279472E1-E370-4FB8-B338-FA1BC957CB2E}" type="pres">
      <dgm:prSet presAssocID="{4E67F082-82F4-4118-8CC8-3EEF515E2ECB}" presName="arrow" presStyleLbl="node1" presStyleIdx="1" presStyleCnt="3"/>
      <dgm:spPr/>
      <dgm:t>
        <a:bodyPr/>
        <a:lstStyle/>
        <a:p>
          <a:endParaRPr lang="en-US"/>
        </a:p>
      </dgm:t>
    </dgm:pt>
    <dgm:pt modelId="{D77646B7-93A8-436A-9D57-043DE1B3C74D}" type="pres">
      <dgm:prSet presAssocID="{4E67F082-82F4-4118-8CC8-3EEF515E2ECB}" presName="descendantArrow" presStyleCnt="0"/>
      <dgm:spPr/>
    </dgm:pt>
    <dgm:pt modelId="{62322F83-5F43-4BA8-9407-E0BFCAF95F40}" type="pres">
      <dgm:prSet presAssocID="{237DD7AF-90B2-490D-8869-E167637F0395}" presName="childTextArrow" presStyleLbl="fgAccFollowNode1" presStyleIdx="0" presStyleCnt="3">
        <dgm:presLayoutVars>
          <dgm:bulletEnabled val="1"/>
        </dgm:presLayoutVars>
      </dgm:prSet>
      <dgm:spPr/>
      <dgm:t>
        <a:bodyPr/>
        <a:lstStyle/>
        <a:p>
          <a:endParaRPr lang="en-US"/>
        </a:p>
      </dgm:t>
    </dgm:pt>
    <dgm:pt modelId="{3C5CD5DA-BEA8-420C-A6FD-6929AA168424}" type="pres">
      <dgm:prSet presAssocID="{3D49326D-0E0B-4789-A7B3-6463A8B596CA}" presName="childTextArrow" presStyleLbl="fgAccFollowNode1" presStyleIdx="1" presStyleCnt="3">
        <dgm:presLayoutVars>
          <dgm:bulletEnabled val="1"/>
        </dgm:presLayoutVars>
      </dgm:prSet>
      <dgm:spPr/>
      <dgm:t>
        <a:bodyPr/>
        <a:lstStyle/>
        <a:p>
          <a:endParaRPr lang="en-US"/>
        </a:p>
      </dgm:t>
    </dgm:pt>
    <dgm:pt modelId="{23DA3858-36A6-4DFC-98FA-E8EE8585BE2D}" type="pres">
      <dgm:prSet presAssocID="{F950EBFE-E1CF-4387-91A5-76C96E8BD12E}" presName="childTextArrow" presStyleLbl="fgAccFollowNode1" presStyleIdx="2" presStyleCnt="3">
        <dgm:presLayoutVars>
          <dgm:bulletEnabled val="1"/>
        </dgm:presLayoutVars>
      </dgm:prSet>
      <dgm:spPr/>
      <dgm:t>
        <a:bodyPr/>
        <a:lstStyle/>
        <a:p>
          <a:endParaRPr lang="en-US"/>
        </a:p>
      </dgm:t>
    </dgm:pt>
    <dgm:pt modelId="{2BDE9F70-8A99-499E-9EBE-936B97FAC1E9}" type="pres">
      <dgm:prSet presAssocID="{C8CF5E81-1EC2-477B-BD0E-0A50645C3A00}" presName="sp" presStyleCnt="0"/>
      <dgm:spPr/>
    </dgm:pt>
    <dgm:pt modelId="{78F1BC06-314B-4108-90C8-DFA2C7926678}" type="pres">
      <dgm:prSet presAssocID="{B547ABDB-4924-4363-B62D-1A6A214798DC}" presName="arrowAndChildren" presStyleCnt="0"/>
      <dgm:spPr/>
    </dgm:pt>
    <dgm:pt modelId="{E7638E98-31D2-495C-AA30-7FD82047C6DD}" type="pres">
      <dgm:prSet presAssocID="{B547ABDB-4924-4363-B62D-1A6A214798DC}" presName="parentTextArrow" presStyleLbl="node1" presStyleIdx="2" presStyleCnt="3" custScaleY="57025" custLinFactNeighborX="3827" custLinFactNeighborY="-1239"/>
      <dgm:spPr/>
      <dgm:t>
        <a:bodyPr/>
        <a:lstStyle/>
        <a:p>
          <a:endParaRPr lang="en-US"/>
        </a:p>
      </dgm:t>
    </dgm:pt>
  </dgm:ptLst>
  <dgm:cxnLst>
    <dgm:cxn modelId="{C818F060-8E6D-47D5-950E-2703EDECD0F7}" type="presOf" srcId="{3D49326D-0E0B-4789-A7B3-6463A8B596CA}" destId="{3C5CD5DA-BEA8-420C-A6FD-6929AA168424}" srcOrd="0" destOrd="0" presId="urn:microsoft.com/office/officeart/2005/8/layout/process4"/>
    <dgm:cxn modelId="{36642298-1E01-42C1-BF7E-7292C25EF012}" srcId="{09F46D7C-EAD7-479B-9F5D-6354B56E88FF}" destId="{B547ABDB-4924-4363-B62D-1A6A214798DC}" srcOrd="0" destOrd="0" parTransId="{9EC7C405-B93A-4D5D-8AF4-471F0B74CD6E}" sibTransId="{C8CF5E81-1EC2-477B-BD0E-0A50645C3A00}"/>
    <dgm:cxn modelId="{7A52EC64-D800-4854-B3DF-D1028AABBFAC}" type="presOf" srcId="{B547ABDB-4924-4363-B62D-1A6A214798DC}" destId="{E7638E98-31D2-495C-AA30-7FD82047C6DD}" srcOrd="0" destOrd="0" presId="urn:microsoft.com/office/officeart/2005/8/layout/process4"/>
    <dgm:cxn modelId="{1F8B5382-52A7-4D2E-BE69-D2521C2D556F}" srcId="{4E67F082-82F4-4118-8CC8-3EEF515E2ECB}" destId="{3D49326D-0E0B-4789-A7B3-6463A8B596CA}" srcOrd="1" destOrd="0" parTransId="{E550638E-8E84-4C43-98F5-5F3C99610D7F}" sibTransId="{96B51A06-6DF5-4764-B26A-FFD364E2E874}"/>
    <dgm:cxn modelId="{F0464FE6-E28C-4620-AFC2-15E38ED38028}" type="presOf" srcId="{4E67F082-82F4-4118-8CC8-3EEF515E2ECB}" destId="{279472E1-E370-4FB8-B338-FA1BC957CB2E}" srcOrd="1" destOrd="0" presId="urn:microsoft.com/office/officeart/2005/8/layout/process4"/>
    <dgm:cxn modelId="{C7BA9968-0E62-4D9B-9244-F9A2B727A40C}" srcId="{09F46D7C-EAD7-479B-9F5D-6354B56E88FF}" destId="{BDE40F1A-487A-4546-B78B-27FB40FFAFDC}" srcOrd="2" destOrd="0" parTransId="{8F8172D1-BB00-4B90-A984-6FDCD06A1672}" sibTransId="{E6CEFED8-6707-4336-A7FA-74ACBCFD7E8C}"/>
    <dgm:cxn modelId="{9E67F248-42C6-4E42-811A-A83262AAB11F}" srcId="{09F46D7C-EAD7-479B-9F5D-6354B56E88FF}" destId="{4E67F082-82F4-4118-8CC8-3EEF515E2ECB}" srcOrd="1" destOrd="0" parTransId="{B08D4339-FF41-4BE1-ABCB-F5A0A3DCD4AF}" sibTransId="{1BE19436-9E99-423D-9D08-ECB815D702C1}"/>
    <dgm:cxn modelId="{8A21BC29-95C7-4CE7-8328-DD73C33D4963}" type="presOf" srcId="{4E67F082-82F4-4118-8CC8-3EEF515E2ECB}" destId="{17948D0B-C8C6-4C0B-A74D-7C6AF090CF29}" srcOrd="0" destOrd="0" presId="urn:microsoft.com/office/officeart/2005/8/layout/process4"/>
    <dgm:cxn modelId="{36853B5B-1BEA-40CE-95EB-CD618119E228}" srcId="{4E67F082-82F4-4118-8CC8-3EEF515E2ECB}" destId="{F950EBFE-E1CF-4387-91A5-76C96E8BD12E}" srcOrd="2" destOrd="0" parTransId="{06B0D054-E191-4EF9-A508-7BE6CB5847A8}" sibTransId="{42DF8B22-7D9C-4555-82D5-09837280641D}"/>
    <dgm:cxn modelId="{F55009E3-062E-48C4-8399-1E4DA5392294}" type="presOf" srcId="{F950EBFE-E1CF-4387-91A5-76C96E8BD12E}" destId="{23DA3858-36A6-4DFC-98FA-E8EE8585BE2D}" srcOrd="0" destOrd="0" presId="urn:microsoft.com/office/officeart/2005/8/layout/process4"/>
    <dgm:cxn modelId="{258AD2C4-3497-4995-9FED-C994C635C79C}" type="presOf" srcId="{237DD7AF-90B2-490D-8869-E167637F0395}" destId="{62322F83-5F43-4BA8-9407-E0BFCAF95F40}" srcOrd="0" destOrd="0" presId="urn:microsoft.com/office/officeart/2005/8/layout/process4"/>
    <dgm:cxn modelId="{8B01D86E-FF3F-4367-AD3C-CBFF8A740613}" type="presOf" srcId="{09F46D7C-EAD7-479B-9F5D-6354B56E88FF}" destId="{2D8DBADD-C108-4D0C-8F1A-E4FF84CF7D6D}" srcOrd="0" destOrd="0" presId="urn:microsoft.com/office/officeart/2005/8/layout/process4"/>
    <dgm:cxn modelId="{8E714175-19AE-49EC-B6F5-E4C72B4659CC}" srcId="{4E67F082-82F4-4118-8CC8-3EEF515E2ECB}" destId="{237DD7AF-90B2-490D-8869-E167637F0395}" srcOrd="0" destOrd="0" parTransId="{780BF4A9-42BF-4165-A7F1-56EDAE9E1C98}" sibTransId="{691BFC0E-AF12-42AA-BF24-BC34DE4F5098}"/>
    <dgm:cxn modelId="{2725E840-47D2-42C1-B494-7EC1A2050F56}" type="presOf" srcId="{BDE40F1A-487A-4546-B78B-27FB40FFAFDC}" destId="{E7256937-1F83-415C-A987-305D17096276}" srcOrd="0" destOrd="0" presId="urn:microsoft.com/office/officeart/2005/8/layout/process4"/>
    <dgm:cxn modelId="{91B60DD3-FC66-405B-903E-6F12E7793DF0}" type="presParOf" srcId="{2D8DBADD-C108-4D0C-8F1A-E4FF84CF7D6D}" destId="{1C1B0D29-C8B6-425C-8494-938D8C08D074}" srcOrd="0" destOrd="0" presId="urn:microsoft.com/office/officeart/2005/8/layout/process4"/>
    <dgm:cxn modelId="{5EC7A98D-34D0-4928-8448-B53BF660582B}" type="presParOf" srcId="{1C1B0D29-C8B6-425C-8494-938D8C08D074}" destId="{E7256937-1F83-415C-A987-305D17096276}" srcOrd="0" destOrd="0" presId="urn:microsoft.com/office/officeart/2005/8/layout/process4"/>
    <dgm:cxn modelId="{359EBEE9-F39B-4DCC-B34C-68E9094877AA}" type="presParOf" srcId="{2D8DBADD-C108-4D0C-8F1A-E4FF84CF7D6D}" destId="{93D979D7-2147-4773-8198-F009DB1ACAE4}" srcOrd="1" destOrd="0" presId="urn:microsoft.com/office/officeart/2005/8/layout/process4"/>
    <dgm:cxn modelId="{CB4EE770-9A17-4ADB-9DAA-64B4D4BAC147}" type="presParOf" srcId="{2D8DBADD-C108-4D0C-8F1A-E4FF84CF7D6D}" destId="{289C773B-E59D-4A72-9AD6-B58913B708F5}" srcOrd="2" destOrd="0" presId="urn:microsoft.com/office/officeart/2005/8/layout/process4"/>
    <dgm:cxn modelId="{0D358EC2-A3F6-4566-A02C-A8E34DD902FD}" type="presParOf" srcId="{289C773B-E59D-4A72-9AD6-B58913B708F5}" destId="{17948D0B-C8C6-4C0B-A74D-7C6AF090CF29}" srcOrd="0" destOrd="0" presId="urn:microsoft.com/office/officeart/2005/8/layout/process4"/>
    <dgm:cxn modelId="{66E09B33-125D-4B17-81C0-5F3E3686866F}" type="presParOf" srcId="{289C773B-E59D-4A72-9AD6-B58913B708F5}" destId="{279472E1-E370-4FB8-B338-FA1BC957CB2E}" srcOrd="1" destOrd="0" presId="urn:microsoft.com/office/officeart/2005/8/layout/process4"/>
    <dgm:cxn modelId="{1B1026A6-F837-4F17-AC3A-2F55FDFA36DB}" type="presParOf" srcId="{289C773B-E59D-4A72-9AD6-B58913B708F5}" destId="{D77646B7-93A8-436A-9D57-043DE1B3C74D}" srcOrd="2" destOrd="0" presId="urn:microsoft.com/office/officeart/2005/8/layout/process4"/>
    <dgm:cxn modelId="{4B280D34-ADFD-477C-AFDD-43A3A9A9D32F}" type="presParOf" srcId="{D77646B7-93A8-436A-9D57-043DE1B3C74D}" destId="{62322F83-5F43-4BA8-9407-E0BFCAF95F40}" srcOrd="0" destOrd="0" presId="urn:microsoft.com/office/officeart/2005/8/layout/process4"/>
    <dgm:cxn modelId="{934673A0-242C-411E-A282-10E983F6679A}" type="presParOf" srcId="{D77646B7-93A8-436A-9D57-043DE1B3C74D}" destId="{3C5CD5DA-BEA8-420C-A6FD-6929AA168424}" srcOrd="1" destOrd="0" presId="urn:microsoft.com/office/officeart/2005/8/layout/process4"/>
    <dgm:cxn modelId="{36AF463B-3A25-45C1-BA4C-176578805681}" type="presParOf" srcId="{D77646B7-93A8-436A-9D57-043DE1B3C74D}" destId="{23DA3858-36A6-4DFC-98FA-E8EE8585BE2D}" srcOrd="2" destOrd="0" presId="urn:microsoft.com/office/officeart/2005/8/layout/process4"/>
    <dgm:cxn modelId="{D5F7225A-B2A6-4441-92A4-B7B61777E12A}" type="presParOf" srcId="{2D8DBADD-C108-4D0C-8F1A-E4FF84CF7D6D}" destId="{2BDE9F70-8A99-499E-9EBE-936B97FAC1E9}" srcOrd="3" destOrd="0" presId="urn:microsoft.com/office/officeart/2005/8/layout/process4"/>
    <dgm:cxn modelId="{F21B2129-F257-4558-A9E9-C382167950B6}" type="presParOf" srcId="{2D8DBADD-C108-4D0C-8F1A-E4FF84CF7D6D}" destId="{78F1BC06-314B-4108-90C8-DFA2C7926678}" srcOrd="4" destOrd="0" presId="urn:microsoft.com/office/officeart/2005/8/layout/process4"/>
    <dgm:cxn modelId="{71BD50BF-23D5-4CE3-BE38-D4C7A16E3B0D}" type="presParOf" srcId="{78F1BC06-314B-4108-90C8-DFA2C7926678}" destId="{E7638E98-31D2-495C-AA30-7FD82047C6D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F46D7C-EAD7-479B-9F5D-6354B56E88FF}"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547ABDB-4924-4363-B62D-1A6A214798DC}">
      <dgm:prSet phldrT="[Text]" custT="1">
        <dgm:style>
          <a:lnRef idx="2">
            <a:schemeClr val="accent2">
              <a:shade val="50000"/>
            </a:schemeClr>
          </a:lnRef>
          <a:fillRef idx="1">
            <a:schemeClr val="accent2"/>
          </a:fillRef>
          <a:effectRef idx="0">
            <a:schemeClr val="accent2"/>
          </a:effectRef>
          <a:fontRef idx="minor">
            <a:schemeClr val="lt1"/>
          </a:fontRef>
        </dgm:style>
      </dgm:prSet>
      <dgm:spPr>
        <a:solidFill>
          <a:srgbClr val="E48312"/>
        </a:solidFill>
        <a:ln>
          <a:solidFill>
            <a:srgbClr val="E48312"/>
          </a:solidFill>
        </a:ln>
      </dgm:spPr>
      <dgm:t>
        <a:bodyPr/>
        <a:lstStyle/>
        <a:p>
          <a:r>
            <a:rPr lang="en-US" sz="3200" dirty="0" smtClean="0"/>
            <a:t>A. Traditional bag-of-words topic modeling</a:t>
          </a:r>
          <a:endParaRPr lang="en-US" sz="3200" dirty="0"/>
        </a:p>
      </dgm:t>
    </dgm:pt>
    <dgm:pt modelId="{9EC7C405-B93A-4D5D-8AF4-471F0B74CD6E}" type="parTrans" cxnId="{36642298-1E01-42C1-BF7E-7292C25EF012}">
      <dgm:prSet/>
      <dgm:spPr/>
      <dgm:t>
        <a:bodyPr/>
        <a:lstStyle/>
        <a:p>
          <a:endParaRPr lang="en-US" sz="3200"/>
        </a:p>
      </dgm:t>
    </dgm:pt>
    <dgm:pt modelId="{C8CF5E81-1EC2-477B-BD0E-0A50645C3A00}" type="sibTrans" cxnId="{36642298-1E01-42C1-BF7E-7292C25EF012}">
      <dgm:prSet/>
      <dgm:spPr/>
      <dgm:t>
        <a:bodyPr/>
        <a:lstStyle/>
        <a:p>
          <a:endParaRPr lang="en-US" sz="3200"/>
        </a:p>
      </dgm:t>
    </dgm:pt>
    <dgm:pt modelId="{4E67F082-82F4-4118-8CC8-3EEF515E2ECB}">
      <dgm:prSet phldrT="[Text]" custT="1"/>
      <dgm:spPr>
        <a:solidFill>
          <a:schemeClr val="accent2"/>
        </a:solidFill>
        <a:ln>
          <a:solidFill>
            <a:srgbClr val="BD582C"/>
          </a:solidFill>
        </a:ln>
      </dgm:spPr>
      <dgm:t>
        <a:bodyPr/>
        <a:lstStyle/>
        <a:p>
          <a:r>
            <a:rPr lang="en-US" sz="3200" dirty="0" smtClean="0"/>
            <a:t>B. Extension of topic modeling</a:t>
          </a:r>
          <a:endParaRPr lang="en-US" sz="3200" dirty="0"/>
        </a:p>
      </dgm:t>
    </dgm:pt>
    <dgm:pt modelId="{B08D4339-FF41-4BE1-ABCB-F5A0A3DCD4AF}" type="parTrans" cxnId="{9E67F248-42C6-4E42-811A-A83262AAB11F}">
      <dgm:prSet/>
      <dgm:spPr/>
      <dgm:t>
        <a:bodyPr/>
        <a:lstStyle/>
        <a:p>
          <a:endParaRPr lang="en-US" sz="3200"/>
        </a:p>
      </dgm:t>
    </dgm:pt>
    <dgm:pt modelId="{1BE19436-9E99-423D-9D08-ECB815D702C1}" type="sibTrans" cxnId="{9E67F248-42C6-4E42-811A-A83262AAB11F}">
      <dgm:prSet/>
      <dgm:spPr/>
      <dgm:t>
        <a:bodyPr/>
        <a:lstStyle/>
        <a:p>
          <a:endParaRPr lang="en-US" sz="3200"/>
        </a:p>
      </dgm:t>
    </dgm:pt>
    <dgm:pt modelId="{237DD7AF-90B2-490D-8869-E167637F0395}">
      <dgm:prSet custT="1"/>
      <dgm:spPr>
        <a:solidFill>
          <a:srgbClr val="F0CDBC"/>
        </a:solidFill>
      </dgm:spPr>
      <dgm:t>
        <a:bodyPr/>
        <a:lstStyle/>
        <a:p>
          <a:r>
            <a:rPr lang="en-US" sz="2400" dirty="0" err="1" smtClean="0"/>
            <a:t>i</a:t>
          </a:r>
          <a:r>
            <a:rPr lang="en-US" sz="2400" dirty="0" smtClean="0"/>
            <a:t>) Flat -&gt; hierarchical</a:t>
          </a:r>
        </a:p>
      </dgm:t>
    </dgm:pt>
    <dgm:pt modelId="{780BF4A9-42BF-4165-A7F1-56EDAE9E1C98}" type="parTrans" cxnId="{8E714175-19AE-49EC-B6F5-E4C72B4659CC}">
      <dgm:prSet/>
      <dgm:spPr/>
      <dgm:t>
        <a:bodyPr/>
        <a:lstStyle/>
        <a:p>
          <a:endParaRPr lang="en-US" sz="3200"/>
        </a:p>
      </dgm:t>
    </dgm:pt>
    <dgm:pt modelId="{691BFC0E-AF12-42AA-BF24-BC34DE4F5098}" type="sibTrans" cxnId="{8E714175-19AE-49EC-B6F5-E4C72B4659CC}">
      <dgm:prSet/>
      <dgm:spPr/>
      <dgm:t>
        <a:bodyPr/>
        <a:lstStyle/>
        <a:p>
          <a:endParaRPr lang="en-US" sz="3200"/>
        </a:p>
      </dgm:t>
    </dgm:pt>
    <dgm:pt modelId="{3D49326D-0E0B-4789-A7B3-6463A8B596CA}">
      <dgm:prSet custT="1"/>
      <dgm:spPr>
        <a:solidFill>
          <a:srgbClr val="BD582C">
            <a:alpha val="90000"/>
          </a:srgbClr>
        </a:solidFill>
      </dgm:spPr>
      <dgm:t>
        <a:bodyPr/>
        <a:lstStyle/>
        <a:p>
          <a:r>
            <a:rPr lang="en-US" sz="2400" dirty="0" smtClean="0">
              <a:solidFill>
                <a:schemeClr val="bg1"/>
              </a:solidFill>
            </a:rPr>
            <a:t>ii) Unigrams -&gt; phrases</a:t>
          </a:r>
        </a:p>
      </dgm:t>
    </dgm:pt>
    <dgm:pt modelId="{E550638E-8E84-4C43-98F5-5F3C99610D7F}" type="parTrans" cxnId="{1F8B5382-52A7-4D2E-BE69-D2521C2D556F}">
      <dgm:prSet/>
      <dgm:spPr/>
      <dgm:t>
        <a:bodyPr/>
        <a:lstStyle/>
        <a:p>
          <a:endParaRPr lang="en-US" sz="3200"/>
        </a:p>
      </dgm:t>
    </dgm:pt>
    <dgm:pt modelId="{96B51A06-6DF5-4764-B26A-FFD364E2E874}" type="sibTrans" cxnId="{1F8B5382-52A7-4D2E-BE69-D2521C2D556F}">
      <dgm:prSet/>
      <dgm:spPr/>
      <dgm:t>
        <a:bodyPr/>
        <a:lstStyle/>
        <a:p>
          <a:endParaRPr lang="en-US" sz="3200"/>
        </a:p>
      </dgm:t>
    </dgm:pt>
    <dgm:pt modelId="{F950EBFE-E1CF-4387-91A5-76C96E8BD12E}">
      <dgm:prSet custT="1"/>
      <dgm:spPr/>
      <dgm:t>
        <a:bodyPr/>
        <a:lstStyle/>
        <a:p>
          <a:r>
            <a:rPr lang="en-US" sz="2400" smtClean="0"/>
            <a:t>iii) </a:t>
          </a:r>
          <a:r>
            <a:rPr lang="en-US" sz="2400" dirty="0" smtClean="0"/>
            <a:t>Text -&gt; text + entity</a:t>
          </a:r>
        </a:p>
      </dgm:t>
    </dgm:pt>
    <dgm:pt modelId="{06B0D054-E191-4EF9-A508-7BE6CB5847A8}" type="parTrans" cxnId="{36853B5B-1BEA-40CE-95EB-CD618119E228}">
      <dgm:prSet/>
      <dgm:spPr/>
      <dgm:t>
        <a:bodyPr/>
        <a:lstStyle/>
        <a:p>
          <a:endParaRPr lang="en-US" sz="3200"/>
        </a:p>
      </dgm:t>
    </dgm:pt>
    <dgm:pt modelId="{42DF8B22-7D9C-4555-82D5-09837280641D}" type="sibTrans" cxnId="{36853B5B-1BEA-40CE-95EB-CD618119E228}">
      <dgm:prSet/>
      <dgm:spPr/>
      <dgm:t>
        <a:bodyPr/>
        <a:lstStyle/>
        <a:p>
          <a:endParaRPr lang="en-US" sz="3200"/>
        </a:p>
      </dgm:t>
    </dgm:pt>
    <dgm:pt modelId="{BDE40F1A-487A-4546-B78B-27FB40FFAFDC}">
      <dgm:prSet phldrT="[Text]" custT="1"/>
      <dgm:spPr/>
      <dgm:t>
        <a:bodyPr/>
        <a:lstStyle/>
        <a:p>
          <a:r>
            <a:rPr lang="en-US" sz="3200" dirty="0" smtClean="0"/>
            <a:t>C. An integrated framework</a:t>
          </a:r>
          <a:endParaRPr lang="en-US" sz="3200" dirty="0"/>
        </a:p>
      </dgm:t>
    </dgm:pt>
    <dgm:pt modelId="{E6CEFED8-6707-4336-A7FA-74ACBCFD7E8C}" type="sibTrans" cxnId="{C7BA9968-0E62-4D9B-9244-F9A2B727A40C}">
      <dgm:prSet/>
      <dgm:spPr/>
      <dgm:t>
        <a:bodyPr/>
        <a:lstStyle/>
        <a:p>
          <a:endParaRPr lang="en-US" sz="3200"/>
        </a:p>
      </dgm:t>
    </dgm:pt>
    <dgm:pt modelId="{8F8172D1-BB00-4B90-A984-6FDCD06A1672}" type="parTrans" cxnId="{C7BA9968-0E62-4D9B-9244-F9A2B727A40C}">
      <dgm:prSet/>
      <dgm:spPr/>
      <dgm:t>
        <a:bodyPr/>
        <a:lstStyle/>
        <a:p>
          <a:endParaRPr lang="en-US" sz="3200"/>
        </a:p>
      </dgm:t>
    </dgm:pt>
    <dgm:pt modelId="{2D8DBADD-C108-4D0C-8F1A-E4FF84CF7D6D}" type="pres">
      <dgm:prSet presAssocID="{09F46D7C-EAD7-479B-9F5D-6354B56E88FF}" presName="Name0" presStyleCnt="0">
        <dgm:presLayoutVars>
          <dgm:dir/>
          <dgm:animLvl val="lvl"/>
          <dgm:resizeHandles val="exact"/>
        </dgm:presLayoutVars>
      </dgm:prSet>
      <dgm:spPr/>
      <dgm:t>
        <a:bodyPr/>
        <a:lstStyle/>
        <a:p>
          <a:endParaRPr lang="en-US"/>
        </a:p>
      </dgm:t>
    </dgm:pt>
    <dgm:pt modelId="{1C1B0D29-C8B6-425C-8494-938D8C08D074}" type="pres">
      <dgm:prSet presAssocID="{BDE40F1A-487A-4546-B78B-27FB40FFAFDC}" presName="boxAndChildren" presStyleCnt="0"/>
      <dgm:spPr/>
    </dgm:pt>
    <dgm:pt modelId="{E7256937-1F83-415C-A987-305D17096276}" type="pres">
      <dgm:prSet presAssocID="{BDE40F1A-487A-4546-B78B-27FB40FFAFDC}" presName="parentTextBox" presStyleLbl="node1" presStyleIdx="0" presStyleCnt="3" custScaleY="56343"/>
      <dgm:spPr/>
      <dgm:t>
        <a:bodyPr/>
        <a:lstStyle/>
        <a:p>
          <a:endParaRPr lang="en-US"/>
        </a:p>
      </dgm:t>
    </dgm:pt>
    <dgm:pt modelId="{93D979D7-2147-4773-8198-F009DB1ACAE4}" type="pres">
      <dgm:prSet presAssocID="{1BE19436-9E99-423D-9D08-ECB815D702C1}" presName="sp" presStyleCnt="0"/>
      <dgm:spPr/>
    </dgm:pt>
    <dgm:pt modelId="{289C773B-E59D-4A72-9AD6-B58913B708F5}" type="pres">
      <dgm:prSet presAssocID="{4E67F082-82F4-4118-8CC8-3EEF515E2ECB}" presName="arrowAndChildren" presStyleCnt="0"/>
      <dgm:spPr/>
    </dgm:pt>
    <dgm:pt modelId="{17948D0B-C8C6-4C0B-A74D-7C6AF090CF29}" type="pres">
      <dgm:prSet presAssocID="{4E67F082-82F4-4118-8CC8-3EEF515E2ECB}" presName="parentTextArrow" presStyleLbl="node1" presStyleIdx="0" presStyleCnt="3"/>
      <dgm:spPr/>
      <dgm:t>
        <a:bodyPr/>
        <a:lstStyle/>
        <a:p>
          <a:endParaRPr lang="en-US"/>
        </a:p>
      </dgm:t>
    </dgm:pt>
    <dgm:pt modelId="{279472E1-E370-4FB8-B338-FA1BC957CB2E}" type="pres">
      <dgm:prSet presAssocID="{4E67F082-82F4-4118-8CC8-3EEF515E2ECB}" presName="arrow" presStyleLbl="node1" presStyleIdx="1" presStyleCnt="3"/>
      <dgm:spPr/>
      <dgm:t>
        <a:bodyPr/>
        <a:lstStyle/>
        <a:p>
          <a:endParaRPr lang="en-US"/>
        </a:p>
      </dgm:t>
    </dgm:pt>
    <dgm:pt modelId="{D77646B7-93A8-436A-9D57-043DE1B3C74D}" type="pres">
      <dgm:prSet presAssocID="{4E67F082-82F4-4118-8CC8-3EEF515E2ECB}" presName="descendantArrow" presStyleCnt="0"/>
      <dgm:spPr/>
    </dgm:pt>
    <dgm:pt modelId="{62322F83-5F43-4BA8-9407-E0BFCAF95F40}" type="pres">
      <dgm:prSet presAssocID="{237DD7AF-90B2-490D-8869-E167637F0395}" presName="childTextArrow" presStyleLbl="fgAccFollowNode1" presStyleIdx="0" presStyleCnt="3">
        <dgm:presLayoutVars>
          <dgm:bulletEnabled val="1"/>
        </dgm:presLayoutVars>
      </dgm:prSet>
      <dgm:spPr/>
      <dgm:t>
        <a:bodyPr/>
        <a:lstStyle/>
        <a:p>
          <a:endParaRPr lang="en-US"/>
        </a:p>
      </dgm:t>
    </dgm:pt>
    <dgm:pt modelId="{3C5CD5DA-BEA8-420C-A6FD-6929AA168424}" type="pres">
      <dgm:prSet presAssocID="{3D49326D-0E0B-4789-A7B3-6463A8B596CA}" presName="childTextArrow" presStyleLbl="fgAccFollowNode1" presStyleIdx="1" presStyleCnt="3">
        <dgm:presLayoutVars>
          <dgm:bulletEnabled val="1"/>
        </dgm:presLayoutVars>
      </dgm:prSet>
      <dgm:spPr/>
      <dgm:t>
        <a:bodyPr/>
        <a:lstStyle/>
        <a:p>
          <a:endParaRPr lang="en-US"/>
        </a:p>
      </dgm:t>
    </dgm:pt>
    <dgm:pt modelId="{23DA3858-36A6-4DFC-98FA-E8EE8585BE2D}" type="pres">
      <dgm:prSet presAssocID="{F950EBFE-E1CF-4387-91A5-76C96E8BD12E}" presName="childTextArrow" presStyleLbl="fgAccFollowNode1" presStyleIdx="2" presStyleCnt="3">
        <dgm:presLayoutVars>
          <dgm:bulletEnabled val="1"/>
        </dgm:presLayoutVars>
      </dgm:prSet>
      <dgm:spPr/>
      <dgm:t>
        <a:bodyPr/>
        <a:lstStyle/>
        <a:p>
          <a:endParaRPr lang="en-US"/>
        </a:p>
      </dgm:t>
    </dgm:pt>
    <dgm:pt modelId="{2BDE9F70-8A99-499E-9EBE-936B97FAC1E9}" type="pres">
      <dgm:prSet presAssocID="{C8CF5E81-1EC2-477B-BD0E-0A50645C3A00}" presName="sp" presStyleCnt="0"/>
      <dgm:spPr/>
    </dgm:pt>
    <dgm:pt modelId="{78F1BC06-314B-4108-90C8-DFA2C7926678}" type="pres">
      <dgm:prSet presAssocID="{B547ABDB-4924-4363-B62D-1A6A214798DC}" presName="arrowAndChildren" presStyleCnt="0"/>
      <dgm:spPr/>
    </dgm:pt>
    <dgm:pt modelId="{E7638E98-31D2-495C-AA30-7FD82047C6DD}" type="pres">
      <dgm:prSet presAssocID="{B547ABDB-4924-4363-B62D-1A6A214798DC}" presName="parentTextArrow" presStyleLbl="node1" presStyleIdx="2" presStyleCnt="3" custScaleY="57025" custLinFactNeighborX="3827" custLinFactNeighborY="-1239"/>
      <dgm:spPr/>
      <dgm:t>
        <a:bodyPr/>
        <a:lstStyle/>
        <a:p>
          <a:endParaRPr lang="en-US"/>
        </a:p>
      </dgm:t>
    </dgm:pt>
  </dgm:ptLst>
  <dgm:cxnLst>
    <dgm:cxn modelId="{31D0CC0D-F1EB-3743-BF47-56D0B4813E75}" type="presOf" srcId="{4E67F082-82F4-4118-8CC8-3EEF515E2ECB}" destId="{279472E1-E370-4FB8-B338-FA1BC957CB2E}" srcOrd="1" destOrd="0" presId="urn:microsoft.com/office/officeart/2005/8/layout/process4"/>
    <dgm:cxn modelId="{BCDCEAEB-41E7-E84F-877C-BDC882B4B780}" type="presOf" srcId="{BDE40F1A-487A-4546-B78B-27FB40FFAFDC}" destId="{E7256937-1F83-415C-A987-305D17096276}" srcOrd="0" destOrd="0" presId="urn:microsoft.com/office/officeart/2005/8/layout/process4"/>
    <dgm:cxn modelId="{BE564573-5E3C-ED4B-B784-66A6DEDA3D91}" type="presOf" srcId="{09F46D7C-EAD7-479B-9F5D-6354B56E88FF}" destId="{2D8DBADD-C108-4D0C-8F1A-E4FF84CF7D6D}" srcOrd="0" destOrd="0" presId="urn:microsoft.com/office/officeart/2005/8/layout/process4"/>
    <dgm:cxn modelId="{9BE1687E-EBC5-1D4D-AFC0-F729F729127D}" type="presOf" srcId="{F950EBFE-E1CF-4387-91A5-76C96E8BD12E}" destId="{23DA3858-36A6-4DFC-98FA-E8EE8585BE2D}" srcOrd="0" destOrd="0" presId="urn:microsoft.com/office/officeart/2005/8/layout/process4"/>
    <dgm:cxn modelId="{36642298-1E01-42C1-BF7E-7292C25EF012}" srcId="{09F46D7C-EAD7-479B-9F5D-6354B56E88FF}" destId="{B547ABDB-4924-4363-B62D-1A6A214798DC}" srcOrd="0" destOrd="0" parTransId="{9EC7C405-B93A-4D5D-8AF4-471F0B74CD6E}" sibTransId="{C8CF5E81-1EC2-477B-BD0E-0A50645C3A00}"/>
    <dgm:cxn modelId="{1F8B5382-52A7-4D2E-BE69-D2521C2D556F}" srcId="{4E67F082-82F4-4118-8CC8-3EEF515E2ECB}" destId="{3D49326D-0E0B-4789-A7B3-6463A8B596CA}" srcOrd="1" destOrd="0" parTransId="{E550638E-8E84-4C43-98F5-5F3C99610D7F}" sibTransId="{96B51A06-6DF5-4764-B26A-FFD364E2E874}"/>
    <dgm:cxn modelId="{385D82E4-1576-7E4A-B1E5-9F790D8D13E1}" type="presOf" srcId="{B547ABDB-4924-4363-B62D-1A6A214798DC}" destId="{E7638E98-31D2-495C-AA30-7FD82047C6DD}" srcOrd="0" destOrd="0" presId="urn:microsoft.com/office/officeart/2005/8/layout/process4"/>
    <dgm:cxn modelId="{2D115637-54BA-664C-B85F-72A56694C35E}" type="presOf" srcId="{4E67F082-82F4-4118-8CC8-3EEF515E2ECB}" destId="{17948D0B-C8C6-4C0B-A74D-7C6AF090CF29}" srcOrd="0" destOrd="0" presId="urn:microsoft.com/office/officeart/2005/8/layout/process4"/>
    <dgm:cxn modelId="{C7BA9968-0E62-4D9B-9244-F9A2B727A40C}" srcId="{09F46D7C-EAD7-479B-9F5D-6354B56E88FF}" destId="{BDE40F1A-487A-4546-B78B-27FB40FFAFDC}" srcOrd="2" destOrd="0" parTransId="{8F8172D1-BB00-4B90-A984-6FDCD06A1672}" sibTransId="{E6CEFED8-6707-4336-A7FA-74ACBCFD7E8C}"/>
    <dgm:cxn modelId="{9E67F248-42C6-4E42-811A-A83262AAB11F}" srcId="{09F46D7C-EAD7-479B-9F5D-6354B56E88FF}" destId="{4E67F082-82F4-4118-8CC8-3EEF515E2ECB}" srcOrd="1" destOrd="0" parTransId="{B08D4339-FF41-4BE1-ABCB-F5A0A3DCD4AF}" sibTransId="{1BE19436-9E99-423D-9D08-ECB815D702C1}"/>
    <dgm:cxn modelId="{36853B5B-1BEA-40CE-95EB-CD618119E228}" srcId="{4E67F082-82F4-4118-8CC8-3EEF515E2ECB}" destId="{F950EBFE-E1CF-4387-91A5-76C96E8BD12E}" srcOrd="2" destOrd="0" parTransId="{06B0D054-E191-4EF9-A508-7BE6CB5847A8}" sibTransId="{42DF8B22-7D9C-4555-82D5-09837280641D}"/>
    <dgm:cxn modelId="{5FAB2D45-E08A-AE46-9443-30DF8CA2D6C0}" type="presOf" srcId="{237DD7AF-90B2-490D-8869-E167637F0395}" destId="{62322F83-5F43-4BA8-9407-E0BFCAF95F40}" srcOrd="0" destOrd="0" presId="urn:microsoft.com/office/officeart/2005/8/layout/process4"/>
    <dgm:cxn modelId="{8E714175-19AE-49EC-B6F5-E4C72B4659CC}" srcId="{4E67F082-82F4-4118-8CC8-3EEF515E2ECB}" destId="{237DD7AF-90B2-490D-8869-E167637F0395}" srcOrd="0" destOrd="0" parTransId="{780BF4A9-42BF-4165-A7F1-56EDAE9E1C98}" sibTransId="{691BFC0E-AF12-42AA-BF24-BC34DE4F5098}"/>
    <dgm:cxn modelId="{F4EC64AF-19E0-2949-B823-3105DD8A695C}" type="presOf" srcId="{3D49326D-0E0B-4789-A7B3-6463A8B596CA}" destId="{3C5CD5DA-BEA8-420C-A6FD-6929AA168424}" srcOrd="0" destOrd="0" presId="urn:microsoft.com/office/officeart/2005/8/layout/process4"/>
    <dgm:cxn modelId="{E380E8D4-735D-664B-8555-6D8DC119733D}" type="presParOf" srcId="{2D8DBADD-C108-4D0C-8F1A-E4FF84CF7D6D}" destId="{1C1B0D29-C8B6-425C-8494-938D8C08D074}" srcOrd="0" destOrd="0" presId="urn:microsoft.com/office/officeart/2005/8/layout/process4"/>
    <dgm:cxn modelId="{2149946D-CEC5-CB43-BBE7-94FA6FD13155}" type="presParOf" srcId="{1C1B0D29-C8B6-425C-8494-938D8C08D074}" destId="{E7256937-1F83-415C-A987-305D17096276}" srcOrd="0" destOrd="0" presId="urn:microsoft.com/office/officeart/2005/8/layout/process4"/>
    <dgm:cxn modelId="{5E8628F8-B0C2-EF47-9996-713F47C4C43D}" type="presParOf" srcId="{2D8DBADD-C108-4D0C-8F1A-E4FF84CF7D6D}" destId="{93D979D7-2147-4773-8198-F009DB1ACAE4}" srcOrd="1" destOrd="0" presId="urn:microsoft.com/office/officeart/2005/8/layout/process4"/>
    <dgm:cxn modelId="{0850B5E5-6C5F-0047-AB85-19A0048030A9}" type="presParOf" srcId="{2D8DBADD-C108-4D0C-8F1A-E4FF84CF7D6D}" destId="{289C773B-E59D-4A72-9AD6-B58913B708F5}" srcOrd="2" destOrd="0" presId="urn:microsoft.com/office/officeart/2005/8/layout/process4"/>
    <dgm:cxn modelId="{666D37B3-E1CB-3848-8D1F-1FBAE5BCB174}" type="presParOf" srcId="{289C773B-E59D-4A72-9AD6-B58913B708F5}" destId="{17948D0B-C8C6-4C0B-A74D-7C6AF090CF29}" srcOrd="0" destOrd="0" presId="urn:microsoft.com/office/officeart/2005/8/layout/process4"/>
    <dgm:cxn modelId="{DAC0EF88-F8EC-9C47-A710-6A72CC60E3CC}" type="presParOf" srcId="{289C773B-E59D-4A72-9AD6-B58913B708F5}" destId="{279472E1-E370-4FB8-B338-FA1BC957CB2E}" srcOrd="1" destOrd="0" presId="urn:microsoft.com/office/officeart/2005/8/layout/process4"/>
    <dgm:cxn modelId="{495A6AC5-C869-9D4C-BE60-E394FEF0944F}" type="presParOf" srcId="{289C773B-E59D-4A72-9AD6-B58913B708F5}" destId="{D77646B7-93A8-436A-9D57-043DE1B3C74D}" srcOrd="2" destOrd="0" presId="urn:microsoft.com/office/officeart/2005/8/layout/process4"/>
    <dgm:cxn modelId="{53D87519-1AFA-4843-B60E-3980858FAAC7}" type="presParOf" srcId="{D77646B7-93A8-436A-9D57-043DE1B3C74D}" destId="{62322F83-5F43-4BA8-9407-E0BFCAF95F40}" srcOrd="0" destOrd="0" presId="urn:microsoft.com/office/officeart/2005/8/layout/process4"/>
    <dgm:cxn modelId="{92056FEF-96CF-5544-90DA-13FE812D5C0D}" type="presParOf" srcId="{D77646B7-93A8-436A-9D57-043DE1B3C74D}" destId="{3C5CD5DA-BEA8-420C-A6FD-6929AA168424}" srcOrd="1" destOrd="0" presId="urn:microsoft.com/office/officeart/2005/8/layout/process4"/>
    <dgm:cxn modelId="{C17D0DFA-D2F7-2A4E-B9AF-4729407BCA01}" type="presParOf" srcId="{D77646B7-93A8-436A-9D57-043DE1B3C74D}" destId="{23DA3858-36A6-4DFC-98FA-E8EE8585BE2D}" srcOrd="2" destOrd="0" presId="urn:microsoft.com/office/officeart/2005/8/layout/process4"/>
    <dgm:cxn modelId="{F78FB266-2F99-6248-A595-297281D74423}" type="presParOf" srcId="{2D8DBADD-C108-4D0C-8F1A-E4FF84CF7D6D}" destId="{2BDE9F70-8A99-499E-9EBE-936B97FAC1E9}" srcOrd="3" destOrd="0" presId="urn:microsoft.com/office/officeart/2005/8/layout/process4"/>
    <dgm:cxn modelId="{9BC4A3E2-71E4-3546-BE72-002E5E1A0970}" type="presParOf" srcId="{2D8DBADD-C108-4D0C-8F1A-E4FF84CF7D6D}" destId="{78F1BC06-314B-4108-90C8-DFA2C7926678}" srcOrd="4" destOrd="0" presId="urn:microsoft.com/office/officeart/2005/8/layout/process4"/>
    <dgm:cxn modelId="{1C449722-F367-D242-B2EE-0B287E2B7865}" type="presParOf" srcId="{78F1BC06-314B-4108-90C8-DFA2C7926678}" destId="{E7638E98-31D2-495C-AA30-7FD82047C6D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F46D7C-EAD7-479B-9F5D-6354B56E88FF}"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547ABDB-4924-4363-B62D-1A6A214798DC}">
      <dgm:prSet phldrT="[Text]" custT="1">
        <dgm:style>
          <a:lnRef idx="2">
            <a:schemeClr val="accent2">
              <a:shade val="50000"/>
            </a:schemeClr>
          </a:lnRef>
          <a:fillRef idx="1">
            <a:schemeClr val="accent2"/>
          </a:fillRef>
          <a:effectRef idx="0">
            <a:schemeClr val="accent2"/>
          </a:effectRef>
          <a:fontRef idx="minor">
            <a:schemeClr val="lt1"/>
          </a:fontRef>
        </dgm:style>
      </dgm:prSet>
      <dgm:spPr>
        <a:solidFill>
          <a:srgbClr val="E48312"/>
        </a:solidFill>
        <a:ln>
          <a:solidFill>
            <a:srgbClr val="E48312"/>
          </a:solidFill>
        </a:ln>
      </dgm:spPr>
      <dgm:t>
        <a:bodyPr/>
        <a:lstStyle/>
        <a:p>
          <a:r>
            <a:rPr lang="en-US" sz="3200" dirty="0" smtClean="0"/>
            <a:t>A. Traditional bag-of-words topic modeling</a:t>
          </a:r>
          <a:endParaRPr lang="en-US" sz="3200" dirty="0"/>
        </a:p>
      </dgm:t>
    </dgm:pt>
    <dgm:pt modelId="{9EC7C405-B93A-4D5D-8AF4-471F0B74CD6E}" type="parTrans" cxnId="{36642298-1E01-42C1-BF7E-7292C25EF012}">
      <dgm:prSet/>
      <dgm:spPr/>
      <dgm:t>
        <a:bodyPr/>
        <a:lstStyle/>
        <a:p>
          <a:endParaRPr lang="en-US" sz="3200"/>
        </a:p>
      </dgm:t>
    </dgm:pt>
    <dgm:pt modelId="{C8CF5E81-1EC2-477B-BD0E-0A50645C3A00}" type="sibTrans" cxnId="{36642298-1E01-42C1-BF7E-7292C25EF012}">
      <dgm:prSet/>
      <dgm:spPr/>
      <dgm:t>
        <a:bodyPr/>
        <a:lstStyle/>
        <a:p>
          <a:endParaRPr lang="en-US" sz="3200"/>
        </a:p>
      </dgm:t>
    </dgm:pt>
    <dgm:pt modelId="{4E67F082-82F4-4118-8CC8-3EEF515E2ECB}">
      <dgm:prSet phldrT="[Text]" custT="1"/>
      <dgm:spPr>
        <a:solidFill>
          <a:schemeClr val="accent2"/>
        </a:solidFill>
        <a:ln>
          <a:solidFill>
            <a:srgbClr val="BD582C"/>
          </a:solidFill>
        </a:ln>
      </dgm:spPr>
      <dgm:t>
        <a:bodyPr/>
        <a:lstStyle/>
        <a:p>
          <a:r>
            <a:rPr lang="en-US" sz="3200" dirty="0" smtClean="0"/>
            <a:t>B. Extension of topic modeling</a:t>
          </a:r>
          <a:endParaRPr lang="en-US" sz="3200" dirty="0"/>
        </a:p>
      </dgm:t>
    </dgm:pt>
    <dgm:pt modelId="{B08D4339-FF41-4BE1-ABCB-F5A0A3DCD4AF}" type="parTrans" cxnId="{9E67F248-42C6-4E42-811A-A83262AAB11F}">
      <dgm:prSet/>
      <dgm:spPr/>
      <dgm:t>
        <a:bodyPr/>
        <a:lstStyle/>
        <a:p>
          <a:endParaRPr lang="en-US" sz="3200"/>
        </a:p>
      </dgm:t>
    </dgm:pt>
    <dgm:pt modelId="{1BE19436-9E99-423D-9D08-ECB815D702C1}" type="sibTrans" cxnId="{9E67F248-42C6-4E42-811A-A83262AAB11F}">
      <dgm:prSet/>
      <dgm:spPr/>
      <dgm:t>
        <a:bodyPr/>
        <a:lstStyle/>
        <a:p>
          <a:endParaRPr lang="en-US" sz="3200"/>
        </a:p>
      </dgm:t>
    </dgm:pt>
    <dgm:pt modelId="{237DD7AF-90B2-490D-8869-E167637F0395}">
      <dgm:prSet custT="1"/>
      <dgm:spPr>
        <a:solidFill>
          <a:srgbClr val="F0CDBC"/>
        </a:solidFill>
      </dgm:spPr>
      <dgm:t>
        <a:bodyPr/>
        <a:lstStyle/>
        <a:p>
          <a:r>
            <a:rPr lang="en-US" sz="2400" dirty="0" err="1" smtClean="0"/>
            <a:t>i</a:t>
          </a:r>
          <a:r>
            <a:rPr lang="en-US" sz="2400" dirty="0" smtClean="0"/>
            <a:t>) Flat -&gt; hierarchical</a:t>
          </a:r>
        </a:p>
      </dgm:t>
    </dgm:pt>
    <dgm:pt modelId="{780BF4A9-42BF-4165-A7F1-56EDAE9E1C98}" type="parTrans" cxnId="{8E714175-19AE-49EC-B6F5-E4C72B4659CC}">
      <dgm:prSet/>
      <dgm:spPr/>
      <dgm:t>
        <a:bodyPr/>
        <a:lstStyle/>
        <a:p>
          <a:endParaRPr lang="en-US" sz="3200"/>
        </a:p>
      </dgm:t>
    </dgm:pt>
    <dgm:pt modelId="{691BFC0E-AF12-42AA-BF24-BC34DE4F5098}" type="sibTrans" cxnId="{8E714175-19AE-49EC-B6F5-E4C72B4659CC}">
      <dgm:prSet/>
      <dgm:spPr/>
      <dgm:t>
        <a:bodyPr/>
        <a:lstStyle/>
        <a:p>
          <a:endParaRPr lang="en-US" sz="3200"/>
        </a:p>
      </dgm:t>
    </dgm:pt>
    <dgm:pt modelId="{3D49326D-0E0B-4789-A7B3-6463A8B596CA}">
      <dgm:prSet custT="1"/>
      <dgm:spPr>
        <a:solidFill>
          <a:srgbClr val="F0CDBC"/>
        </a:solidFill>
      </dgm:spPr>
      <dgm:t>
        <a:bodyPr/>
        <a:lstStyle/>
        <a:p>
          <a:r>
            <a:rPr lang="en-US" sz="2400" dirty="0" smtClean="0"/>
            <a:t>ii) Unigrams -&gt; phrases</a:t>
          </a:r>
        </a:p>
      </dgm:t>
    </dgm:pt>
    <dgm:pt modelId="{E550638E-8E84-4C43-98F5-5F3C99610D7F}" type="parTrans" cxnId="{1F8B5382-52A7-4D2E-BE69-D2521C2D556F}">
      <dgm:prSet/>
      <dgm:spPr/>
      <dgm:t>
        <a:bodyPr/>
        <a:lstStyle/>
        <a:p>
          <a:endParaRPr lang="en-US" sz="3200"/>
        </a:p>
      </dgm:t>
    </dgm:pt>
    <dgm:pt modelId="{96B51A06-6DF5-4764-B26A-FFD364E2E874}" type="sibTrans" cxnId="{1F8B5382-52A7-4D2E-BE69-D2521C2D556F}">
      <dgm:prSet/>
      <dgm:spPr/>
      <dgm:t>
        <a:bodyPr/>
        <a:lstStyle/>
        <a:p>
          <a:endParaRPr lang="en-US" sz="3200"/>
        </a:p>
      </dgm:t>
    </dgm:pt>
    <dgm:pt modelId="{F950EBFE-E1CF-4387-91A5-76C96E8BD12E}">
      <dgm:prSet custT="1"/>
      <dgm:spPr>
        <a:solidFill>
          <a:srgbClr val="BD582C">
            <a:alpha val="90000"/>
          </a:srgbClr>
        </a:solidFill>
      </dgm:spPr>
      <dgm:t>
        <a:bodyPr/>
        <a:lstStyle/>
        <a:p>
          <a:r>
            <a:rPr lang="en-US" sz="2400" dirty="0" smtClean="0">
              <a:solidFill>
                <a:schemeClr val="bg1"/>
              </a:solidFill>
            </a:rPr>
            <a:t>iii) Text -&gt; text + entity</a:t>
          </a:r>
        </a:p>
      </dgm:t>
    </dgm:pt>
    <dgm:pt modelId="{06B0D054-E191-4EF9-A508-7BE6CB5847A8}" type="parTrans" cxnId="{36853B5B-1BEA-40CE-95EB-CD618119E228}">
      <dgm:prSet/>
      <dgm:spPr/>
      <dgm:t>
        <a:bodyPr/>
        <a:lstStyle/>
        <a:p>
          <a:endParaRPr lang="en-US" sz="3200"/>
        </a:p>
      </dgm:t>
    </dgm:pt>
    <dgm:pt modelId="{42DF8B22-7D9C-4555-82D5-09837280641D}" type="sibTrans" cxnId="{36853B5B-1BEA-40CE-95EB-CD618119E228}">
      <dgm:prSet/>
      <dgm:spPr/>
      <dgm:t>
        <a:bodyPr/>
        <a:lstStyle/>
        <a:p>
          <a:endParaRPr lang="en-US" sz="3200"/>
        </a:p>
      </dgm:t>
    </dgm:pt>
    <dgm:pt modelId="{BDE40F1A-487A-4546-B78B-27FB40FFAFDC}">
      <dgm:prSet phldrT="[Text]" custT="1"/>
      <dgm:spPr/>
      <dgm:t>
        <a:bodyPr/>
        <a:lstStyle/>
        <a:p>
          <a:r>
            <a:rPr lang="en-US" sz="3200" dirty="0" smtClean="0"/>
            <a:t>C. An integrated framework</a:t>
          </a:r>
          <a:endParaRPr lang="en-US" sz="3200" dirty="0"/>
        </a:p>
      </dgm:t>
    </dgm:pt>
    <dgm:pt modelId="{E6CEFED8-6707-4336-A7FA-74ACBCFD7E8C}" type="sibTrans" cxnId="{C7BA9968-0E62-4D9B-9244-F9A2B727A40C}">
      <dgm:prSet/>
      <dgm:spPr/>
      <dgm:t>
        <a:bodyPr/>
        <a:lstStyle/>
        <a:p>
          <a:endParaRPr lang="en-US" sz="3200"/>
        </a:p>
      </dgm:t>
    </dgm:pt>
    <dgm:pt modelId="{8F8172D1-BB00-4B90-A984-6FDCD06A1672}" type="parTrans" cxnId="{C7BA9968-0E62-4D9B-9244-F9A2B727A40C}">
      <dgm:prSet/>
      <dgm:spPr/>
      <dgm:t>
        <a:bodyPr/>
        <a:lstStyle/>
        <a:p>
          <a:endParaRPr lang="en-US" sz="3200"/>
        </a:p>
      </dgm:t>
    </dgm:pt>
    <dgm:pt modelId="{2D8DBADD-C108-4D0C-8F1A-E4FF84CF7D6D}" type="pres">
      <dgm:prSet presAssocID="{09F46D7C-EAD7-479B-9F5D-6354B56E88FF}" presName="Name0" presStyleCnt="0">
        <dgm:presLayoutVars>
          <dgm:dir/>
          <dgm:animLvl val="lvl"/>
          <dgm:resizeHandles val="exact"/>
        </dgm:presLayoutVars>
      </dgm:prSet>
      <dgm:spPr/>
      <dgm:t>
        <a:bodyPr/>
        <a:lstStyle/>
        <a:p>
          <a:endParaRPr lang="en-US"/>
        </a:p>
      </dgm:t>
    </dgm:pt>
    <dgm:pt modelId="{1C1B0D29-C8B6-425C-8494-938D8C08D074}" type="pres">
      <dgm:prSet presAssocID="{BDE40F1A-487A-4546-B78B-27FB40FFAFDC}" presName="boxAndChildren" presStyleCnt="0"/>
      <dgm:spPr/>
    </dgm:pt>
    <dgm:pt modelId="{E7256937-1F83-415C-A987-305D17096276}" type="pres">
      <dgm:prSet presAssocID="{BDE40F1A-487A-4546-B78B-27FB40FFAFDC}" presName="parentTextBox" presStyleLbl="node1" presStyleIdx="0" presStyleCnt="3" custScaleY="56343"/>
      <dgm:spPr/>
      <dgm:t>
        <a:bodyPr/>
        <a:lstStyle/>
        <a:p>
          <a:endParaRPr lang="en-US"/>
        </a:p>
      </dgm:t>
    </dgm:pt>
    <dgm:pt modelId="{93D979D7-2147-4773-8198-F009DB1ACAE4}" type="pres">
      <dgm:prSet presAssocID="{1BE19436-9E99-423D-9D08-ECB815D702C1}" presName="sp" presStyleCnt="0"/>
      <dgm:spPr/>
    </dgm:pt>
    <dgm:pt modelId="{289C773B-E59D-4A72-9AD6-B58913B708F5}" type="pres">
      <dgm:prSet presAssocID="{4E67F082-82F4-4118-8CC8-3EEF515E2ECB}" presName="arrowAndChildren" presStyleCnt="0"/>
      <dgm:spPr/>
    </dgm:pt>
    <dgm:pt modelId="{17948D0B-C8C6-4C0B-A74D-7C6AF090CF29}" type="pres">
      <dgm:prSet presAssocID="{4E67F082-82F4-4118-8CC8-3EEF515E2ECB}" presName="parentTextArrow" presStyleLbl="node1" presStyleIdx="0" presStyleCnt="3"/>
      <dgm:spPr/>
      <dgm:t>
        <a:bodyPr/>
        <a:lstStyle/>
        <a:p>
          <a:endParaRPr lang="en-US"/>
        </a:p>
      </dgm:t>
    </dgm:pt>
    <dgm:pt modelId="{279472E1-E370-4FB8-B338-FA1BC957CB2E}" type="pres">
      <dgm:prSet presAssocID="{4E67F082-82F4-4118-8CC8-3EEF515E2ECB}" presName="arrow" presStyleLbl="node1" presStyleIdx="1" presStyleCnt="3"/>
      <dgm:spPr/>
      <dgm:t>
        <a:bodyPr/>
        <a:lstStyle/>
        <a:p>
          <a:endParaRPr lang="en-US"/>
        </a:p>
      </dgm:t>
    </dgm:pt>
    <dgm:pt modelId="{D77646B7-93A8-436A-9D57-043DE1B3C74D}" type="pres">
      <dgm:prSet presAssocID="{4E67F082-82F4-4118-8CC8-3EEF515E2ECB}" presName="descendantArrow" presStyleCnt="0"/>
      <dgm:spPr/>
    </dgm:pt>
    <dgm:pt modelId="{62322F83-5F43-4BA8-9407-E0BFCAF95F40}" type="pres">
      <dgm:prSet presAssocID="{237DD7AF-90B2-490D-8869-E167637F0395}" presName="childTextArrow" presStyleLbl="fgAccFollowNode1" presStyleIdx="0" presStyleCnt="3">
        <dgm:presLayoutVars>
          <dgm:bulletEnabled val="1"/>
        </dgm:presLayoutVars>
      </dgm:prSet>
      <dgm:spPr/>
      <dgm:t>
        <a:bodyPr/>
        <a:lstStyle/>
        <a:p>
          <a:endParaRPr lang="en-US"/>
        </a:p>
      </dgm:t>
    </dgm:pt>
    <dgm:pt modelId="{3C5CD5DA-BEA8-420C-A6FD-6929AA168424}" type="pres">
      <dgm:prSet presAssocID="{3D49326D-0E0B-4789-A7B3-6463A8B596CA}" presName="childTextArrow" presStyleLbl="fgAccFollowNode1" presStyleIdx="1" presStyleCnt="3">
        <dgm:presLayoutVars>
          <dgm:bulletEnabled val="1"/>
        </dgm:presLayoutVars>
      </dgm:prSet>
      <dgm:spPr/>
      <dgm:t>
        <a:bodyPr/>
        <a:lstStyle/>
        <a:p>
          <a:endParaRPr lang="en-US"/>
        </a:p>
      </dgm:t>
    </dgm:pt>
    <dgm:pt modelId="{23DA3858-36A6-4DFC-98FA-E8EE8585BE2D}" type="pres">
      <dgm:prSet presAssocID="{F950EBFE-E1CF-4387-91A5-76C96E8BD12E}" presName="childTextArrow" presStyleLbl="fgAccFollowNode1" presStyleIdx="2" presStyleCnt="3">
        <dgm:presLayoutVars>
          <dgm:bulletEnabled val="1"/>
        </dgm:presLayoutVars>
      </dgm:prSet>
      <dgm:spPr/>
      <dgm:t>
        <a:bodyPr/>
        <a:lstStyle/>
        <a:p>
          <a:endParaRPr lang="en-US"/>
        </a:p>
      </dgm:t>
    </dgm:pt>
    <dgm:pt modelId="{2BDE9F70-8A99-499E-9EBE-936B97FAC1E9}" type="pres">
      <dgm:prSet presAssocID="{C8CF5E81-1EC2-477B-BD0E-0A50645C3A00}" presName="sp" presStyleCnt="0"/>
      <dgm:spPr/>
    </dgm:pt>
    <dgm:pt modelId="{78F1BC06-314B-4108-90C8-DFA2C7926678}" type="pres">
      <dgm:prSet presAssocID="{B547ABDB-4924-4363-B62D-1A6A214798DC}" presName="arrowAndChildren" presStyleCnt="0"/>
      <dgm:spPr/>
    </dgm:pt>
    <dgm:pt modelId="{E7638E98-31D2-495C-AA30-7FD82047C6DD}" type="pres">
      <dgm:prSet presAssocID="{B547ABDB-4924-4363-B62D-1A6A214798DC}" presName="parentTextArrow" presStyleLbl="node1" presStyleIdx="2" presStyleCnt="3" custScaleY="57025" custLinFactNeighborX="3827" custLinFactNeighborY="-1239"/>
      <dgm:spPr/>
      <dgm:t>
        <a:bodyPr/>
        <a:lstStyle/>
        <a:p>
          <a:endParaRPr lang="en-US"/>
        </a:p>
      </dgm:t>
    </dgm:pt>
  </dgm:ptLst>
  <dgm:cxnLst>
    <dgm:cxn modelId="{988D5AE7-CB10-4524-8279-80702144DC76}" type="presOf" srcId="{4E67F082-82F4-4118-8CC8-3EEF515E2ECB}" destId="{279472E1-E370-4FB8-B338-FA1BC957CB2E}" srcOrd="1" destOrd="0" presId="urn:microsoft.com/office/officeart/2005/8/layout/process4"/>
    <dgm:cxn modelId="{B2C61522-2397-416B-ADC7-46154C119726}" type="presOf" srcId="{3D49326D-0E0B-4789-A7B3-6463A8B596CA}" destId="{3C5CD5DA-BEA8-420C-A6FD-6929AA168424}" srcOrd="0" destOrd="0" presId="urn:microsoft.com/office/officeart/2005/8/layout/process4"/>
    <dgm:cxn modelId="{67ABC417-C1BA-429E-A7B2-A51282D6323E}" type="presOf" srcId="{F950EBFE-E1CF-4387-91A5-76C96E8BD12E}" destId="{23DA3858-36A6-4DFC-98FA-E8EE8585BE2D}" srcOrd="0" destOrd="0" presId="urn:microsoft.com/office/officeart/2005/8/layout/process4"/>
    <dgm:cxn modelId="{2F7CCC50-B5A7-424C-8EA2-4D07EFFB03F3}" type="presOf" srcId="{237DD7AF-90B2-490D-8869-E167637F0395}" destId="{62322F83-5F43-4BA8-9407-E0BFCAF95F40}" srcOrd="0" destOrd="0" presId="urn:microsoft.com/office/officeart/2005/8/layout/process4"/>
    <dgm:cxn modelId="{36642298-1E01-42C1-BF7E-7292C25EF012}" srcId="{09F46D7C-EAD7-479B-9F5D-6354B56E88FF}" destId="{B547ABDB-4924-4363-B62D-1A6A214798DC}" srcOrd="0" destOrd="0" parTransId="{9EC7C405-B93A-4D5D-8AF4-471F0B74CD6E}" sibTransId="{C8CF5E81-1EC2-477B-BD0E-0A50645C3A00}"/>
    <dgm:cxn modelId="{1F8B5382-52A7-4D2E-BE69-D2521C2D556F}" srcId="{4E67F082-82F4-4118-8CC8-3EEF515E2ECB}" destId="{3D49326D-0E0B-4789-A7B3-6463A8B596CA}" srcOrd="1" destOrd="0" parTransId="{E550638E-8E84-4C43-98F5-5F3C99610D7F}" sibTransId="{96B51A06-6DF5-4764-B26A-FFD364E2E874}"/>
    <dgm:cxn modelId="{27EF6E9E-616A-486A-8135-56386535389B}" type="presOf" srcId="{BDE40F1A-487A-4546-B78B-27FB40FFAFDC}" destId="{E7256937-1F83-415C-A987-305D17096276}" srcOrd="0" destOrd="0" presId="urn:microsoft.com/office/officeart/2005/8/layout/process4"/>
    <dgm:cxn modelId="{C7BA9968-0E62-4D9B-9244-F9A2B727A40C}" srcId="{09F46D7C-EAD7-479B-9F5D-6354B56E88FF}" destId="{BDE40F1A-487A-4546-B78B-27FB40FFAFDC}" srcOrd="2" destOrd="0" parTransId="{8F8172D1-BB00-4B90-A984-6FDCD06A1672}" sibTransId="{E6CEFED8-6707-4336-A7FA-74ACBCFD7E8C}"/>
    <dgm:cxn modelId="{9E67F248-42C6-4E42-811A-A83262AAB11F}" srcId="{09F46D7C-EAD7-479B-9F5D-6354B56E88FF}" destId="{4E67F082-82F4-4118-8CC8-3EEF515E2ECB}" srcOrd="1" destOrd="0" parTransId="{B08D4339-FF41-4BE1-ABCB-F5A0A3DCD4AF}" sibTransId="{1BE19436-9E99-423D-9D08-ECB815D702C1}"/>
    <dgm:cxn modelId="{9B0977B6-8B6B-4F45-AB3B-C78C9E9F056D}" type="presOf" srcId="{B547ABDB-4924-4363-B62D-1A6A214798DC}" destId="{E7638E98-31D2-495C-AA30-7FD82047C6DD}" srcOrd="0" destOrd="0" presId="urn:microsoft.com/office/officeart/2005/8/layout/process4"/>
    <dgm:cxn modelId="{36853B5B-1BEA-40CE-95EB-CD618119E228}" srcId="{4E67F082-82F4-4118-8CC8-3EEF515E2ECB}" destId="{F950EBFE-E1CF-4387-91A5-76C96E8BD12E}" srcOrd="2" destOrd="0" parTransId="{06B0D054-E191-4EF9-A508-7BE6CB5847A8}" sibTransId="{42DF8B22-7D9C-4555-82D5-09837280641D}"/>
    <dgm:cxn modelId="{8E714175-19AE-49EC-B6F5-E4C72B4659CC}" srcId="{4E67F082-82F4-4118-8CC8-3EEF515E2ECB}" destId="{237DD7AF-90B2-490D-8869-E167637F0395}" srcOrd="0" destOrd="0" parTransId="{780BF4A9-42BF-4165-A7F1-56EDAE9E1C98}" sibTransId="{691BFC0E-AF12-42AA-BF24-BC34DE4F5098}"/>
    <dgm:cxn modelId="{00E622AE-9A59-4C71-BE65-B1778B88E9FA}" type="presOf" srcId="{09F46D7C-EAD7-479B-9F5D-6354B56E88FF}" destId="{2D8DBADD-C108-4D0C-8F1A-E4FF84CF7D6D}" srcOrd="0" destOrd="0" presId="urn:microsoft.com/office/officeart/2005/8/layout/process4"/>
    <dgm:cxn modelId="{63B6E962-9AB9-49DE-B6EA-52239B7E59A6}" type="presOf" srcId="{4E67F082-82F4-4118-8CC8-3EEF515E2ECB}" destId="{17948D0B-C8C6-4C0B-A74D-7C6AF090CF29}" srcOrd="0" destOrd="0" presId="urn:microsoft.com/office/officeart/2005/8/layout/process4"/>
    <dgm:cxn modelId="{CB840D89-CA4B-4D7F-8D5E-1CB2E3C199C3}" type="presParOf" srcId="{2D8DBADD-C108-4D0C-8F1A-E4FF84CF7D6D}" destId="{1C1B0D29-C8B6-425C-8494-938D8C08D074}" srcOrd="0" destOrd="0" presId="urn:microsoft.com/office/officeart/2005/8/layout/process4"/>
    <dgm:cxn modelId="{7F50714D-4738-434D-8FCB-474C4A267ADA}" type="presParOf" srcId="{1C1B0D29-C8B6-425C-8494-938D8C08D074}" destId="{E7256937-1F83-415C-A987-305D17096276}" srcOrd="0" destOrd="0" presId="urn:microsoft.com/office/officeart/2005/8/layout/process4"/>
    <dgm:cxn modelId="{444D0801-B26A-42E1-B0C1-E2BADB5E0A3B}" type="presParOf" srcId="{2D8DBADD-C108-4D0C-8F1A-E4FF84CF7D6D}" destId="{93D979D7-2147-4773-8198-F009DB1ACAE4}" srcOrd="1" destOrd="0" presId="urn:microsoft.com/office/officeart/2005/8/layout/process4"/>
    <dgm:cxn modelId="{023A8019-8AA2-4530-9D57-F8DC262EDC6A}" type="presParOf" srcId="{2D8DBADD-C108-4D0C-8F1A-E4FF84CF7D6D}" destId="{289C773B-E59D-4A72-9AD6-B58913B708F5}" srcOrd="2" destOrd="0" presId="urn:microsoft.com/office/officeart/2005/8/layout/process4"/>
    <dgm:cxn modelId="{69013396-2B45-410E-88B5-E4B1BFDB21B7}" type="presParOf" srcId="{289C773B-E59D-4A72-9AD6-B58913B708F5}" destId="{17948D0B-C8C6-4C0B-A74D-7C6AF090CF29}" srcOrd="0" destOrd="0" presId="urn:microsoft.com/office/officeart/2005/8/layout/process4"/>
    <dgm:cxn modelId="{5C0ACF84-D898-42B9-B602-4304AB174B79}" type="presParOf" srcId="{289C773B-E59D-4A72-9AD6-B58913B708F5}" destId="{279472E1-E370-4FB8-B338-FA1BC957CB2E}" srcOrd="1" destOrd="0" presId="urn:microsoft.com/office/officeart/2005/8/layout/process4"/>
    <dgm:cxn modelId="{9C980434-7FFF-4D24-8364-22E44CC33D14}" type="presParOf" srcId="{289C773B-E59D-4A72-9AD6-B58913B708F5}" destId="{D77646B7-93A8-436A-9D57-043DE1B3C74D}" srcOrd="2" destOrd="0" presId="urn:microsoft.com/office/officeart/2005/8/layout/process4"/>
    <dgm:cxn modelId="{79D96C9C-E0E9-405B-AB68-42EC54334AC5}" type="presParOf" srcId="{D77646B7-93A8-436A-9D57-043DE1B3C74D}" destId="{62322F83-5F43-4BA8-9407-E0BFCAF95F40}" srcOrd="0" destOrd="0" presId="urn:microsoft.com/office/officeart/2005/8/layout/process4"/>
    <dgm:cxn modelId="{B3C20AE6-1E61-409E-892C-236C9A2A0940}" type="presParOf" srcId="{D77646B7-93A8-436A-9D57-043DE1B3C74D}" destId="{3C5CD5DA-BEA8-420C-A6FD-6929AA168424}" srcOrd="1" destOrd="0" presId="urn:microsoft.com/office/officeart/2005/8/layout/process4"/>
    <dgm:cxn modelId="{28BA2EB5-9132-47EB-858B-B4F7ABAC9C48}" type="presParOf" srcId="{D77646B7-93A8-436A-9D57-043DE1B3C74D}" destId="{23DA3858-36A6-4DFC-98FA-E8EE8585BE2D}" srcOrd="2" destOrd="0" presId="urn:microsoft.com/office/officeart/2005/8/layout/process4"/>
    <dgm:cxn modelId="{715A7086-15BF-4716-B0A1-405F1971BFD4}" type="presParOf" srcId="{2D8DBADD-C108-4D0C-8F1A-E4FF84CF7D6D}" destId="{2BDE9F70-8A99-499E-9EBE-936B97FAC1E9}" srcOrd="3" destOrd="0" presId="urn:microsoft.com/office/officeart/2005/8/layout/process4"/>
    <dgm:cxn modelId="{4398A817-885D-4890-A733-B758A44093C2}" type="presParOf" srcId="{2D8DBADD-C108-4D0C-8F1A-E4FF84CF7D6D}" destId="{78F1BC06-314B-4108-90C8-DFA2C7926678}" srcOrd="4" destOrd="0" presId="urn:microsoft.com/office/officeart/2005/8/layout/process4"/>
    <dgm:cxn modelId="{9D71094C-CA62-4B91-B91B-062A573F1859}" type="presParOf" srcId="{78F1BC06-314B-4108-90C8-DFA2C7926678}" destId="{E7638E98-31D2-495C-AA30-7FD82047C6D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F46D7C-EAD7-479B-9F5D-6354B56E88FF}"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547ABDB-4924-4363-B62D-1A6A214798DC}">
      <dgm:prSet phldrT="[Text]" custT="1">
        <dgm:style>
          <a:lnRef idx="2">
            <a:schemeClr val="accent2">
              <a:shade val="50000"/>
            </a:schemeClr>
          </a:lnRef>
          <a:fillRef idx="1">
            <a:schemeClr val="accent2"/>
          </a:fillRef>
          <a:effectRef idx="0">
            <a:schemeClr val="accent2"/>
          </a:effectRef>
          <a:fontRef idx="minor">
            <a:schemeClr val="lt1"/>
          </a:fontRef>
        </dgm:style>
      </dgm:prSet>
      <dgm:spPr>
        <a:solidFill>
          <a:srgbClr val="E48312"/>
        </a:solidFill>
        <a:ln>
          <a:solidFill>
            <a:schemeClr val="accent1"/>
          </a:solidFill>
        </a:ln>
      </dgm:spPr>
      <dgm:t>
        <a:bodyPr/>
        <a:lstStyle/>
        <a:p>
          <a:r>
            <a:rPr lang="en-US" sz="3200" dirty="0" smtClean="0"/>
            <a:t>A. Traditional bag-of-words topic modeling</a:t>
          </a:r>
          <a:endParaRPr lang="en-US" sz="3200" dirty="0"/>
        </a:p>
      </dgm:t>
    </dgm:pt>
    <dgm:pt modelId="{9EC7C405-B93A-4D5D-8AF4-471F0B74CD6E}" type="parTrans" cxnId="{36642298-1E01-42C1-BF7E-7292C25EF012}">
      <dgm:prSet/>
      <dgm:spPr/>
      <dgm:t>
        <a:bodyPr/>
        <a:lstStyle/>
        <a:p>
          <a:endParaRPr lang="en-US" sz="3200"/>
        </a:p>
      </dgm:t>
    </dgm:pt>
    <dgm:pt modelId="{C8CF5E81-1EC2-477B-BD0E-0A50645C3A00}" type="sibTrans" cxnId="{36642298-1E01-42C1-BF7E-7292C25EF012}">
      <dgm:prSet/>
      <dgm:spPr/>
      <dgm:t>
        <a:bodyPr/>
        <a:lstStyle/>
        <a:p>
          <a:endParaRPr lang="en-US" sz="3200"/>
        </a:p>
      </dgm:t>
    </dgm:pt>
    <dgm:pt modelId="{4E67F082-82F4-4118-8CC8-3EEF515E2ECB}">
      <dgm:prSet phldrT="[Text]" custT="1"/>
      <dgm:spPr>
        <a:solidFill>
          <a:srgbClr val="E48312"/>
        </a:solidFill>
      </dgm:spPr>
      <dgm:t>
        <a:bodyPr/>
        <a:lstStyle/>
        <a:p>
          <a:r>
            <a:rPr lang="en-US" sz="3200" dirty="0" smtClean="0"/>
            <a:t>B. Extension of topic modeling</a:t>
          </a:r>
          <a:endParaRPr lang="en-US" sz="3200" dirty="0"/>
        </a:p>
      </dgm:t>
    </dgm:pt>
    <dgm:pt modelId="{B08D4339-FF41-4BE1-ABCB-F5A0A3DCD4AF}" type="parTrans" cxnId="{9E67F248-42C6-4E42-811A-A83262AAB11F}">
      <dgm:prSet/>
      <dgm:spPr/>
      <dgm:t>
        <a:bodyPr/>
        <a:lstStyle/>
        <a:p>
          <a:endParaRPr lang="en-US" sz="3200"/>
        </a:p>
      </dgm:t>
    </dgm:pt>
    <dgm:pt modelId="{1BE19436-9E99-423D-9D08-ECB815D702C1}" type="sibTrans" cxnId="{9E67F248-42C6-4E42-811A-A83262AAB11F}">
      <dgm:prSet/>
      <dgm:spPr/>
      <dgm:t>
        <a:bodyPr/>
        <a:lstStyle/>
        <a:p>
          <a:endParaRPr lang="en-US" sz="3200"/>
        </a:p>
      </dgm:t>
    </dgm:pt>
    <dgm:pt modelId="{237DD7AF-90B2-490D-8869-E167637F0395}">
      <dgm:prSet custT="1"/>
      <dgm:spPr/>
      <dgm:t>
        <a:bodyPr/>
        <a:lstStyle/>
        <a:p>
          <a:r>
            <a:rPr lang="en-US" sz="2400" smtClean="0"/>
            <a:t>i) </a:t>
          </a:r>
          <a:r>
            <a:rPr lang="en-US" sz="2400" dirty="0" smtClean="0"/>
            <a:t>Flat -&gt; hierarchical</a:t>
          </a:r>
        </a:p>
      </dgm:t>
    </dgm:pt>
    <dgm:pt modelId="{780BF4A9-42BF-4165-A7F1-56EDAE9E1C98}" type="parTrans" cxnId="{8E714175-19AE-49EC-B6F5-E4C72B4659CC}">
      <dgm:prSet/>
      <dgm:spPr/>
      <dgm:t>
        <a:bodyPr/>
        <a:lstStyle/>
        <a:p>
          <a:endParaRPr lang="en-US" sz="3200"/>
        </a:p>
      </dgm:t>
    </dgm:pt>
    <dgm:pt modelId="{691BFC0E-AF12-42AA-BF24-BC34DE4F5098}" type="sibTrans" cxnId="{8E714175-19AE-49EC-B6F5-E4C72B4659CC}">
      <dgm:prSet/>
      <dgm:spPr/>
      <dgm:t>
        <a:bodyPr/>
        <a:lstStyle/>
        <a:p>
          <a:endParaRPr lang="en-US" sz="3200"/>
        </a:p>
      </dgm:t>
    </dgm:pt>
    <dgm:pt modelId="{3D49326D-0E0B-4789-A7B3-6463A8B596CA}">
      <dgm:prSet custT="1"/>
      <dgm:spPr/>
      <dgm:t>
        <a:bodyPr/>
        <a:lstStyle/>
        <a:p>
          <a:r>
            <a:rPr lang="en-US" sz="2400" dirty="0" smtClean="0"/>
            <a:t>ii) Unigrams -&gt; phrases</a:t>
          </a:r>
        </a:p>
      </dgm:t>
    </dgm:pt>
    <dgm:pt modelId="{E550638E-8E84-4C43-98F5-5F3C99610D7F}" type="parTrans" cxnId="{1F8B5382-52A7-4D2E-BE69-D2521C2D556F}">
      <dgm:prSet/>
      <dgm:spPr/>
      <dgm:t>
        <a:bodyPr/>
        <a:lstStyle/>
        <a:p>
          <a:endParaRPr lang="en-US" sz="3200"/>
        </a:p>
      </dgm:t>
    </dgm:pt>
    <dgm:pt modelId="{96B51A06-6DF5-4764-B26A-FFD364E2E874}" type="sibTrans" cxnId="{1F8B5382-52A7-4D2E-BE69-D2521C2D556F}">
      <dgm:prSet/>
      <dgm:spPr/>
      <dgm:t>
        <a:bodyPr/>
        <a:lstStyle/>
        <a:p>
          <a:endParaRPr lang="en-US" sz="3200"/>
        </a:p>
      </dgm:t>
    </dgm:pt>
    <dgm:pt modelId="{F950EBFE-E1CF-4387-91A5-76C96E8BD12E}">
      <dgm:prSet custT="1"/>
      <dgm:spPr/>
      <dgm:t>
        <a:bodyPr/>
        <a:lstStyle/>
        <a:p>
          <a:r>
            <a:rPr lang="en-US" sz="2400" smtClean="0"/>
            <a:t>iii) </a:t>
          </a:r>
          <a:r>
            <a:rPr lang="en-US" sz="2400" dirty="0" smtClean="0"/>
            <a:t>Text -&gt; text + entity</a:t>
          </a:r>
        </a:p>
      </dgm:t>
    </dgm:pt>
    <dgm:pt modelId="{06B0D054-E191-4EF9-A508-7BE6CB5847A8}" type="parTrans" cxnId="{36853B5B-1BEA-40CE-95EB-CD618119E228}">
      <dgm:prSet/>
      <dgm:spPr/>
      <dgm:t>
        <a:bodyPr/>
        <a:lstStyle/>
        <a:p>
          <a:endParaRPr lang="en-US" sz="3200"/>
        </a:p>
      </dgm:t>
    </dgm:pt>
    <dgm:pt modelId="{42DF8B22-7D9C-4555-82D5-09837280641D}" type="sibTrans" cxnId="{36853B5B-1BEA-40CE-95EB-CD618119E228}">
      <dgm:prSet/>
      <dgm:spPr/>
      <dgm:t>
        <a:bodyPr/>
        <a:lstStyle/>
        <a:p>
          <a:endParaRPr lang="en-US" sz="3200"/>
        </a:p>
      </dgm:t>
    </dgm:pt>
    <dgm:pt modelId="{BDE40F1A-487A-4546-B78B-27FB40FFAFDC}">
      <dgm:prSet phldrT="[Text]" custT="1"/>
      <dgm:spPr>
        <a:solidFill>
          <a:srgbClr val="BD582C"/>
        </a:solidFill>
        <a:ln>
          <a:solidFill>
            <a:srgbClr val="BD582C"/>
          </a:solidFill>
        </a:ln>
      </dgm:spPr>
      <dgm:t>
        <a:bodyPr/>
        <a:lstStyle/>
        <a:p>
          <a:r>
            <a:rPr lang="en-US" sz="3200" dirty="0" smtClean="0"/>
            <a:t>C. An integrated framework</a:t>
          </a:r>
          <a:endParaRPr lang="en-US" sz="3200" dirty="0"/>
        </a:p>
      </dgm:t>
    </dgm:pt>
    <dgm:pt modelId="{E6CEFED8-6707-4336-A7FA-74ACBCFD7E8C}" type="sibTrans" cxnId="{C7BA9968-0E62-4D9B-9244-F9A2B727A40C}">
      <dgm:prSet/>
      <dgm:spPr/>
      <dgm:t>
        <a:bodyPr/>
        <a:lstStyle/>
        <a:p>
          <a:endParaRPr lang="en-US" sz="3200"/>
        </a:p>
      </dgm:t>
    </dgm:pt>
    <dgm:pt modelId="{8F8172D1-BB00-4B90-A984-6FDCD06A1672}" type="parTrans" cxnId="{C7BA9968-0E62-4D9B-9244-F9A2B727A40C}">
      <dgm:prSet/>
      <dgm:spPr/>
      <dgm:t>
        <a:bodyPr/>
        <a:lstStyle/>
        <a:p>
          <a:endParaRPr lang="en-US" sz="3200"/>
        </a:p>
      </dgm:t>
    </dgm:pt>
    <dgm:pt modelId="{2D8DBADD-C108-4D0C-8F1A-E4FF84CF7D6D}" type="pres">
      <dgm:prSet presAssocID="{09F46D7C-EAD7-479B-9F5D-6354B56E88FF}" presName="Name0" presStyleCnt="0">
        <dgm:presLayoutVars>
          <dgm:dir/>
          <dgm:animLvl val="lvl"/>
          <dgm:resizeHandles val="exact"/>
        </dgm:presLayoutVars>
      </dgm:prSet>
      <dgm:spPr/>
      <dgm:t>
        <a:bodyPr/>
        <a:lstStyle/>
        <a:p>
          <a:endParaRPr lang="en-US"/>
        </a:p>
      </dgm:t>
    </dgm:pt>
    <dgm:pt modelId="{1C1B0D29-C8B6-425C-8494-938D8C08D074}" type="pres">
      <dgm:prSet presAssocID="{BDE40F1A-487A-4546-B78B-27FB40FFAFDC}" presName="boxAndChildren" presStyleCnt="0"/>
      <dgm:spPr/>
    </dgm:pt>
    <dgm:pt modelId="{E7256937-1F83-415C-A987-305D17096276}" type="pres">
      <dgm:prSet presAssocID="{BDE40F1A-487A-4546-B78B-27FB40FFAFDC}" presName="parentTextBox" presStyleLbl="node1" presStyleIdx="0" presStyleCnt="3" custScaleY="56343"/>
      <dgm:spPr/>
      <dgm:t>
        <a:bodyPr/>
        <a:lstStyle/>
        <a:p>
          <a:endParaRPr lang="en-US"/>
        </a:p>
      </dgm:t>
    </dgm:pt>
    <dgm:pt modelId="{93D979D7-2147-4773-8198-F009DB1ACAE4}" type="pres">
      <dgm:prSet presAssocID="{1BE19436-9E99-423D-9D08-ECB815D702C1}" presName="sp" presStyleCnt="0"/>
      <dgm:spPr/>
    </dgm:pt>
    <dgm:pt modelId="{289C773B-E59D-4A72-9AD6-B58913B708F5}" type="pres">
      <dgm:prSet presAssocID="{4E67F082-82F4-4118-8CC8-3EEF515E2ECB}" presName="arrowAndChildren" presStyleCnt="0"/>
      <dgm:spPr/>
    </dgm:pt>
    <dgm:pt modelId="{17948D0B-C8C6-4C0B-A74D-7C6AF090CF29}" type="pres">
      <dgm:prSet presAssocID="{4E67F082-82F4-4118-8CC8-3EEF515E2ECB}" presName="parentTextArrow" presStyleLbl="node1" presStyleIdx="0" presStyleCnt="3"/>
      <dgm:spPr/>
      <dgm:t>
        <a:bodyPr/>
        <a:lstStyle/>
        <a:p>
          <a:endParaRPr lang="en-US"/>
        </a:p>
      </dgm:t>
    </dgm:pt>
    <dgm:pt modelId="{279472E1-E370-4FB8-B338-FA1BC957CB2E}" type="pres">
      <dgm:prSet presAssocID="{4E67F082-82F4-4118-8CC8-3EEF515E2ECB}" presName="arrow" presStyleLbl="node1" presStyleIdx="1" presStyleCnt="3" custLinFactNeighborX="-274"/>
      <dgm:spPr/>
      <dgm:t>
        <a:bodyPr/>
        <a:lstStyle/>
        <a:p>
          <a:endParaRPr lang="en-US"/>
        </a:p>
      </dgm:t>
    </dgm:pt>
    <dgm:pt modelId="{D77646B7-93A8-436A-9D57-043DE1B3C74D}" type="pres">
      <dgm:prSet presAssocID="{4E67F082-82F4-4118-8CC8-3EEF515E2ECB}" presName="descendantArrow" presStyleCnt="0"/>
      <dgm:spPr/>
    </dgm:pt>
    <dgm:pt modelId="{62322F83-5F43-4BA8-9407-E0BFCAF95F40}" type="pres">
      <dgm:prSet presAssocID="{237DD7AF-90B2-490D-8869-E167637F0395}" presName="childTextArrow" presStyleLbl="fgAccFollowNode1" presStyleIdx="0" presStyleCnt="3">
        <dgm:presLayoutVars>
          <dgm:bulletEnabled val="1"/>
        </dgm:presLayoutVars>
      </dgm:prSet>
      <dgm:spPr/>
      <dgm:t>
        <a:bodyPr/>
        <a:lstStyle/>
        <a:p>
          <a:endParaRPr lang="en-US"/>
        </a:p>
      </dgm:t>
    </dgm:pt>
    <dgm:pt modelId="{3C5CD5DA-BEA8-420C-A6FD-6929AA168424}" type="pres">
      <dgm:prSet presAssocID="{3D49326D-0E0B-4789-A7B3-6463A8B596CA}" presName="childTextArrow" presStyleLbl="fgAccFollowNode1" presStyleIdx="1" presStyleCnt="3">
        <dgm:presLayoutVars>
          <dgm:bulletEnabled val="1"/>
        </dgm:presLayoutVars>
      </dgm:prSet>
      <dgm:spPr/>
      <dgm:t>
        <a:bodyPr/>
        <a:lstStyle/>
        <a:p>
          <a:endParaRPr lang="en-US"/>
        </a:p>
      </dgm:t>
    </dgm:pt>
    <dgm:pt modelId="{23DA3858-36A6-4DFC-98FA-E8EE8585BE2D}" type="pres">
      <dgm:prSet presAssocID="{F950EBFE-E1CF-4387-91A5-76C96E8BD12E}" presName="childTextArrow" presStyleLbl="fgAccFollowNode1" presStyleIdx="2" presStyleCnt="3">
        <dgm:presLayoutVars>
          <dgm:bulletEnabled val="1"/>
        </dgm:presLayoutVars>
      </dgm:prSet>
      <dgm:spPr/>
      <dgm:t>
        <a:bodyPr/>
        <a:lstStyle/>
        <a:p>
          <a:endParaRPr lang="en-US"/>
        </a:p>
      </dgm:t>
    </dgm:pt>
    <dgm:pt modelId="{2BDE9F70-8A99-499E-9EBE-936B97FAC1E9}" type="pres">
      <dgm:prSet presAssocID="{C8CF5E81-1EC2-477B-BD0E-0A50645C3A00}" presName="sp" presStyleCnt="0"/>
      <dgm:spPr/>
    </dgm:pt>
    <dgm:pt modelId="{78F1BC06-314B-4108-90C8-DFA2C7926678}" type="pres">
      <dgm:prSet presAssocID="{B547ABDB-4924-4363-B62D-1A6A214798DC}" presName="arrowAndChildren" presStyleCnt="0"/>
      <dgm:spPr/>
    </dgm:pt>
    <dgm:pt modelId="{E7638E98-31D2-495C-AA30-7FD82047C6DD}" type="pres">
      <dgm:prSet presAssocID="{B547ABDB-4924-4363-B62D-1A6A214798DC}" presName="parentTextArrow" presStyleLbl="node1" presStyleIdx="2" presStyleCnt="3" custScaleY="57025" custLinFactNeighborX="3827" custLinFactNeighborY="-1239"/>
      <dgm:spPr/>
      <dgm:t>
        <a:bodyPr/>
        <a:lstStyle/>
        <a:p>
          <a:endParaRPr lang="en-US"/>
        </a:p>
      </dgm:t>
    </dgm:pt>
  </dgm:ptLst>
  <dgm:cxnLst>
    <dgm:cxn modelId="{F26F0C8E-41F6-4257-8FF0-ED655356FE32}" type="presOf" srcId="{F950EBFE-E1CF-4387-91A5-76C96E8BD12E}" destId="{23DA3858-36A6-4DFC-98FA-E8EE8585BE2D}" srcOrd="0" destOrd="0" presId="urn:microsoft.com/office/officeart/2005/8/layout/process4"/>
    <dgm:cxn modelId="{6F1D25F6-77E4-4636-9925-B4C1C469AB37}" type="presOf" srcId="{237DD7AF-90B2-490D-8869-E167637F0395}" destId="{62322F83-5F43-4BA8-9407-E0BFCAF95F40}" srcOrd="0" destOrd="0" presId="urn:microsoft.com/office/officeart/2005/8/layout/process4"/>
    <dgm:cxn modelId="{2646CF0B-C6A9-4FE7-A48D-2892DA0F4485}" type="presOf" srcId="{B547ABDB-4924-4363-B62D-1A6A214798DC}" destId="{E7638E98-31D2-495C-AA30-7FD82047C6DD}" srcOrd="0" destOrd="0" presId="urn:microsoft.com/office/officeart/2005/8/layout/process4"/>
    <dgm:cxn modelId="{36642298-1E01-42C1-BF7E-7292C25EF012}" srcId="{09F46D7C-EAD7-479B-9F5D-6354B56E88FF}" destId="{B547ABDB-4924-4363-B62D-1A6A214798DC}" srcOrd="0" destOrd="0" parTransId="{9EC7C405-B93A-4D5D-8AF4-471F0B74CD6E}" sibTransId="{C8CF5E81-1EC2-477B-BD0E-0A50645C3A00}"/>
    <dgm:cxn modelId="{1F8B5382-52A7-4D2E-BE69-D2521C2D556F}" srcId="{4E67F082-82F4-4118-8CC8-3EEF515E2ECB}" destId="{3D49326D-0E0B-4789-A7B3-6463A8B596CA}" srcOrd="1" destOrd="0" parTransId="{E550638E-8E84-4C43-98F5-5F3C99610D7F}" sibTransId="{96B51A06-6DF5-4764-B26A-FFD364E2E874}"/>
    <dgm:cxn modelId="{35FF581C-3C9E-4BEA-BE5B-D71616DF9160}" type="presOf" srcId="{3D49326D-0E0B-4789-A7B3-6463A8B596CA}" destId="{3C5CD5DA-BEA8-420C-A6FD-6929AA168424}" srcOrd="0" destOrd="0" presId="urn:microsoft.com/office/officeart/2005/8/layout/process4"/>
    <dgm:cxn modelId="{BB1BC958-1B40-4425-8984-7DA7EE0FE1E5}" type="presOf" srcId="{4E67F082-82F4-4118-8CC8-3EEF515E2ECB}" destId="{17948D0B-C8C6-4C0B-A74D-7C6AF090CF29}" srcOrd="0" destOrd="0" presId="urn:microsoft.com/office/officeart/2005/8/layout/process4"/>
    <dgm:cxn modelId="{114B5299-CDC4-46C5-AD83-7000BEE13151}" type="presOf" srcId="{BDE40F1A-487A-4546-B78B-27FB40FFAFDC}" destId="{E7256937-1F83-415C-A987-305D17096276}" srcOrd="0" destOrd="0" presId="urn:microsoft.com/office/officeart/2005/8/layout/process4"/>
    <dgm:cxn modelId="{C7BA9968-0E62-4D9B-9244-F9A2B727A40C}" srcId="{09F46D7C-EAD7-479B-9F5D-6354B56E88FF}" destId="{BDE40F1A-487A-4546-B78B-27FB40FFAFDC}" srcOrd="2" destOrd="0" parTransId="{8F8172D1-BB00-4B90-A984-6FDCD06A1672}" sibTransId="{E6CEFED8-6707-4336-A7FA-74ACBCFD7E8C}"/>
    <dgm:cxn modelId="{9E67F248-42C6-4E42-811A-A83262AAB11F}" srcId="{09F46D7C-EAD7-479B-9F5D-6354B56E88FF}" destId="{4E67F082-82F4-4118-8CC8-3EEF515E2ECB}" srcOrd="1" destOrd="0" parTransId="{B08D4339-FF41-4BE1-ABCB-F5A0A3DCD4AF}" sibTransId="{1BE19436-9E99-423D-9D08-ECB815D702C1}"/>
    <dgm:cxn modelId="{36853B5B-1BEA-40CE-95EB-CD618119E228}" srcId="{4E67F082-82F4-4118-8CC8-3EEF515E2ECB}" destId="{F950EBFE-E1CF-4387-91A5-76C96E8BD12E}" srcOrd="2" destOrd="0" parTransId="{06B0D054-E191-4EF9-A508-7BE6CB5847A8}" sibTransId="{42DF8B22-7D9C-4555-82D5-09837280641D}"/>
    <dgm:cxn modelId="{8E714175-19AE-49EC-B6F5-E4C72B4659CC}" srcId="{4E67F082-82F4-4118-8CC8-3EEF515E2ECB}" destId="{237DD7AF-90B2-490D-8869-E167637F0395}" srcOrd="0" destOrd="0" parTransId="{780BF4A9-42BF-4165-A7F1-56EDAE9E1C98}" sibTransId="{691BFC0E-AF12-42AA-BF24-BC34DE4F5098}"/>
    <dgm:cxn modelId="{FF8B1DA1-0B42-402A-9FB7-77A657D612C0}" type="presOf" srcId="{09F46D7C-EAD7-479B-9F5D-6354B56E88FF}" destId="{2D8DBADD-C108-4D0C-8F1A-E4FF84CF7D6D}" srcOrd="0" destOrd="0" presId="urn:microsoft.com/office/officeart/2005/8/layout/process4"/>
    <dgm:cxn modelId="{E971DAA7-D1FA-461F-A74E-4DC325916104}" type="presOf" srcId="{4E67F082-82F4-4118-8CC8-3EEF515E2ECB}" destId="{279472E1-E370-4FB8-B338-FA1BC957CB2E}" srcOrd="1" destOrd="0" presId="urn:microsoft.com/office/officeart/2005/8/layout/process4"/>
    <dgm:cxn modelId="{B2CEB238-79D4-498C-BDEB-D9EEB15C3F44}" type="presParOf" srcId="{2D8DBADD-C108-4D0C-8F1A-E4FF84CF7D6D}" destId="{1C1B0D29-C8B6-425C-8494-938D8C08D074}" srcOrd="0" destOrd="0" presId="urn:microsoft.com/office/officeart/2005/8/layout/process4"/>
    <dgm:cxn modelId="{49450181-9DA0-4887-9E96-D8C6EBBA1241}" type="presParOf" srcId="{1C1B0D29-C8B6-425C-8494-938D8C08D074}" destId="{E7256937-1F83-415C-A987-305D17096276}" srcOrd="0" destOrd="0" presId="urn:microsoft.com/office/officeart/2005/8/layout/process4"/>
    <dgm:cxn modelId="{49E19474-A557-4380-B29B-FC335DEFD60C}" type="presParOf" srcId="{2D8DBADD-C108-4D0C-8F1A-E4FF84CF7D6D}" destId="{93D979D7-2147-4773-8198-F009DB1ACAE4}" srcOrd="1" destOrd="0" presId="urn:microsoft.com/office/officeart/2005/8/layout/process4"/>
    <dgm:cxn modelId="{B4EF78C2-C3FB-45C5-8973-B25DE1684337}" type="presParOf" srcId="{2D8DBADD-C108-4D0C-8F1A-E4FF84CF7D6D}" destId="{289C773B-E59D-4A72-9AD6-B58913B708F5}" srcOrd="2" destOrd="0" presId="urn:microsoft.com/office/officeart/2005/8/layout/process4"/>
    <dgm:cxn modelId="{F5DC582D-650C-491E-8C0A-3EF266B276DC}" type="presParOf" srcId="{289C773B-E59D-4A72-9AD6-B58913B708F5}" destId="{17948D0B-C8C6-4C0B-A74D-7C6AF090CF29}" srcOrd="0" destOrd="0" presId="urn:microsoft.com/office/officeart/2005/8/layout/process4"/>
    <dgm:cxn modelId="{94204DA0-92C6-48D7-8A72-E95C825D373F}" type="presParOf" srcId="{289C773B-E59D-4A72-9AD6-B58913B708F5}" destId="{279472E1-E370-4FB8-B338-FA1BC957CB2E}" srcOrd="1" destOrd="0" presId="urn:microsoft.com/office/officeart/2005/8/layout/process4"/>
    <dgm:cxn modelId="{CBA4EBFE-3849-4E9D-A621-988F1FD4F17E}" type="presParOf" srcId="{289C773B-E59D-4A72-9AD6-B58913B708F5}" destId="{D77646B7-93A8-436A-9D57-043DE1B3C74D}" srcOrd="2" destOrd="0" presId="urn:microsoft.com/office/officeart/2005/8/layout/process4"/>
    <dgm:cxn modelId="{AAC7BB4B-B577-437A-899A-70AB81AF2362}" type="presParOf" srcId="{D77646B7-93A8-436A-9D57-043DE1B3C74D}" destId="{62322F83-5F43-4BA8-9407-E0BFCAF95F40}" srcOrd="0" destOrd="0" presId="urn:microsoft.com/office/officeart/2005/8/layout/process4"/>
    <dgm:cxn modelId="{47D0AEE1-DA94-49B2-9214-B51272E9F5C7}" type="presParOf" srcId="{D77646B7-93A8-436A-9D57-043DE1B3C74D}" destId="{3C5CD5DA-BEA8-420C-A6FD-6929AA168424}" srcOrd="1" destOrd="0" presId="urn:microsoft.com/office/officeart/2005/8/layout/process4"/>
    <dgm:cxn modelId="{D5849954-5373-4466-8620-96E4862F4F61}" type="presParOf" srcId="{D77646B7-93A8-436A-9D57-043DE1B3C74D}" destId="{23DA3858-36A6-4DFC-98FA-E8EE8585BE2D}" srcOrd="2" destOrd="0" presId="urn:microsoft.com/office/officeart/2005/8/layout/process4"/>
    <dgm:cxn modelId="{906043FA-5C99-43FD-94E2-CEC3243B202C}" type="presParOf" srcId="{2D8DBADD-C108-4D0C-8F1A-E4FF84CF7D6D}" destId="{2BDE9F70-8A99-499E-9EBE-936B97FAC1E9}" srcOrd="3" destOrd="0" presId="urn:microsoft.com/office/officeart/2005/8/layout/process4"/>
    <dgm:cxn modelId="{7A60801C-3B9F-4AD9-99A2-B2E552FCDA7D}" type="presParOf" srcId="{2D8DBADD-C108-4D0C-8F1A-E4FF84CF7D6D}" destId="{78F1BC06-314B-4108-90C8-DFA2C7926678}" srcOrd="4" destOrd="0" presId="urn:microsoft.com/office/officeart/2005/8/layout/process4"/>
    <dgm:cxn modelId="{D70A0EFF-8BC9-4D98-B9FD-15B7F756F6FB}" type="presParOf" srcId="{78F1BC06-314B-4108-90C8-DFA2C7926678}" destId="{E7638E98-31D2-495C-AA30-7FD82047C6D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32E7D0-DB50-4DE1-BB5B-69248C6C5049}"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39C52326-A7C2-423D-8AF1-7F24346C6092}">
      <dgm:prSet phldrT="[Text]" custT="1"/>
      <dgm:spPr/>
      <dgm:t>
        <a:bodyPr/>
        <a:lstStyle/>
        <a:p>
          <a:r>
            <a:rPr lang="en-US" sz="2000" dirty="0" smtClean="0"/>
            <a:t>Recursive</a:t>
          </a:r>
          <a:endParaRPr lang="en-US" sz="2000" dirty="0"/>
        </a:p>
      </dgm:t>
    </dgm:pt>
    <dgm:pt modelId="{1D880610-D84C-4DDF-B55D-3F02F250ADD9}" type="parTrans" cxnId="{5F4FC434-C63D-4DCD-A8BC-575CE5E05A17}">
      <dgm:prSet/>
      <dgm:spPr/>
      <dgm:t>
        <a:bodyPr/>
        <a:lstStyle/>
        <a:p>
          <a:endParaRPr lang="en-US" sz="2400"/>
        </a:p>
      </dgm:t>
    </dgm:pt>
    <dgm:pt modelId="{404E8C21-498D-4AF8-95B8-62402000DAD6}" type="sibTrans" cxnId="{5F4FC434-C63D-4DCD-A8BC-575CE5E05A17}">
      <dgm:prSet/>
      <dgm:spPr/>
      <dgm:t>
        <a:bodyPr/>
        <a:lstStyle/>
        <a:p>
          <a:endParaRPr lang="en-US" sz="2400"/>
        </a:p>
      </dgm:t>
    </dgm:pt>
    <dgm:pt modelId="{87583892-AFBB-49E0-B472-F05A9983F922}">
      <dgm:prSet phldrT="[Text]" custT="1"/>
      <dgm:spPr/>
      <dgm:t>
        <a:bodyPr/>
        <a:lstStyle/>
        <a:p>
          <a:r>
            <a:rPr lang="en-US" sz="2000" dirty="0" smtClean="0"/>
            <a:t>Non recursive</a:t>
          </a:r>
          <a:endParaRPr lang="en-US" sz="2000" dirty="0"/>
        </a:p>
      </dgm:t>
    </dgm:pt>
    <dgm:pt modelId="{64DECADA-F233-4E16-B1F1-D8A594839977}" type="parTrans" cxnId="{B4B199CA-7ADD-454B-AD3C-47765A47E2B7}">
      <dgm:prSet/>
      <dgm:spPr/>
      <dgm:t>
        <a:bodyPr/>
        <a:lstStyle/>
        <a:p>
          <a:endParaRPr lang="en-US" sz="2400"/>
        </a:p>
      </dgm:t>
    </dgm:pt>
    <dgm:pt modelId="{D2406EED-F153-4585-AE44-5C1FD51BA701}" type="sibTrans" cxnId="{B4B199CA-7ADD-454B-AD3C-47765A47E2B7}">
      <dgm:prSet/>
      <dgm:spPr/>
      <dgm:t>
        <a:bodyPr/>
        <a:lstStyle/>
        <a:p>
          <a:endParaRPr lang="en-US" sz="2400"/>
        </a:p>
      </dgm:t>
    </dgm:pt>
    <dgm:pt modelId="{C0AF62CC-8CF4-44C9-B61D-7B9B0C8BE7C9}" type="pres">
      <dgm:prSet presAssocID="{4832E7D0-DB50-4DE1-BB5B-69248C6C5049}" presName="Name0" presStyleCnt="0">
        <dgm:presLayoutVars>
          <dgm:chPref val="1"/>
          <dgm:dir/>
          <dgm:animOne val="branch"/>
          <dgm:animLvl val="lvl"/>
          <dgm:resizeHandles/>
        </dgm:presLayoutVars>
      </dgm:prSet>
      <dgm:spPr/>
      <dgm:t>
        <a:bodyPr/>
        <a:lstStyle/>
        <a:p>
          <a:endParaRPr lang="en-US"/>
        </a:p>
      </dgm:t>
    </dgm:pt>
    <dgm:pt modelId="{D46B2A81-18D8-470A-AE2B-5E628E8668EB}" type="pres">
      <dgm:prSet presAssocID="{39C52326-A7C2-423D-8AF1-7F24346C6092}" presName="vertOne" presStyleCnt="0"/>
      <dgm:spPr/>
    </dgm:pt>
    <dgm:pt modelId="{63DA05BC-A9A4-4FEB-A32C-D50A847614F3}" type="pres">
      <dgm:prSet presAssocID="{39C52326-A7C2-423D-8AF1-7F24346C6092}" presName="txOne" presStyleLbl="node0" presStyleIdx="0" presStyleCnt="2" custLinFactX="-84674" custLinFactY="200000" custLinFactNeighborX="-100000" custLinFactNeighborY="211627">
        <dgm:presLayoutVars>
          <dgm:chPref val="3"/>
        </dgm:presLayoutVars>
      </dgm:prSet>
      <dgm:spPr/>
      <dgm:t>
        <a:bodyPr/>
        <a:lstStyle/>
        <a:p>
          <a:endParaRPr lang="en-US"/>
        </a:p>
      </dgm:t>
    </dgm:pt>
    <dgm:pt modelId="{5F2BB411-3CF2-4C63-84ED-F830D503C7AA}" type="pres">
      <dgm:prSet presAssocID="{39C52326-A7C2-423D-8AF1-7F24346C6092}" presName="horzOne" presStyleCnt="0"/>
      <dgm:spPr/>
    </dgm:pt>
    <dgm:pt modelId="{C97894E5-6916-49B2-84DF-4A156F78DE6F}" type="pres">
      <dgm:prSet presAssocID="{404E8C21-498D-4AF8-95B8-62402000DAD6}" presName="sibSpaceOne" presStyleCnt="0"/>
      <dgm:spPr/>
    </dgm:pt>
    <dgm:pt modelId="{54B37306-7ED6-4487-9FAC-D28D643BBBAC}" type="pres">
      <dgm:prSet presAssocID="{87583892-AFBB-49E0-B472-F05A9983F922}" presName="vertOne" presStyleCnt="0"/>
      <dgm:spPr/>
    </dgm:pt>
    <dgm:pt modelId="{1BAFE0A6-A1FF-4784-A9FC-D7D3AFBFB51C}" type="pres">
      <dgm:prSet presAssocID="{87583892-AFBB-49E0-B472-F05A9983F922}" presName="txOne" presStyleLbl="node0" presStyleIdx="1" presStyleCnt="2" custLinFactNeighborX="-1459" custLinFactNeighborY="37209">
        <dgm:presLayoutVars>
          <dgm:chPref val="3"/>
        </dgm:presLayoutVars>
      </dgm:prSet>
      <dgm:spPr/>
      <dgm:t>
        <a:bodyPr/>
        <a:lstStyle/>
        <a:p>
          <a:endParaRPr lang="en-US"/>
        </a:p>
      </dgm:t>
    </dgm:pt>
    <dgm:pt modelId="{06ADB277-DE01-4349-9562-EA9401F602B9}" type="pres">
      <dgm:prSet presAssocID="{87583892-AFBB-49E0-B472-F05A9983F922}" presName="horzOne" presStyleCnt="0"/>
      <dgm:spPr/>
    </dgm:pt>
  </dgm:ptLst>
  <dgm:cxnLst>
    <dgm:cxn modelId="{73C952AA-F11F-4EF8-80ED-216F8E98D06D}" type="presOf" srcId="{39C52326-A7C2-423D-8AF1-7F24346C6092}" destId="{63DA05BC-A9A4-4FEB-A32C-D50A847614F3}" srcOrd="0" destOrd="0" presId="urn:microsoft.com/office/officeart/2005/8/layout/hierarchy4"/>
    <dgm:cxn modelId="{B4B199CA-7ADD-454B-AD3C-47765A47E2B7}" srcId="{4832E7D0-DB50-4DE1-BB5B-69248C6C5049}" destId="{87583892-AFBB-49E0-B472-F05A9983F922}" srcOrd="1" destOrd="0" parTransId="{64DECADA-F233-4E16-B1F1-D8A594839977}" sibTransId="{D2406EED-F153-4585-AE44-5C1FD51BA701}"/>
    <dgm:cxn modelId="{041525CD-C914-432C-ACA7-1B527AA064AF}" type="presOf" srcId="{4832E7D0-DB50-4DE1-BB5B-69248C6C5049}" destId="{C0AF62CC-8CF4-44C9-B61D-7B9B0C8BE7C9}" srcOrd="0" destOrd="0" presId="urn:microsoft.com/office/officeart/2005/8/layout/hierarchy4"/>
    <dgm:cxn modelId="{5F4FC434-C63D-4DCD-A8BC-575CE5E05A17}" srcId="{4832E7D0-DB50-4DE1-BB5B-69248C6C5049}" destId="{39C52326-A7C2-423D-8AF1-7F24346C6092}" srcOrd="0" destOrd="0" parTransId="{1D880610-D84C-4DDF-B55D-3F02F250ADD9}" sibTransId="{404E8C21-498D-4AF8-95B8-62402000DAD6}"/>
    <dgm:cxn modelId="{2E66DB02-BC2D-487C-8906-A52B0564FEB3}" type="presOf" srcId="{87583892-AFBB-49E0-B472-F05A9983F922}" destId="{1BAFE0A6-A1FF-4784-A9FC-D7D3AFBFB51C}" srcOrd="0" destOrd="0" presId="urn:microsoft.com/office/officeart/2005/8/layout/hierarchy4"/>
    <dgm:cxn modelId="{5A4F8588-72D3-48F9-B5DA-0EFDA6BBE0B7}" type="presParOf" srcId="{C0AF62CC-8CF4-44C9-B61D-7B9B0C8BE7C9}" destId="{D46B2A81-18D8-470A-AE2B-5E628E8668EB}" srcOrd="0" destOrd="0" presId="urn:microsoft.com/office/officeart/2005/8/layout/hierarchy4"/>
    <dgm:cxn modelId="{145C5F3B-1963-4352-975B-BD5C078A5AC8}" type="presParOf" srcId="{D46B2A81-18D8-470A-AE2B-5E628E8668EB}" destId="{63DA05BC-A9A4-4FEB-A32C-D50A847614F3}" srcOrd="0" destOrd="0" presId="urn:microsoft.com/office/officeart/2005/8/layout/hierarchy4"/>
    <dgm:cxn modelId="{025B4788-E08A-4BC8-8661-BCFA00AA0569}" type="presParOf" srcId="{D46B2A81-18D8-470A-AE2B-5E628E8668EB}" destId="{5F2BB411-3CF2-4C63-84ED-F830D503C7AA}" srcOrd="1" destOrd="0" presId="urn:microsoft.com/office/officeart/2005/8/layout/hierarchy4"/>
    <dgm:cxn modelId="{B1E3DC41-5F18-4E7C-8CD0-371F623B7209}" type="presParOf" srcId="{C0AF62CC-8CF4-44C9-B61D-7B9B0C8BE7C9}" destId="{C97894E5-6916-49B2-84DF-4A156F78DE6F}" srcOrd="1" destOrd="0" presId="urn:microsoft.com/office/officeart/2005/8/layout/hierarchy4"/>
    <dgm:cxn modelId="{4EFA406E-DEF6-4AC4-8AD4-1AA81E05C226}" type="presParOf" srcId="{C0AF62CC-8CF4-44C9-B61D-7B9B0C8BE7C9}" destId="{54B37306-7ED6-4487-9FAC-D28D643BBBAC}" srcOrd="2" destOrd="0" presId="urn:microsoft.com/office/officeart/2005/8/layout/hierarchy4"/>
    <dgm:cxn modelId="{FDDC1027-C916-4645-9D1D-2DD6CA19A05F}" type="presParOf" srcId="{54B37306-7ED6-4487-9FAC-D28D643BBBAC}" destId="{1BAFE0A6-A1FF-4784-A9FC-D7D3AFBFB51C}" srcOrd="0" destOrd="0" presId="urn:microsoft.com/office/officeart/2005/8/layout/hierarchy4"/>
    <dgm:cxn modelId="{D77173C8-CF3D-4089-AB82-F2B35498D4D4}" type="presParOf" srcId="{54B37306-7ED6-4487-9FAC-D28D643BBBAC}" destId="{06ADB277-DE01-4349-9562-EA9401F602B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7AC14F6-B3F5-445B-9F5B-DEAD7B7D96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6A30F2A-4D57-44BA-8B71-905F1F0E7D3D}">
      <dgm:prSet phldrT="[Text]" custT="1"/>
      <dgm:spPr/>
      <dgm:t>
        <a:bodyPr/>
        <a:lstStyle/>
        <a:p>
          <a:r>
            <a:rPr lang="en-US" sz="2000" dirty="0" smtClean="0"/>
            <a:t>Sequence of tokens generative model</a:t>
          </a:r>
          <a:endParaRPr lang="en-US" sz="2000" dirty="0"/>
        </a:p>
      </dgm:t>
    </dgm:pt>
    <dgm:pt modelId="{FC9BDBE6-A5AC-4E0A-8845-6D1DD91039B3}" type="parTrans" cxnId="{4273166E-5E29-4E54-A4B0-4B229C1FBCD1}">
      <dgm:prSet/>
      <dgm:spPr/>
      <dgm:t>
        <a:bodyPr/>
        <a:lstStyle/>
        <a:p>
          <a:endParaRPr lang="en-US"/>
        </a:p>
      </dgm:t>
    </dgm:pt>
    <dgm:pt modelId="{05A6C828-10E3-4C50-8FA5-8A48DB33FF37}" type="sibTrans" cxnId="{4273166E-5E29-4E54-A4B0-4B229C1FBCD1}">
      <dgm:prSet/>
      <dgm:spPr/>
      <dgm:t>
        <a:bodyPr/>
        <a:lstStyle/>
        <a:p>
          <a:endParaRPr lang="en-US"/>
        </a:p>
      </dgm:t>
    </dgm:pt>
    <dgm:pt modelId="{DE49446C-5E40-4FAA-86DB-38F2F2E62398}">
      <dgm:prSet phldrT="[Text]" custT="1"/>
      <dgm:spPr/>
      <dgm:t>
        <a:bodyPr/>
        <a:lstStyle/>
        <a:p>
          <a:r>
            <a:rPr lang="en-US" sz="2000" dirty="0" smtClean="0"/>
            <a:t>Strategy 1</a:t>
          </a:r>
          <a:endParaRPr lang="en-US" sz="2000" dirty="0"/>
        </a:p>
      </dgm:t>
    </dgm:pt>
    <dgm:pt modelId="{BB75B567-5964-423B-B24C-893428FE16A6}" type="parTrans" cxnId="{1BA13146-6875-4C12-8573-FC09EA32C3AB}">
      <dgm:prSet/>
      <dgm:spPr/>
      <dgm:t>
        <a:bodyPr/>
        <a:lstStyle/>
        <a:p>
          <a:endParaRPr lang="en-US"/>
        </a:p>
      </dgm:t>
    </dgm:pt>
    <dgm:pt modelId="{3509DBE0-09B4-4F47-8360-719ABE72DDFC}" type="sibTrans" cxnId="{1BA13146-6875-4C12-8573-FC09EA32C3AB}">
      <dgm:prSet/>
      <dgm:spPr/>
      <dgm:t>
        <a:bodyPr/>
        <a:lstStyle/>
        <a:p>
          <a:endParaRPr lang="en-US"/>
        </a:p>
      </dgm:t>
    </dgm:pt>
    <dgm:pt modelId="{64D1D1E0-B094-4E47-B119-CD79FCB43A9B}">
      <dgm:prSet phldrT="[Text]" custT="1"/>
      <dgm:spPr/>
      <dgm:t>
        <a:bodyPr/>
        <a:lstStyle/>
        <a:p>
          <a:r>
            <a:rPr lang="en-US" sz="2000" dirty="0" smtClean="0"/>
            <a:t>Post inference, visualize topics with n-grams</a:t>
          </a:r>
          <a:endParaRPr lang="en-US" sz="2000" dirty="0"/>
        </a:p>
      </dgm:t>
    </dgm:pt>
    <dgm:pt modelId="{01EACE85-92C9-4E0F-9EFB-F8AB57E35094}" type="parTrans" cxnId="{248AA9BA-E203-414B-B869-F28DA9891B24}">
      <dgm:prSet/>
      <dgm:spPr/>
      <dgm:t>
        <a:bodyPr/>
        <a:lstStyle/>
        <a:p>
          <a:endParaRPr lang="en-US"/>
        </a:p>
      </dgm:t>
    </dgm:pt>
    <dgm:pt modelId="{E6B918F4-F20A-4BF5-A12B-3B06A80F1ABA}" type="sibTrans" cxnId="{248AA9BA-E203-414B-B869-F28DA9891B24}">
      <dgm:prSet/>
      <dgm:spPr/>
      <dgm:t>
        <a:bodyPr/>
        <a:lstStyle/>
        <a:p>
          <a:endParaRPr lang="en-US"/>
        </a:p>
      </dgm:t>
    </dgm:pt>
    <dgm:pt modelId="{DF429168-C059-4B0A-81B8-E6ED7DDF3CD2}">
      <dgm:prSet phldrT="[Text]" custT="1"/>
      <dgm:spPr/>
      <dgm:t>
        <a:bodyPr/>
        <a:lstStyle/>
        <a:p>
          <a:r>
            <a:rPr lang="en-US" sz="2000" dirty="0" smtClean="0"/>
            <a:t>Strategy 2</a:t>
          </a:r>
          <a:endParaRPr lang="en-US" sz="2000" dirty="0"/>
        </a:p>
      </dgm:t>
    </dgm:pt>
    <dgm:pt modelId="{7531B99E-E6CC-4134-91F4-6500AA67FBBE}" type="parTrans" cxnId="{1A7E9586-3E19-42D9-9AB2-992024A2E239}">
      <dgm:prSet/>
      <dgm:spPr/>
      <dgm:t>
        <a:bodyPr/>
        <a:lstStyle/>
        <a:p>
          <a:endParaRPr lang="en-US"/>
        </a:p>
      </dgm:t>
    </dgm:pt>
    <dgm:pt modelId="{5E73706E-6DBE-4486-BA55-3A8DD47A1DE5}" type="sibTrans" cxnId="{1A7E9586-3E19-42D9-9AB2-992024A2E239}">
      <dgm:prSet/>
      <dgm:spPr/>
      <dgm:t>
        <a:bodyPr/>
        <a:lstStyle/>
        <a:p>
          <a:endParaRPr lang="en-US"/>
        </a:p>
      </dgm:t>
    </dgm:pt>
    <dgm:pt modelId="{1B87175E-0A06-4D5E-AA2D-A4F2706E6B41}">
      <dgm:prSet phldrT="[Text]" custT="1"/>
      <dgm:spPr/>
      <dgm:t>
        <a:bodyPr/>
        <a:lstStyle/>
        <a:p>
          <a:r>
            <a:rPr lang="en-US" sz="2000" dirty="0" smtClean="0"/>
            <a:t>Prior inference, mine phrases and impose to the bag-of-words model </a:t>
          </a:r>
          <a:endParaRPr lang="en-US" sz="2000" dirty="0"/>
        </a:p>
      </dgm:t>
    </dgm:pt>
    <dgm:pt modelId="{B76A3F32-6DBF-4940-B3C2-F642B666AFCE}" type="parTrans" cxnId="{15C6B95A-A9DB-4A42-92F1-2801655E0C70}">
      <dgm:prSet/>
      <dgm:spPr/>
      <dgm:t>
        <a:bodyPr/>
        <a:lstStyle/>
        <a:p>
          <a:endParaRPr lang="en-US"/>
        </a:p>
      </dgm:t>
    </dgm:pt>
    <dgm:pt modelId="{466A4AAF-9835-44EA-B6D8-7A3F4B30FC27}" type="sibTrans" cxnId="{15C6B95A-A9DB-4A42-92F1-2801655E0C70}">
      <dgm:prSet/>
      <dgm:spPr/>
      <dgm:t>
        <a:bodyPr/>
        <a:lstStyle/>
        <a:p>
          <a:endParaRPr lang="en-US"/>
        </a:p>
      </dgm:t>
    </dgm:pt>
    <dgm:pt modelId="{8625C0DF-62AB-4F16-940E-364557529D24}">
      <dgm:prSet phldrT="[Text]" custT="1"/>
      <dgm:spPr/>
      <dgm:t>
        <a:bodyPr/>
        <a:lstStyle/>
        <a:p>
          <a:r>
            <a:rPr lang="en-US" sz="2000" dirty="0" smtClean="0"/>
            <a:t>Strategy 3</a:t>
          </a:r>
          <a:endParaRPr lang="en-US" sz="2000" dirty="0"/>
        </a:p>
      </dgm:t>
    </dgm:pt>
    <dgm:pt modelId="{AF9E423E-F787-4768-BF21-545A86557FFC}" type="parTrans" cxnId="{DFCA5B7C-EA76-45E8-9E4C-89CE406E675E}">
      <dgm:prSet/>
      <dgm:spPr/>
      <dgm:t>
        <a:bodyPr/>
        <a:lstStyle/>
        <a:p>
          <a:endParaRPr lang="en-US"/>
        </a:p>
      </dgm:t>
    </dgm:pt>
    <dgm:pt modelId="{CA3AC594-13B5-4090-8B75-A63979576E3D}" type="sibTrans" cxnId="{DFCA5B7C-EA76-45E8-9E4C-89CE406E675E}">
      <dgm:prSet/>
      <dgm:spPr/>
      <dgm:t>
        <a:bodyPr/>
        <a:lstStyle/>
        <a:p>
          <a:endParaRPr lang="en-US"/>
        </a:p>
      </dgm:t>
    </dgm:pt>
    <dgm:pt modelId="{F78A222F-1CB0-4423-924B-D5076FAB3994}" type="pres">
      <dgm:prSet presAssocID="{D7AC14F6-B3F5-445B-9F5B-DEAD7B7D9600}" presName="linear" presStyleCnt="0">
        <dgm:presLayoutVars>
          <dgm:animLvl val="lvl"/>
          <dgm:resizeHandles val="exact"/>
        </dgm:presLayoutVars>
      </dgm:prSet>
      <dgm:spPr/>
      <dgm:t>
        <a:bodyPr/>
        <a:lstStyle/>
        <a:p>
          <a:endParaRPr lang="en-US"/>
        </a:p>
      </dgm:t>
    </dgm:pt>
    <dgm:pt modelId="{90D2CE6B-FC6D-48C1-9C16-4930719ABE27}" type="pres">
      <dgm:prSet presAssocID="{36A30F2A-4D57-44BA-8B71-905F1F0E7D3D}" presName="parentText" presStyleLbl="node1" presStyleIdx="0" presStyleCnt="3" custScaleY="71743">
        <dgm:presLayoutVars>
          <dgm:chMax val="0"/>
          <dgm:bulletEnabled val="1"/>
        </dgm:presLayoutVars>
      </dgm:prSet>
      <dgm:spPr/>
      <dgm:t>
        <a:bodyPr/>
        <a:lstStyle/>
        <a:p>
          <a:endParaRPr lang="en-US"/>
        </a:p>
      </dgm:t>
    </dgm:pt>
    <dgm:pt modelId="{763510E8-F5D3-4974-A6D1-30E5912DA44E}" type="pres">
      <dgm:prSet presAssocID="{36A30F2A-4D57-44BA-8B71-905F1F0E7D3D}" presName="childText" presStyleLbl="revTx" presStyleIdx="0" presStyleCnt="3">
        <dgm:presLayoutVars>
          <dgm:bulletEnabled val="1"/>
        </dgm:presLayoutVars>
      </dgm:prSet>
      <dgm:spPr/>
      <dgm:t>
        <a:bodyPr/>
        <a:lstStyle/>
        <a:p>
          <a:endParaRPr lang="en-US"/>
        </a:p>
      </dgm:t>
    </dgm:pt>
    <dgm:pt modelId="{F2B2DA0B-C89F-4BA3-9654-F8084C9B47C5}" type="pres">
      <dgm:prSet presAssocID="{64D1D1E0-B094-4E47-B119-CD79FCB43A9B}" presName="parentText" presStyleLbl="node1" presStyleIdx="1" presStyleCnt="3" custScaleY="57484" custLinFactNeighborY="205">
        <dgm:presLayoutVars>
          <dgm:chMax val="0"/>
          <dgm:bulletEnabled val="1"/>
        </dgm:presLayoutVars>
      </dgm:prSet>
      <dgm:spPr/>
      <dgm:t>
        <a:bodyPr/>
        <a:lstStyle/>
        <a:p>
          <a:endParaRPr lang="en-US"/>
        </a:p>
      </dgm:t>
    </dgm:pt>
    <dgm:pt modelId="{9F89F98A-AFEB-4D62-9C17-3788B9F644B3}" type="pres">
      <dgm:prSet presAssocID="{64D1D1E0-B094-4E47-B119-CD79FCB43A9B}" presName="childText" presStyleLbl="revTx" presStyleIdx="1" presStyleCnt="3" custLinFactNeighborX="197" custLinFactNeighborY="-4011">
        <dgm:presLayoutVars>
          <dgm:bulletEnabled val="1"/>
        </dgm:presLayoutVars>
      </dgm:prSet>
      <dgm:spPr/>
      <dgm:t>
        <a:bodyPr/>
        <a:lstStyle/>
        <a:p>
          <a:endParaRPr lang="en-US"/>
        </a:p>
      </dgm:t>
    </dgm:pt>
    <dgm:pt modelId="{FE93B304-F748-4D39-9AF8-41A435F3D891}" type="pres">
      <dgm:prSet presAssocID="{1B87175E-0A06-4D5E-AA2D-A4F2706E6B41}" presName="parentText" presStyleLbl="node1" presStyleIdx="2" presStyleCnt="3" custScaleY="84816" custLinFactNeighborY="1330">
        <dgm:presLayoutVars>
          <dgm:chMax val="0"/>
          <dgm:bulletEnabled val="1"/>
        </dgm:presLayoutVars>
      </dgm:prSet>
      <dgm:spPr/>
      <dgm:t>
        <a:bodyPr/>
        <a:lstStyle/>
        <a:p>
          <a:endParaRPr lang="en-US"/>
        </a:p>
      </dgm:t>
    </dgm:pt>
    <dgm:pt modelId="{C2412D19-3738-4D0B-9B31-78009C7F214E}" type="pres">
      <dgm:prSet presAssocID="{1B87175E-0A06-4D5E-AA2D-A4F2706E6B41}" presName="childText" presStyleLbl="revTx" presStyleIdx="2" presStyleCnt="3" custLinFactNeighborX="197" custLinFactNeighborY="31097">
        <dgm:presLayoutVars>
          <dgm:bulletEnabled val="1"/>
        </dgm:presLayoutVars>
      </dgm:prSet>
      <dgm:spPr/>
      <dgm:t>
        <a:bodyPr/>
        <a:lstStyle/>
        <a:p>
          <a:endParaRPr lang="en-US"/>
        </a:p>
      </dgm:t>
    </dgm:pt>
  </dgm:ptLst>
  <dgm:cxnLst>
    <dgm:cxn modelId="{15C6B95A-A9DB-4A42-92F1-2801655E0C70}" srcId="{D7AC14F6-B3F5-445B-9F5B-DEAD7B7D9600}" destId="{1B87175E-0A06-4D5E-AA2D-A4F2706E6B41}" srcOrd="2" destOrd="0" parTransId="{B76A3F32-6DBF-4940-B3C2-F642B666AFCE}" sibTransId="{466A4AAF-9835-44EA-B6D8-7A3F4B30FC27}"/>
    <dgm:cxn modelId="{5AA93AF7-BBD2-44F0-A783-A8ACBF3867D0}" type="presOf" srcId="{64D1D1E0-B094-4E47-B119-CD79FCB43A9B}" destId="{F2B2DA0B-C89F-4BA3-9654-F8084C9B47C5}" srcOrd="0" destOrd="0" presId="urn:microsoft.com/office/officeart/2005/8/layout/vList2"/>
    <dgm:cxn modelId="{1A7E9586-3E19-42D9-9AB2-992024A2E239}" srcId="{64D1D1E0-B094-4E47-B119-CD79FCB43A9B}" destId="{DF429168-C059-4B0A-81B8-E6ED7DDF3CD2}" srcOrd="0" destOrd="0" parTransId="{7531B99E-E6CC-4134-91F4-6500AA67FBBE}" sibTransId="{5E73706E-6DBE-4486-BA55-3A8DD47A1DE5}"/>
    <dgm:cxn modelId="{F5D72CA1-120C-44F4-B215-9CA85122BDBF}" type="presOf" srcId="{8625C0DF-62AB-4F16-940E-364557529D24}" destId="{C2412D19-3738-4D0B-9B31-78009C7F214E}" srcOrd="0" destOrd="0" presId="urn:microsoft.com/office/officeart/2005/8/layout/vList2"/>
    <dgm:cxn modelId="{7027F952-EBB8-4642-B4F4-B4B406680C71}" type="presOf" srcId="{36A30F2A-4D57-44BA-8B71-905F1F0E7D3D}" destId="{90D2CE6B-FC6D-48C1-9C16-4930719ABE27}" srcOrd="0" destOrd="0" presId="urn:microsoft.com/office/officeart/2005/8/layout/vList2"/>
    <dgm:cxn modelId="{5E67BC53-E099-4334-9547-DCE00144B19B}" type="presOf" srcId="{DE49446C-5E40-4FAA-86DB-38F2F2E62398}" destId="{763510E8-F5D3-4974-A6D1-30E5912DA44E}" srcOrd="0" destOrd="0" presId="urn:microsoft.com/office/officeart/2005/8/layout/vList2"/>
    <dgm:cxn modelId="{1BA13146-6875-4C12-8573-FC09EA32C3AB}" srcId="{36A30F2A-4D57-44BA-8B71-905F1F0E7D3D}" destId="{DE49446C-5E40-4FAA-86DB-38F2F2E62398}" srcOrd="0" destOrd="0" parTransId="{BB75B567-5964-423B-B24C-893428FE16A6}" sibTransId="{3509DBE0-09B4-4F47-8360-719ABE72DDFC}"/>
    <dgm:cxn modelId="{BDEEDA42-9B7D-4179-B7F8-D88E3E12AF9F}" type="presOf" srcId="{1B87175E-0A06-4D5E-AA2D-A4F2706E6B41}" destId="{FE93B304-F748-4D39-9AF8-41A435F3D891}" srcOrd="0" destOrd="0" presId="urn:microsoft.com/office/officeart/2005/8/layout/vList2"/>
    <dgm:cxn modelId="{AB5955A6-AF83-4F2D-A77D-DD442EC8E762}" type="presOf" srcId="{D7AC14F6-B3F5-445B-9F5B-DEAD7B7D9600}" destId="{F78A222F-1CB0-4423-924B-D5076FAB3994}" srcOrd="0" destOrd="0" presId="urn:microsoft.com/office/officeart/2005/8/layout/vList2"/>
    <dgm:cxn modelId="{639B32FB-135A-40DA-AC96-76170CCA7248}" type="presOf" srcId="{DF429168-C059-4B0A-81B8-E6ED7DDF3CD2}" destId="{9F89F98A-AFEB-4D62-9C17-3788B9F644B3}" srcOrd="0" destOrd="0" presId="urn:microsoft.com/office/officeart/2005/8/layout/vList2"/>
    <dgm:cxn modelId="{248AA9BA-E203-414B-B869-F28DA9891B24}" srcId="{D7AC14F6-B3F5-445B-9F5B-DEAD7B7D9600}" destId="{64D1D1E0-B094-4E47-B119-CD79FCB43A9B}" srcOrd="1" destOrd="0" parTransId="{01EACE85-92C9-4E0F-9EFB-F8AB57E35094}" sibTransId="{E6B918F4-F20A-4BF5-A12B-3B06A80F1ABA}"/>
    <dgm:cxn modelId="{DFCA5B7C-EA76-45E8-9E4C-89CE406E675E}" srcId="{1B87175E-0A06-4D5E-AA2D-A4F2706E6B41}" destId="{8625C0DF-62AB-4F16-940E-364557529D24}" srcOrd="0" destOrd="0" parTransId="{AF9E423E-F787-4768-BF21-545A86557FFC}" sibTransId="{CA3AC594-13B5-4090-8B75-A63979576E3D}"/>
    <dgm:cxn modelId="{4273166E-5E29-4E54-A4B0-4B229C1FBCD1}" srcId="{D7AC14F6-B3F5-445B-9F5B-DEAD7B7D9600}" destId="{36A30F2A-4D57-44BA-8B71-905F1F0E7D3D}" srcOrd="0" destOrd="0" parTransId="{FC9BDBE6-A5AC-4E0A-8845-6D1DD91039B3}" sibTransId="{05A6C828-10E3-4C50-8FA5-8A48DB33FF37}"/>
    <dgm:cxn modelId="{17C02AD2-878C-44B0-83D4-27395C16B7A1}" type="presParOf" srcId="{F78A222F-1CB0-4423-924B-D5076FAB3994}" destId="{90D2CE6B-FC6D-48C1-9C16-4930719ABE27}" srcOrd="0" destOrd="0" presId="urn:microsoft.com/office/officeart/2005/8/layout/vList2"/>
    <dgm:cxn modelId="{CDF92DBE-2B3D-4CF0-8D56-51A767867D7A}" type="presParOf" srcId="{F78A222F-1CB0-4423-924B-D5076FAB3994}" destId="{763510E8-F5D3-4974-A6D1-30E5912DA44E}" srcOrd="1" destOrd="0" presId="urn:microsoft.com/office/officeart/2005/8/layout/vList2"/>
    <dgm:cxn modelId="{445A1509-438E-48AF-903E-B80B9FDECF21}" type="presParOf" srcId="{F78A222F-1CB0-4423-924B-D5076FAB3994}" destId="{F2B2DA0B-C89F-4BA3-9654-F8084C9B47C5}" srcOrd="2" destOrd="0" presId="urn:microsoft.com/office/officeart/2005/8/layout/vList2"/>
    <dgm:cxn modelId="{F4BC5240-6AF5-4165-B4FD-759EAA72F23F}" type="presParOf" srcId="{F78A222F-1CB0-4423-924B-D5076FAB3994}" destId="{9F89F98A-AFEB-4D62-9C17-3788B9F644B3}" srcOrd="3" destOrd="0" presId="urn:microsoft.com/office/officeart/2005/8/layout/vList2"/>
    <dgm:cxn modelId="{DD2F75F2-3FA1-4476-88F7-C83105B18672}" type="presParOf" srcId="{F78A222F-1CB0-4423-924B-D5076FAB3994}" destId="{FE93B304-F748-4D39-9AF8-41A435F3D891}" srcOrd="4" destOrd="0" presId="urn:microsoft.com/office/officeart/2005/8/layout/vList2"/>
    <dgm:cxn modelId="{6B5B4BFC-F0FE-4D50-AF0F-C06BBE4E3A5E}" type="presParOf" srcId="{F78A222F-1CB0-4423-924B-D5076FAB3994}" destId="{C2412D19-3738-4D0B-9B31-78009C7F214E}"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C0B73-E0E4-475D-B0AE-FA916A6AACA3}">
      <dsp:nvSpPr>
        <dsp:cNvPr id="0" name=""/>
        <dsp:cNvSpPr/>
      </dsp:nvSpPr>
      <dsp:spPr>
        <a:xfrm>
          <a:off x="730276" y="688594"/>
          <a:ext cx="4100350" cy="4100350"/>
        </a:xfrm>
        <a:prstGeom prst="blockArc">
          <a:avLst>
            <a:gd name="adj1" fmla="val 9000000"/>
            <a:gd name="adj2" fmla="val 16200000"/>
            <a:gd name="adj3" fmla="val 4643"/>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F21B0342-0A2B-43E0-B69F-918C3787FE46}">
      <dsp:nvSpPr>
        <dsp:cNvPr id="0" name=""/>
        <dsp:cNvSpPr/>
      </dsp:nvSpPr>
      <dsp:spPr>
        <a:xfrm>
          <a:off x="730276" y="688594"/>
          <a:ext cx="4100350" cy="4100350"/>
        </a:xfrm>
        <a:prstGeom prst="blockArc">
          <a:avLst>
            <a:gd name="adj1" fmla="val 1800000"/>
            <a:gd name="adj2" fmla="val 9000000"/>
            <a:gd name="adj3" fmla="val 4643"/>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54B0BFAB-BC27-47E8-823F-DC9AE076F4DC}">
      <dsp:nvSpPr>
        <dsp:cNvPr id="0" name=""/>
        <dsp:cNvSpPr/>
      </dsp:nvSpPr>
      <dsp:spPr>
        <a:xfrm>
          <a:off x="730276" y="688594"/>
          <a:ext cx="4100350" cy="4100350"/>
        </a:xfrm>
        <a:prstGeom prst="blockArc">
          <a:avLst>
            <a:gd name="adj1" fmla="val 16200000"/>
            <a:gd name="adj2" fmla="val 1800000"/>
            <a:gd name="adj3" fmla="val 4643"/>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097FCDE-2A1D-4FDC-86FA-09B269405697}">
      <dsp:nvSpPr>
        <dsp:cNvPr id="0" name=""/>
        <dsp:cNvSpPr/>
      </dsp:nvSpPr>
      <dsp:spPr>
        <a:xfrm>
          <a:off x="1678259" y="1666785"/>
          <a:ext cx="2204384" cy="2143969"/>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structure</a:t>
          </a:r>
          <a:endParaRPr lang="en-US" sz="3600" kern="1200" dirty="0"/>
        </a:p>
      </dsp:txBody>
      <dsp:txXfrm>
        <a:off x="2001084" y="1980762"/>
        <a:ext cx="1558734" cy="1516015"/>
      </dsp:txXfrm>
    </dsp:sp>
    <dsp:sp modelId="{6E45448E-7443-4753-AF6D-A3E8FD94C8E6}">
      <dsp:nvSpPr>
        <dsp:cNvPr id="0" name=""/>
        <dsp:cNvSpPr/>
      </dsp:nvSpPr>
      <dsp:spPr>
        <a:xfrm>
          <a:off x="1970889" y="-73375"/>
          <a:ext cx="1619123" cy="1619123"/>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Topic</a:t>
          </a:r>
          <a:endParaRPr lang="en-US" sz="2400" kern="1200" dirty="0"/>
        </a:p>
      </dsp:txBody>
      <dsp:txXfrm>
        <a:off x="2208004" y="163740"/>
        <a:ext cx="1144893" cy="1144893"/>
      </dsp:txXfrm>
    </dsp:sp>
    <dsp:sp modelId="{32465D57-01BF-433C-B5AF-E2566967B86B}">
      <dsp:nvSpPr>
        <dsp:cNvPr id="0" name=""/>
        <dsp:cNvSpPr/>
      </dsp:nvSpPr>
      <dsp:spPr>
        <a:xfrm>
          <a:off x="3695712" y="2936482"/>
          <a:ext cx="1638054" cy="1607159"/>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Relation</a:t>
          </a:r>
          <a:endParaRPr lang="en-US" sz="2400" kern="1200" dirty="0"/>
        </a:p>
      </dsp:txBody>
      <dsp:txXfrm>
        <a:off x="3935599" y="3171845"/>
        <a:ext cx="1158280" cy="1136433"/>
      </dsp:txXfrm>
    </dsp:sp>
    <dsp:sp modelId="{F52CFA5C-9D97-4165-B767-DEEA7DF5FE0B}">
      <dsp:nvSpPr>
        <dsp:cNvPr id="0" name=""/>
        <dsp:cNvSpPr/>
      </dsp:nvSpPr>
      <dsp:spPr>
        <a:xfrm>
          <a:off x="255499" y="2991946"/>
          <a:ext cx="1581327" cy="149623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Concept</a:t>
          </a:r>
          <a:endParaRPr lang="en-US" sz="2400" kern="1200" dirty="0"/>
        </a:p>
      </dsp:txBody>
      <dsp:txXfrm>
        <a:off x="487079" y="3211064"/>
        <a:ext cx="1118167" cy="1057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AF23C-6CAB-4A6A-B3BC-A88F610E0570}" type="datetimeFigureOut">
              <a:rPr lang="en-US" smtClean="0"/>
              <a:t>8/22/2014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8110F-5CB8-4B7A-89C2-96B671E6053B}" type="slidenum">
              <a:rPr lang="en-US" smtClean="0"/>
              <a:t>‹#›</a:t>
            </a:fld>
            <a:endParaRPr lang="en-US"/>
          </a:p>
        </p:txBody>
      </p:sp>
    </p:spTree>
    <p:extLst>
      <p:ext uri="{BB962C8B-B14F-4D97-AF65-F5344CB8AC3E}">
        <p14:creationId xmlns:p14="http://schemas.microsoft.com/office/powerpoint/2010/main" val="1849144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people are overloaded with unstructured, or loosely structured information</a:t>
            </a:r>
          </a:p>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t>4</a:t>
            </a:fld>
            <a:endParaRPr lang="en-US"/>
          </a:p>
        </p:txBody>
      </p:sp>
    </p:spTree>
    <p:extLst>
      <p:ext uri="{BB962C8B-B14F-4D97-AF65-F5344CB8AC3E}">
        <p14:creationId xmlns:p14="http://schemas.microsoft.com/office/powerpoint/2010/main" val="216930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STROD is much more scalable than existing algorithms</a:t>
            </a:r>
          </a:p>
          <a:p>
            <a:r>
              <a:rPr lang="en-US" dirty="0" smtClean="0"/>
              <a:t>STROD is much more scalable than TROD, TROD_2 and TROD_3</a:t>
            </a:r>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41</a:t>
            </a:fld>
            <a:endParaRPr lang="en-US"/>
          </a:p>
        </p:txBody>
      </p:sp>
    </p:spTree>
    <p:extLst>
      <p:ext uri="{BB962C8B-B14F-4D97-AF65-F5344CB8AC3E}">
        <p14:creationId xmlns:p14="http://schemas.microsoft.com/office/powerpoint/2010/main" val="115997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STROD is much more scalable than existing algorithms</a:t>
            </a:r>
          </a:p>
          <a:p>
            <a:r>
              <a:rPr lang="en-US" dirty="0" smtClean="0"/>
              <a:t>STROD is much more scalable than TROD, TROD_2 and TROD_3</a:t>
            </a:r>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42</a:t>
            </a:fld>
            <a:endParaRPr lang="en-US"/>
          </a:p>
        </p:txBody>
      </p:sp>
    </p:spTree>
    <p:extLst>
      <p:ext uri="{BB962C8B-B14F-4D97-AF65-F5344CB8AC3E}">
        <p14:creationId xmlns:p14="http://schemas.microsoft.com/office/powerpoint/2010/main" val="2145673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F8110F-5CB8-4B7A-89C2-96B671E6053B}" type="slidenum">
              <a:rPr lang="en-US" smtClean="0"/>
              <a:t>46</a:t>
            </a:fld>
            <a:endParaRPr lang="en-US"/>
          </a:p>
        </p:txBody>
      </p:sp>
    </p:spTree>
    <p:extLst>
      <p:ext uri="{BB962C8B-B14F-4D97-AF65-F5344CB8AC3E}">
        <p14:creationId xmlns:p14="http://schemas.microsoft.com/office/powerpoint/2010/main" val="1358975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F8110F-5CB8-4B7A-89C2-96B671E6053B}" type="slidenum">
              <a:rPr lang="en-US" smtClean="0"/>
              <a:t>49</a:t>
            </a:fld>
            <a:endParaRPr lang="en-US"/>
          </a:p>
        </p:txBody>
      </p:sp>
    </p:spTree>
    <p:extLst>
      <p:ext uri="{BB962C8B-B14F-4D97-AF65-F5344CB8AC3E}">
        <p14:creationId xmlns:p14="http://schemas.microsoft.com/office/powerpoint/2010/main" val="42541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F8110F-5CB8-4B7A-89C2-96B671E6053B}" type="slidenum">
              <a:rPr lang="en-US" smtClean="0"/>
              <a:t>53</a:t>
            </a:fld>
            <a:endParaRPr lang="en-US"/>
          </a:p>
        </p:txBody>
      </p:sp>
    </p:spTree>
    <p:extLst>
      <p:ext uri="{BB962C8B-B14F-4D97-AF65-F5344CB8AC3E}">
        <p14:creationId xmlns:p14="http://schemas.microsoft.com/office/powerpoint/2010/main" val="2213975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comparison </a:t>
            </a:r>
          </a:p>
          <a:p>
            <a:r>
              <a:rPr lang="en-US" dirty="0" smtClean="0"/>
              <a:t>A state of the art phrase-discovering topic model</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57</a:t>
            </a:fld>
            <a:endParaRPr lang="en-US" dirty="0"/>
          </a:p>
        </p:txBody>
      </p:sp>
    </p:spTree>
    <p:extLst>
      <p:ext uri="{BB962C8B-B14F-4D97-AF65-F5344CB8AC3E}">
        <p14:creationId xmlns:p14="http://schemas.microsoft.com/office/powerpoint/2010/main" val="3544953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comparison </a:t>
            </a:r>
          </a:p>
          <a:p>
            <a:r>
              <a:rPr lang="en-US" dirty="0" smtClean="0"/>
              <a:t>A state of the art phrase-discovering topic model</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58</a:t>
            </a:fld>
            <a:endParaRPr lang="en-US" dirty="0"/>
          </a:p>
        </p:txBody>
      </p:sp>
    </p:spTree>
    <p:extLst>
      <p:ext uri="{BB962C8B-B14F-4D97-AF65-F5344CB8AC3E}">
        <p14:creationId xmlns:p14="http://schemas.microsoft.com/office/powerpoint/2010/main" val="3544953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comparison </a:t>
            </a:r>
          </a:p>
          <a:p>
            <a:r>
              <a:rPr lang="en-US" dirty="0" smtClean="0"/>
              <a:t>A state of the art phrase-discovering topic model</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60</a:t>
            </a:fld>
            <a:endParaRPr lang="en-US" dirty="0"/>
          </a:p>
        </p:txBody>
      </p:sp>
    </p:spTree>
    <p:extLst>
      <p:ext uri="{BB962C8B-B14F-4D97-AF65-F5344CB8AC3E}">
        <p14:creationId xmlns:p14="http://schemas.microsoft.com/office/powerpoint/2010/main" val="3544953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comparison </a:t>
            </a:r>
          </a:p>
          <a:p>
            <a:r>
              <a:rPr lang="en-US" dirty="0" smtClean="0"/>
              <a:t>A state of the art phrase-discovering topic model</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61</a:t>
            </a:fld>
            <a:endParaRPr lang="en-US" dirty="0"/>
          </a:p>
        </p:txBody>
      </p:sp>
    </p:spTree>
    <p:extLst>
      <p:ext uri="{BB962C8B-B14F-4D97-AF65-F5344CB8AC3E}">
        <p14:creationId xmlns:p14="http://schemas.microsoft.com/office/powerpoint/2010/main" val="3544953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EA47F5-BD16-458E-9CBE-FE7BB1A2847B}" type="slidenum">
              <a:rPr lang="en-US" smtClean="0"/>
              <a:t>67</a:t>
            </a:fld>
            <a:endParaRPr lang="en-US"/>
          </a:p>
        </p:txBody>
      </p:sp>
    </p:spTree>
    <p:extLst>
      <p:ext uri="{BB962C8B-B14F-4D97-AF65-F5344CB8AC3E}">
        <p14:creationId xmlns:p14="http://schemas.microsoft.com/office/powerpoint/2010/main" val="361515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text plus linked entities is a pretty common way to organize information in many different domains. And we give this data model a name: information network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research publications contain valuable scientific knowledge. News articles and social media contain information about people’s daily lives. These data are loosely structured because the information is stored in plain text, plus a little extra information. The most typical extra info is the links with entities. A research paper is linked to authors and venues. News articles have links to named entities like people and locations – although the links may be latent before we identify the named entities.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Why do I care about these data? Number 1: they contain huge amount of knowledge that is missing in a knowledgebase. Number 2: this text + link format is very common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we can find the hidden structure in these data, we can better organize them and make it easy for people to acquire knowledge from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Only a very small fraction of common knowledge can be found in Wikipedia.</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Even for the celebrities, like Obama, the loosely structured news articles and social media contain much richer information than what exists in a knowledgebase. </a:t>
            </a:r>
          </a:p>
          <a:p>
            <a:endParaRPr lang="en-US" baseline="0" dirty="0" smtClean="0"/>
          </a:p>
          <a:p>
            <a:pPr lvl="1"/>
            <a:r>
              <a:rPr lang="en-US" dirty="0" smtClean="0"/>
              <a:t>Tweets + hashtag/URL/twitter</a:t>
            </a:r>
          </a:p>
          <a:p>
            <a:pPr lvl="1"/>
            <a:r>
              <a:rPr lang="en-US" dirty="0" smtClean="0"/>
              <a:t>Enterprise logs + product/review/customer</a:t>
            </a:r>
          </a:p>
          <a:p>
            <a:pPr lvl="1"/>
            <a:r>
              <a:rPr lang="en-US" dirty="0" smtClean="0"/>
              <a:t>Medical records + disease/treatment/doctor</a:t>
            </a:r>
          </a:p>
          <a:p>
            <a:pPr lvl="1"/>
            <a:r>
              <a:rPr lang="en-US" dirty="0" smtClean="0"/>
              <a:t>Webpages + URL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 Knowledge </a:t>
            </a:r>
            <a:r>
              <a:rPr lang="en-US" sz="1200" dirty="0" smtClean="0"/>
              <a:t>missing in </a:t>
            </a:r>
            <a:r>
              <a:rPr lang="en-US" sz="1200" baseline="0" dirty="0" smtClean="0"/>
              <a:t>a knowledgebase, but not in a well structured form</a:t>
            </a:r>
          </a:p>
          <a:p>
            <a:pPr lvl="1"/>
            <a:endParaRPr lang="en-US" baseline="0" dirty="0" smtClean="0"/>
          </a:p>
        </p:txBody>
      </p:sp>
      <p:sp>
        <p:nvSpPr>
          <p:cNvPr id="4" name="Slide Number Placeholder 3"/>
          <p:cNvSpPr>
            <a:spLocks noGrp="1"/>
          </p:cNvSpPr>
          <p:nvPr>
            <p:ph type="sldNum" sz="quarter" idx="10"/>
          </p:nvPr>
        </p:nvSpPr>
        <p:spPr/>
        <p:txBody>
          <a:bodyPr/>
          <a:lstStyle/>
          <a:p>
            <a:fld id="{98EA47F5-BD16-458E-9CBE-FE7BB1A2847B}" type="slidenum">
              <a:rPr lang="en-US" smtClean="0"/>
              <a:t>8</a:t>
            </a:fld>
            <a:endParaRPr lang="en-US"/>
          </a:p>
        </p:txBody>
      </p:sp>
    </p:spTree>
    <p:extLst>
      <p:ext uri="{BB962C8B-B14F-4D97-AF65-F5344CB8AC3E}">
        <p14:creationId xmlns:p14="http://schemas.microsoft.com/office/powerpoint/2010/main" val="2955676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test which to consecutive phrases</a:t>
            </a:r>
            <a:r>
              <a:rPr lang="en-US" baseline="0" dirty="0" smtClean="0"/>
              <a:t> should be merged. </a:t>
            </a:r>
            <a:r>
              <a:rPr lang="en-US" dirty="0" smtClean="0"/>
              <a:t>In this way we can correctly estimate the frequency of each phrase without double counting.</a:t>
            </a:r>
            <a:r>
              <a:rPr lang="en-US" baseline="0" dirty="0" smtClean="0"/>
              <a:t> And then it’s easy to prune bad phrases</a:t>
            </a:r>
          </a:p>
          <a:p>
            <a:endParaRPr lang="en-US" baseline="0" dirty="0" smtClean="0"/>
          </a:p>
          <a:p>
            <a:r>
              <a:rPr lang="en-US" baseline="0" dirty="0" smtClean="0"/>
              <a:t>Explain equation</a:t>
            </a:r>
          </a:p>
          <a:p>
            <a:endParaRPr lang="en-US" baseline="0" dirty="0" smtClean="0"/>
          </a:p>
          <a:p>
            <a:r>
              <a:rPr lang="en-US" baseline="0" dirty="0" smtClean="0"/>
              <a:t>Turbo Topic: 50 days</a:t>
            </a:r>
          </a:p>
          <a:p>
            <a:r>
              <a:rPr lang="en-US" baseline="0" dirty="0" smtClean="0"/>
              <a:t>Our method: 5 </a:t>
            </a:r>
            <a:r>
              <a:rPr lang="en-US" baseline="0" dirty="0" err="1" smtClean="0"/>
              <a:t>mins</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70</a:t>
            </a:fld>
            <a:endParaRPr lang="en-US"/>
          </a:p>
        </p:txBody>
      </p:sp>
    </p:spTree>
    <p:extLst>
      <p:ext uri="{BB962C8B-B14F-4D97-AF65-F5344CB8AC3E}">
        <p14:creationId xmlns:p14="http://schemas.microsoft.com/office/powerpoint/2010/main" val="1385278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test which to consecutive phrases</a:t>
            </a:r>
            <a:r>
              <a:rPr lang="en-US" baseline="0" dirty="0" smtClean="0"/>
              <a:t> should be merged. </a:t>
            </a:r>
            <a:r>
              <a:rPr lang="en-US" dirty="0" smtClean="0"/>
              <a:t>In this way we can correctly estimate the frequency of each phrase without double counting.</a:t>
            </a:r>
            <a:r>
              <a:rPr lang="en-US" baseline="0" dirty="0" smtClean="0"/>
              <a:t> And then it’s easy to prune bad phrases</a:t>
            </a:r>
          </a:p>
          <a:p>
            <a:endParaRPr lang="en-US" baseline="0" dirty="0" smtClean="0"/>
          </a:p>
          <a:p>
            <a:r>
              <a:rPr lang="en-US" baseline="0" dirty="0" smtClean="0"/>
              <a:t>Explain equation</a:t>
            </a:r>
          </a:p>
          <a:p>
            <a:endParaRPr lang="en-US" baseline="0" dirty="0" smtClean="0"/>
          </a:p>
          <a:p>
            <a:r>
              <a:rPr lang="en-US" baseline="0" dirty="0" smtClean="0"/>
              <a:t>Turbo Topic: 50 days</a:t>
            </a:r>
          </a:p>
          <a:p>
            <a:r>
              <a:rPr lang="en-US" baseline="0" dirty="0" smtClean="0"/>
              <a:t>Our method: 5 </a:t>
            </a:r>
            <a:r>
              <a:rPr lang="en-US" baseline="0" dirty="0" err="1" smtClean="0"/>
              <a:t>mins</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71</a:t>
            </a:fld>
            <a:endParaRPr lang="en-US"/>
          </a:p>
        </p:txBody>
      </p:sp>
    </p:spTree>
    <p:extLst>
      <p:ext uri="{BB962C8B-B14F-4D97-AF65-F5344CB8AC3E}">
        <p14:creationId xmlns:p14="http://schemas.microsoft.com/office/powerpoint/2010/main" val="2905345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comparison </a:t>
            </a:r>
          </a:p>
          <a:p>
            <a:r>
              <a:rPr lang="en-US" dirty="0" smtClean="0"/>
              <a:t>A state of the art phrase-discovering topic model</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74</a:t>
            </a:fld>
            <a:endParaRPr lang="en-US" dirty="0"/>
          </a:p>
        </p:txBody>
      </p:sp>
    </p:spTree>
    <p:extLst>
      <p:ext uri="{BB962C8B-B14F-4D97-AF65-F5344CB8AC3E}">
        <p14:creationId xmlns:p14="http://schemas.microsoft.com/office/powerpoint/2010/main" val="3786988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comparison </a:t>
            </a:r>
          </a:p>
          <a:p>
            <a:r>
              <a:rPr lang="en-US" dirty="0" smtClean="0"/>
              <a:t>A state of the art phrase-discovering topic model</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75</a:t>
            </a:fld>
            <a:endParaRPr lang="en-US" dirty="0"/>
          </a:p>
        </p:txBody>
      </p:sp>
    </p:spTree>
    <p:extLst>
      <p:ext uri="{BB962C8B-B14F-4D97-AF65-F5344CB8AC3E}">
        <p14:creationId xmlns:p14="http://schemas.microsoft.com/office/powerpoint/2010/main" val="3544953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comparison </a:t>
            </a:r>
          </a:p>
          <a:p>
            <a:r>
              <a:rPr lang="en-US" dirty="0" smtClean="0"/>
              <a:t>A state of the art phrase-discovering topic model</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76</a:t>
            </a:fld>
            <a:endParaRPr lang="en-US" dirty="0"/>
          </a:p>
        </p:txBody>
      </p:sp>
    </p:spTree>
    <p:extLst>
      <p:ext uri="{BB962C8B-B14F-4D97-AF65-F5344CB8AC3E}">
        <p14:creationId xmlns:p14="http://schemas.microsoft.com/office/powerpoint/2010/main" val="3544953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comparison </a:t>
            </a:r>
          </a:p>
          <a:p>
            <a:r>
              <a:rPr lang="en-US" dirty="0" smtClean="0"/>
              <a:t>A state of the art phrase-discovering topic model</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77</a:t>
            </a:fld>
            <a:endParaRPr lang="en-US" dirty="0"/>
          </a:p>
        </p:txBody>
      </p:sp>
    </p:spTree>
    <p:extLst>
      <p:ext uri="{BB962C8B-B14F-4D97-AF65-F5344CB8AC3E}">
        <p14:creationId xmlns:p14="http://schemas.microsoft.com/office/powerpoint/2010/main" val="3206973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comparison </a:t>
            </a:r>
          </a:p>
          <a:p>
            <a:r>
              <a:rPr lang="en-US" dirty="0" smtClean="0"/>
              <a:t>A state of the art phrase-discovering topic model</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78</a:t>
            </a:fld>
            <a:endParaRPr lang="en-US" dirty="0"/>
          </a:p>
        </p:txBody>
      </p:sp>
    </p:spTree>
    <p:extLst>
      <p:ext uri="{BB962C8B-B14F-4D97-AF65-F5344CB8AC3E}">
        <p14:creationId xmlns:p14="http://schemas.microsoft.com/office/powerpoint/2010/main" val="1525276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comparison </a:t>
            </a:r>
          </a:p>
          <a:p>
            <a:r>
              <a:rPr lang="en-US" dirty="0" smtClean="0"/>
              <a:t>A state of the art phrase-discovering topic model</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79</a:t>
            </a:fld>
            <a:endParaRPr lang="en-US" dirty="0"/>
          </a:p>
        </p:txBody>
      </p:sp>
    </p:spTree>
    <p:extLst>
      <p:ext uri="{BB962C8B-B14F-4D97-AF65-F5344CB8AC3E}">
        <p14:creationId xmlns:p14="http://schemas.microsoft.com/office/powerpoint/2010/main" val="1525276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comparison </a:t>
            </a:r>
          </a:p>
          <a:p>
            <a:r>
              <a:rPr lang="en-US" dirty="0" smtClean="0"/>
              <a:t>A state of the art phrase-discovering topic model</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80</a:t>
            </a:fld>
            <a:endParaRPr lang="en-US" dirty="0"/>
          </a:p>
        </p:txBody>
      </p:sp>
    </p:spTree>
    <p:extLst>
      <p:ext uri="{BB962C8B-B14F-4D97-AF65-F5344CB8AC3E}">
        <p14:creationId xmlns:p14="http://schemas.microsoft.com/office/powerpoint/2010/main" val="1525276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comparison </a:t>
            </a:r>
          </a:p>
          <a:p>
            <a:r>
              <a:rPr lang="en-US" dirty="0" smtClean="0"/>
              <a:t>A state of the art phrase-discovering topic model</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81</a:t>
            </a:fld>
            <a:endParaRPr lang="en-US" dirty="0"/>
          </a:p>
        </p:txBody>
      </p:sp>
    </p:spTree>
    <p:extLst>
      <p:ext uri="{BB962C8B-B14F-4D97-AF65-F5344CB8AC3E}">
        <p14:creationId xmlns:p14="http://schemas.microsoft.com/office/powerpoint/2010/main" val="1525276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F8110F-5CB8-4B7A-89C2-96B671E6053B}" type="slidenum">
              <a:rPr lang="en-US" smtClean="0"/>
              <a:t>13</a:t>
            </a:fld>
            <a:endParaRPr lang="en-US"/>
          </a:p>
        </p:txBody>
      </p:sp>
    </p:spTree>
    <p:extLst>
      <p:ext uri="{BB962C8B-B14F-4D97-AF65-F5344CB8AC3E}">
        <p14:creationId xmlns:p14="http://schemas.microsoft.com/office/powerpoint/2010/main" val="3597235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F8110F-5CB8-4B7A-89C2-96B671E6053B}" type="slidenum">
              <a:rPr lang="en-US" smtClean="0"/>
              <a:t>82</a:t>
            </a:fld>
            <a:endParaRPr lang="en-US"/>
          </a:p>
        </p:txBody>
      </p:sp>
    </p:spTree>
    <p:extLst>
      <p:ext uri="{BB962C8B-B14F-4D97-AF65-F5344CB8AC3E}">
        <p14:creationId xmlns:p14="http://schemas.microsoft.com/office/powerpoint/2010/main" val="154374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Surajit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Chaudhuri</a:t>
            </a:r>
            <a:r>
              <a:rPr lang="en-US" sz="1200" b="0" i="0" u="none" strike="noStrike" kern="1200" baseline="0" dirty="0" smtClean="0">
                <a:solidFill>
                  <a:schemeClr val="tx1"/>
                </a:solidFill>
                <a:latin typeface="+mn-lt"/>
                <a:ea typeface="+mn-ea"/>
                <a:cs typeface="+mn-cs"/>
              </a:rPr>
              <a:t>	0.01	</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err="1" smtClean="0">
                <a:solidFill>
                  <a:schemeClr val="tx1"/>
                </a:solidFill>
                <a:latin typeface="+mn-lt"/>
                <a:ea typeface="+mn-ea"/>
                <a:cs typeface="+mn-cs"/>
              </a:rPr>
              <a:t>Divesh</a:t>
            </a:r>
            <a:r>
              <a:rPr lang="en-US" sz="1200" b="0" i="0" u="none" strike="noStrike" kern="1200" baseline="0" dirty="0" smtClean="0">
                <a:solidFill>
                  <a:schemeClr val="tx1"/>
                </a:solidFill>
                <a:latin typeface="+mn-lt"/>
                <a:ea typeface="+mn-ea"/>
                <a:cs typeface="+mn-cs"/>
              </a:rPr>
              <a:t> Srivastava	2.00E-02	</a:t>
            </a:r>
          </a:p>
          <a:p>
            <a:endParaRPr lang="en-US" dirty="0" smtClean="0"/>
          </a:p>
          <a:p>
            <a:r>
              <a:rPr lang="en-US" dirty="0" smtClean="0"/>
              <a:t>Example: In a topic about database </a:t>
            </a:r>
          </a:p>
          <a:p>
            <a:pPr lvl="1"/>
            <a:r>
              <a:rPr lang="en-US" dirty="0" smtClean="0"/>
              <a:t>High probability to see database, system, and query</a:t>
            </a:r>
          </a:p>
          <a:p>
            <a:pPr lvl="1"/>
            <a:r>
              <a:rPr lang="en-US" dirty="0" smtClean="0"/>
              <a:t>Low probability to see speech, handwriting, animation</a:t>
            </a:r>
          </a:p>
          <a:p>
            <a:endParaRPr lang="en-US" dirty="0" smtClean="0"/>
          </a:p>
          <a:p>
            <a:r>
              <a:rPr lang="en-US" dirty="0" smtClean="0"/>
              <a:t>We want to embed the entities into the hierarchy. </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101</a:t>
            </a:fld>
            <a:endParaRPr lang="en-US"/>
          </a:p>
        </p:txBody>
      </p:sp>
    </p:spTree>
    <p:extLst>
      <p:ext uri="{BB962C8B-B14F-4D97-AF65-F5344CB8AC3E}">
        <p14:creationId xmlns:p14="http://schemas.microsoft.com/office/powerpoint/2010/main" val="500888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solve this new problem, we propose</a:t>
            </a:r>
            <a:r>
              <a:rPr lang="en-US" baseline="0" dirty="0" smtClean="0"/>
              <a:t> to a new methodology based on link patterns. We’ll extract the links from the input documents.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Links between heterogeneous types of elements: words and entities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102</a:t>
            </a:fld>
            <a:endParaRPr lang="en-US"/>
          </a:p>
        </p:txBody>
      </p:sp>
    </p:spTree>
    <p:extLst>
      <p:ext uri="{BB962C8B-B14F-4D97-AF65-F5344CB8AC3E}">
        <p14:creationId xmlns:p14="http://schemas.microsoft.com/office/powerpoint/2010/main" val="2894330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EA47F5-BD16-458E-9CBE-FE7BB1A2847B}" type="slidenum">
              <a:rPr lang="en-US" smtClean="0"/>
              <a:t>103</a:t>
            </a:fld>
            <a:endParaRPr lang="en-US"/>
          </a:p>
        </p:txBody>
      </p:sp>
    </p:spTree>
    <p:extLst>
      <p:ext uri="{BB962C8B-B14F-4D97-AF65-F5344CB8AC3E}">
        <p14:creationId xmlns:p14="http://schemas.microsoft.com/office/powerpoint/2010/main" val="205094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lumMod val="75000"/>
                    <a:lumOff val="25000"/>
                  </a:schemeClr>
                </a:solidFill>
                <a:effectLst/>
                <a:latin typeface="+mn-lt"/>
                <a:ea typeface="+mn-ea"/>
                <a:cs typeface="+mn-cs"/>
              </a:rPr>
              <a:t>We assume each single link is associated with a latent topic path</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0000">
                  <a:lumMod val="75000"/>
                  <a:lumOff val="25000"/>
                </a:srgbClr>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lumMod val="75000"/>
                    <a:lumOff val="25000"/>
                  </a:srgbClr>
                </a:solidFill>
              </a:rPr>
              <a:t>e.g., a path for a link between query and processing is shown on the right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lumMod val="75000"/>
                    <a:lumOff val="25000"/>
                  </a:schemeClr>
                </a:solidFill>
                <a:effectLst/>
                <a:latin typeface="+mn-lt"/>
                <a:ea typeface="+mn-ea"/>
                <a:cs typeface="+mn-cs"/>
              </a:rPr>
              <a:t>The number of links between two elements in a certain topic is a latent random variable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lumMod val="75000"/>
                    <a:lumOff val="25000"/>
                  </a:schemeClr>
                </a:solidFill>
                <a:effectLst/>
                <a:latin typeface="+mn-lt"/>
                <a:ea typeface="+mn-ea"/>
                <a:cs typeface="+mn-cs"/>
              </a:rPr>
              <a:t>The more</a:t>
            </a:r>
            <a:r>
              <a:rPr lang="en-US" sz="1200" kern="1200" baseline="0" dirty="0" smtClean="0">
                <a:solidFill>
                  <a:schemeClr val="tx1">
                    <a:lumMod val="75000"/>
                    <a:lumOff val="25000"/>
                  </a:schemeClr>
                </a:solidFill>
                <a:effectLst/>
                <a:latin typeface="+mn-lt"/>
                <a:ea typeface="+mn-ea"/>
                <a:cs typeface="+mn-cs"/>
              </a:rPr>
              <a:t> probable two elements are in a topic, the more links they have in that topic</a:t>
            </a:r>
            <a:endParaRPr lang="en-US" dirty="0" smtClean="0"/>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104</a:t>
            </a:fld>
            <a:endParaRPr lang="en-US"/>
          </a:p>
        </p:txBody>
      </p:sp>
    </p:spTree>
    <p:extLst>
      <p:ext uri="{BB962C8B-B14F-4D97-AF65-F5344CB8AC3E}">
        <p14:creationId xmlns:p14="http://schemas.microsoft.com/office/powerpoint/2010/main" val="796027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lumMod val="75000"/>
                    <a:lumOff val="25000"/>
                  </a:schemeClr>
                </a:solidFill>
                <a:effectLst/>
                <a:latin typeface="+mn-lt"/>
                <a:ea typeface="+mn-ea"/>
                <a:cs typeface="+mn-cs"/>
              </a:rPr>
              <a:t>We assume each single link is associated with a latent topic path</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0000">
                  <a:lumMod val="75000"/>
                  <a:lumOff val="25000"/>
                </a:srgbClr>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lumMod val="75000"/>
                    <a:lumOff val="25000"/>
                  </a:srgbClr>
                </a:solidFill>
              </a:rPr>
              <a:t>e.g., a path for a link between query and processing is shown on the right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lumMod val="75000"/>
                    <a:lumOff val="25000"/>
                  </a:schemeClr>
                </a:solidFill>
                <a:effectLst/>
                <a:latin typeface="+mn-lt"/>
                <a:ea typeface="+mn-ea"/>
                <a:cs typeface="+mn-cs"/>
              </a:rPr>
              <a:t>The number of links between two elements in a certain topic is a latent random variable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lumMod val="75000"/>
                    <a:lumOff val="25000"/>
                  </a:schemeClr>
                </a:solidFill>
                <a:effectLst/>
                <a:latin typeface="+mn-lt"/>
                <a:ea typeface="+mn-ea"/>
                <a:cs typeface="+mn-cs"/>
              </a:rPr>
              <a:t>The more</a:t>
            </a:r>
            <a:r>
              <a:rPr lang="en-US" sz="1200" kern="1200" baseline="0" dirty="0" smtClean="0">
                <a:solidFill>
                  <a:schemeClr val="tx1">
                    <a:lumMod val="75000"/>
                    <a:lumOff val="25000"/>
                  </a:schemeClr>
                </a:solidFill>
                <a:effectLst/>
                <a:latin typeface="+mn-lt"/>
                <a:ea typeface="+mn-ea"/>
                <a:cs typeface="+mn-cs"/>
              </a:rPr>
              <a:t> probable two elements are in a topic, the more links they have in that topic</a:t>
            </a:r>
            <a:endParaRPr lang="en-US" dirty="0" smtClean="0"/>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105</a:t>
            </a:fld>
            <a:endParaRPr lang="en-US"/>
          </a:p>
        </p:txBody>
      </p:sp>
    </p:spTree>
    <p:extLst>
      <p:ext uri="{BB962C8B-B14F-4D97-AF65-F5344CB8AC3E}">
        <p14:creationId xmlns:p14="http://schemas.microsoft.com/office/powerpoint/2010/main" val="1698590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lumMod val="75000"/>
                    <a:lumOff val="25000"/>
                  </a:schemeClr>
                </a:solidFill>
                <a:effectLst/>
                <a:latin typeface="+mn-lt"/>
                <a:ea typeface="+mn-ea"/>
                <a:cs typeface="+mn-cs"/>
              </a:rPr>
              <a:t>We assume each single link is associated with a latent topic path</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0000">
                  <a:lumMod val="75000"/>
                  <a:lumOff val="25000"/>
                </a:srgbClr>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lumMod val="75000"/>
                    <a:lumOff val="25000"/>
                  </a:srgbClr>
                </a:solidFill>
              </a:rPr>
              <a:t>e.g., a path for a link between query and processing is shown on the right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lumMod val="75000"/>
                    <a:lumOff val="25000"/>
                  </a:schemeClr>
                </a:solidFill>
                <a:effectLst/>
                <a:latin typeface="+mn-lt"/>
                <a:ea typeface="+mn-ea"/>
                <a:cs typeface="+mn-cs"/>
              </a:rPr>
              <a:t>The number of links between two elements in a certain topic is a latent random variable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lumMod val="75000"/>
                    <a:lumOff val="25000"/>
                  </a:schemeClr>
                </a:solidFill>
                <a:effectLst/>
                <a:latin typeface="+mn-lt"/>
                <a:ea typeface="+mn-ea"/>
                <a:cs typeface="+mn-cs"/>
              </a:rPr>
              <a:t>The more</a:t>
            </a:r>
            <a:r>
              <a:rPr lang="en-US" sz="1200" kern="1200" baseline="0" dirty="0" smtClean="0">
                <a:solidFill>
                  <a:schemeClr val="tx1">
                    <a:lumMod val="75000"/>
                    <a:lumOff val="25000"/>
                  </a:schemeClr>
                </a:solidFill>
                <a:effectLst/>
                <a:latin typeface="+mn-lt"/>
                <a:ea typeface="+mn-ea"/>
                <a:cs typeface="+mn-cs"/>
              </a:rPr>
              <a:t> probable two elements are in a topic, the more links they have in that topic</a:t>
            </a:r>
            <a:endParaRPr lang="en-US" dirty="0" smtClean="0"/>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106</a:t>
            </a:fld>
            <a:endParaRPr lang="en-US"/>
          </a:p>
        </p:txBody>
      </p:sp>
    </p:spTree>
    <p:extLst>
      <p:ext uri="{BB962C8B-B14F-4D97-AF65-F5344CB8AC3E}">
        <p14:creationId xmlns:p14="http://schemas.microsoft.com/office/powerpoint/2010/main" val="731554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lumMod val="75000"/>
                    <a:lumOff val="25000"/>
                  </a:schemeClr>
                </a:solidFill>
                <a:effectLst/>
                <a:latin typeface="+mn-lt"/>
                <a:ea typeface="+mn-ea"/>
                <a:cs typeface="+mn-cs"/>
              </a:rPr>
              <a:t>We assume each single link is associated with a latent topic path</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0000">
                  <a:lumMod val="75000"/>
                  <a:lumOff val="25000"/>
                </a:srgbClr>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lumMod val="75000"/>
                    <a:lumOff val="25000"/>
                  </a:srgbClr>
                </a:solidFill>
              </a:rPr>
              <a:t>e.g., a path for a link between query and processing is shown on the right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lumMod val="75000"/>
                    <a:lumOff val="25000"/>
                  </a:schemeClr>
                </a:solidFill>
                <a:effectLst/>
                <a:latin typeface="+mn-lt"/>
                <a:ea typeface="+mn-ea"/>
                <a:cs typeface="+mn-cs"/>
              </a:rPr>
              <a:t>The number of links between two elements in a certain topic is a latent random variable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lumMod val="75000"/>
                    <a:lumOff val="25000"/>
                  </a:schemeClr>
                </a:solidFill>
                <a:effectLst/>
                <a:latin typeface="+mn-lt"/>
                <a:ea typeface="+mn-ea"/>
                <a:cs typeface="+mn-cs"/>
              </a:rPr>
              <a:t>The more</a:t>
            </a:r>
            <a:r>
              <a:rPr lang="en-US" sz="1200" kern="1200" baseline="0" dirty="0" smtClean="0">
                <a:solidFill>
                  <a:schemeClr val="tx1">
                    <a:lumMod val="75000"/>
                    <a:lumOff val="25000"/>
                  </a:schemeClr>
                </a:solidFill>
                <a:effectLst/>
                <a:latin typeface="+mn-lt"/>
                <a:ea typeface="+mn-ea"/>
                <a:cs typeface="+mn-cs"/>
              </a:rPr>
              <a:t> probable two elements are in a topic, the more links they have in that topic</a:t>
            </a:r>
            <a:endParaRPr lang="en-US" dirty="0" smtClean="0"/>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107</a:t>
            </a:fld>
            <a:endParaRPr lang="en-US"/>
          </a:p>
        </p:txBody>
      </p:sp>
    </p:spTree>
    <p:extLst>
      <p:ext uri="{BB962C8B-B14F-4D97-AF65-F5344CB8AC3E}">
        <p14:creationId xmlns:p14="http://schemas.microsoft.com/office/powerpoint/2010/main" val="603926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Replace the formulas with the exact formula in paper, and the optimization problem</a:t>
            </a:r>
          </a:p>
          <a:p>
            <a:pPr marL="228600" indent="-228600">
              <a:buAutoNum type="arabicPeriod"/>
            </a:pPr>
            <a:r>
              <a:rPr lang="en-US" dirty="0" smtClean="0"/>
              <a:t>Introduce the formulas first</a:t>
            </a:r>
          </a:p>
          <a:p>
            <a:pPr marL="228600" indent="-228600">
              <a:buAutoNum type="arabicPeriod"/>
            </a:pPr>
            <a:r>
              <a:rPr lang="en-US" dirty="0" smtClean="0"/>
              <a:t>Explain</a:t>
            </a:r>
            <a:r>
              <a:rPr lang="zh-CN" altLang="en-US" dirty="0" smtClean="0"/>
              <a:t> </a:t>
            </a:r>
            <a:r>
              <a:rPr lang="en-US" altLang="zh-CN" dirty="0" smtClean="0"/>
              <a:t>what</a:t>
            </a:r>
            <a:r>
              <a:rPr lang="zh-CN" altLang="en-US" dirty="0" smtClean="0"/>
              <a:t> </a:t>
            </a:r>
            <a:r>
              <a:rPr lang="en-US" altLang="zh-CN" dirty="0" smtClean="0"/>
              <a:t>theta,</a:t>
            </a:r>
            <a:r>
              <a:rPr lang="zh-CN" altLang="en-US" dirty="0" smtClean="0"/>
              <a:t> </a:t>
            </a:r>
            <a:r>
              <a:rPr lang="en-US" altLang="zh-CN" dirty="0" smtClean="0"/>
              <a:t>phi</a:t>
            </a:r>
            <a:r>
              <a:rPr lang="zh-CN" altLang="en-US" dirty="0" smtClean="0"/>
              <a:t> </a:t>
            </a:r>
            <a:r>
              <a:rPr lang="en-US" altLang="zh-CN" dirty="0" smtClean="0"/>
              <a:t>is</a:t>
            </a:r>
            <a:endParaRPr lang="en-US" dirty="0" smtClean="0"/>
          </a:p>
          <a:p>
            <a:pPr marL="228600" indent="-228600">
              <a:buAutoNum type="arabicPeriod"/>
            </a:pPr>
            <a:r>
              <a:rPr lang="en-US" dirty="0" smtClean="0"/>
              <a:t>emphasize ‘estimate</a:t>
            </a:r>
            <a:r>
              <a:rPr lang="zh-CN" altLang="en-US" dirty="0" smtClean="0"/>
              <a:t> </a:t>
            </a:r>
            <a:r>
              <a:rPr lang="en-US" altLang="zh-CN" dirty="0" smtClean="0"/>
              <a:t>e_{</a:t>
            </a:r>
            <a:r>
              <a:rPr lang="en-US" altLang="zh-CN" dirty="0" err="1" smtClean="0"/>
              <a:t>i</a:t>
            </a:r>
            <a:r>
              <a:rPr lang="zh-CN" altLang="zh-CN" dirty="0" smtClean="0"/>
              <a:t>,</a:t>
            </a:r>
            <a:r>
              <a:rPr lang="en-US" altLang="zh-CN" dirty="0" smtClean="0"/>
              <a:t>j}^z</a:t>
            </a:r>
            <a:r>
              <a:rPr lang="zh-CN" altLang="en-US" dirty="0" smtClean="0"/>
              <a:t> </a:t>
            </a:r>
            <a:r>
              <a:rPr lang="en-US" altLang="zh-CN" dirty="0" smtClean="0"/>
              <a:t>for</a:t>
            </a:r>
            <a:r>
              <a:rPr lang="zh-CN" altLang="en-US" dirty="0" smtClean="0"/>
              <a:t> </a:t>
            </a:r>
            <a:r>
              <a:rPr lang="en-US" altLang="zh-CN" dirty="0" smtClean="0"/>
              <a:t>each</a:t>
            </a:r>
            <a:r>
              <a:rPr lang="zh-CN" altLang="en-US" dirty="0" smtClean="0"/>
              <a:t> </a:t>
            </a:r>
            <a:r>
              <a:rPr lang="en-US" altLang="zh-CN" dirty="0" smtClean="0"/>
              <a:t>edge</a:t>
            </a:r>
            <a:r>
              <a:rPr lang="zh-CN" altLang="en-US" dirty="0" smtClean="0"/>
              <a:t> </a:t>
            </a:r>
            <a:r>
              <a:rPr lang="en-US" altLang="zh-CN" dirty="0" smtClean="0"/>
              <a:t>(</a:t>
            </a:r>
            <a:r>
              <a:rPr lang="en-US" altLang="zh-CN" dirty="0" err="1" smtClean="0"/>
              <a:t>I,j</a:t>
            </a:r>
            <a:r>
              <a:rPr lang="en-US" altLang="zh-CN" dirty="0" smtClean="0"/>
              <a:t>),</a:t>
            </a:r>
            <a:r>
              <a:rPr lang="zh-CN" altLang="en-US" dirty="0" smtClean="0"/>
              <a:t> </a:t>
            </a:r>
            <a:r>
              <a:rPr lang="en-US" altLang="zh-CN" dirty="0" smtClean="0"/>
              <a:t>and</a:t>
            </a:r>
            <a:r>
              <a:rPr lang="zh-CN" altLang="en-US" dirty="0" smtClean="0"/>
              <a:t> </a:t>
            </a:r>
            <a:r>
              <a:rPr lang="en-US" altLang="zh-CN" dirty="0" smtClean="0"/>
              <a:t>use</a:t>
            </a:r>
            <a:r>
              <a:rPr lang="zh-CN" altLang="en-US" dirty="0" smtClean="0"/>
              <a:t> </a:t>
            </a:r>
            <a:r>
              <a:rPr lang="en-US" altLang="zh-CN" dirty="0" smtClean="0"/>
              <a:t>the</a:t>
            </a:r>
            <a:r>
              <a:rPr lang="zh-CN" altLang="en-US" dirty="0" smtClean="0"/>
              <a:t> </a:t>
            </a:r>
            <a:r>
              <a:rPr lang="en-US" altLang="zh-CN" dirty="0" smtClean="0"/>
              <a:t>graph</a:t>
            </a:r>
            <a:r>
              <a:rPr lang="zh-CN" altLang="en-US" dirty="0" smtClean="0"/>
              <a:t> </a:t>
            </a:r>
            <a:r>
              <a:rPr lang="en-US" altLang="zh-CN" dirty="0" smtClean="0"/>
              <a:t>with</a:t>
            </a:r>
            <a:r>
              <a:rPr lang="zh-CN" altLang="en-US" dirty="0" smtClean="0"/>
              <a:t> </a:t>
            </a:r>
            <a:r>
              <a:rPr lang="en-US" altLang="zh-CN" dirty="0" smtClean="0"/>
              <a:t>edge</a:t>
            </a:r>
            <a:r>
              <a:rPr lang="zh-CN" altLang="en-US" dirty="0" smtClean="0"/>
              <a:t> </a:t>
            </a:r>
            <a:r>
              <a:rPr lang="en-US" altLang="zh-CN" dirty="0" smtClean="0"/>
              <a:t>weight</a:t>
            </a:r>
            <a:r>
              <a:rPr lang="zh-CN" altLang="en-US" dirty="0" smtClean="0"/>
              <a:t> </a:t>
            </a:r>
            <a:r>
              <a:rPr lang="en-US" altLang="zh-CN" dirty="0" smtClean="0"/>
              <a:t>e_{</a:t>
            </a:r>
            <a:r>
              <a:rPr lang="en-US" altLang="zh-CN" dirty="0" err="1" smtClean="0"/>
              <a:t>I,j</a:t>
            </a:r>
            <a:r>
              <a:rPr lang="en-US" altLang="zh-CN" dirty="0" smtClean="0"/>
              <a:t>}^z</a:t>
            </a:r>
            <a:r>
              <a:rPr lang="zh-CN" altLang="en-US" dirty="0" smtClean="0"/>
              <a:t> </a:t>
            </a:r>
            <a:r>
              <a:rPr lang="en-US" altLang="zh-CN" dirty="0" smtClean="0"/>
              <a:t>to</a:t>
            </a:r>
            <a:r>
              <a:rPr lang="zh-CN" altLang="en-US" dirty="0" smtClean="0"/>
              <a:t> </a:t>
            </a:r>
            <a:r>
              <a:rPr lang="en-US" altLang="zh-CN" dirty="0" smtClean="0"/>
              <a:t>represent</a:t>
            </a:r>
            <a:r>
              <a:rPr lang="zh-CN" altLang="en-US" dirty="0" smtClean="0"/>
              <a:t> </a:t>
            </a:r>
            <a:r>
              <a:rPr lang="en-US" altLang="zh-CN" dirty="0" smtClean="0"/>
              <a:t>topic</a:t>
            </a:r>
            <a:r>
              <a:rPr lang="zh-CN" altLang="en-US" dirty="0" smtClean="0"/>
              <a:t> </a:t>
            </a:r>
            <a:r>
              <a:rPr lang="en-US" altLang="zh-CN" dirty="0" smtClean="0"/>
              <a:t>z’</a:t>
            </a:r>
            <a:r>
              <a:rPr lang="zh-CN" altLang="en-US" dirty="0" smtClean="0"/>
              <a:t>, </a:t>
            </a:r>
            <a:r>
              <a:rPr lang="en-US" altLang="zh-CN" dirty="0" smtClean="0"/>
              <a:t>and</a:t>
            </a:r>
            <a:r>
              <a:rPr lang="zh-CN" altLang="en-US" dirty="0" smtClean="0"/>
              <a:t> </a:t>
            </a:r>
            <a:r>
              <a:rPr lang="en-US" altLang="zh-CN" dirty="0" smtClean="0"/>
              <a:t>‘for</a:t>
            </a:r>
            <a:r>
              <a:rPr lang="zh-CN" altLang="en-US" dirty="0" smtClean="0"/>
              <a:t> </a:t>
            </a:r>
            <a:r>
              <a:rPr lang="en-US" altLang="zh-CN" dirty="0" smtClean="0"/>
              <a:t>example,</a:t>
            </a:r>
            <a:r>
              <a:rPr lang="zh-CN" altLang="en-US" dirty="0" smtClean="0"/>
              <a:t> </a:t>
            </a:r>
            <a:r>
              <a:rPr lang="en-US" altLang="zh-CN" dirty="0" smtClean="0"/>
              <a:t>in</a:t>
            </a:r>
            <a:r>
              <a:rPr lang="zh-CN" altLang="en-US" dirty="0" smtClean="0"/>
              <a:t> </a:t>
            </a:r>
            <a:r>
              <a:rPr lang="en-US" altLang="zh-CN" dirty="0" smtClean="0"/>
              <a:t>this</a:t>
            </a:r>
            <a:r>
              <a:rPr lang="zh-CN" altLang="en-US" dirty="0" smtClean="0"/>
              <a:t> </a:t>
            </a:r>
            <a:r>
              <a:rPr lang="en-US" altLang="zh-CN" dirty="0" smtClean="0"/>
              <a:t>graph,</a:t>
            </a:r>
            <a:r>
              <a:rPr lang="zh-CN" altLang="en-US" dirty="0" smtClean="0"/>
              <a:t> </a:t>
            </a:r>
            <a:r>
              <a:rPr lang="en-US" altLang="zh-CN" dirty="0" smtClean="0"/>
              <a:t>this</a:t>
            </a:r>
            <a:r>
              <a:rPr lang="zh-CN" altLang="en-US" dirty="0" smtClean="0"/>
              <a:t> </a:t>
            </a:r>
            <a:r>
              <a:rPr lang="en-US" altLang="zh-CN" dirty="0" smtClean="0"/>
              <a:t>edge</a:t>
            </a:r>
            <a:r>
              <a:rPr lang="zh-CN" altLang="en-US" dirty="0" smtClean="0"/>
              <a:t> </a:t>
            </a:r>
            <a:r>
              <a:rPr lang="en-US" altLang="zh-CN" dirty="0" smtClean="0"/>
              <a:t>with</a:t>
            </a:r>
            <a:r>
              <a:rPr lang="zh-CN" altLang="en-US" dirty="0" smtClean="0"/>
              <a:t> </a:t>
            </a:r>
            <a:r>
              <a:rPr lang="en-US" altLang="zh-CN" dirty="0" smtClean="0"/>
              <a:t>weight</a:t>
            </a:r>
            <a:r>
              <a:rPr lang="zh-CN" altLang="en-US" dirty="0" smtClean="0"/>
              <a:t> </a:t>
            </a:r>
            <a:r>
              <a:rPr lang="en-US" altLang="zh-CN" dirty="0" smtClean="0"/>
              <a:t>100</a:t>
            </a:r>
            <a:r>
              <a:rPr lang="zh-CN" altLang="en-US" dirty="0" smtClean="0"/>
              <a:t> </a:t>
            </a:r>
            <a:r>
              <a:rPr lang="en-US" altLang="zh-CN" dirty="0" smtClean="0"/>
              <a:t>is</a:t>
            </a:r>
            <a:r>
              <a:rPr lang="zh-CN" altLang="en-US" dirty="0" smtClean="0"/>
              <a:t> </a:t>
            </a:r>
            <a:r>
              <a:rPr lang="en-US" altLang="zh-CN" dirty="0" smtClean="0"/>
              <a:t>split</a:t>
            </a:r>
            <a:r>
              <a:rPr lang="zh-CN" altLang="en-US" dirty="0" smtClean="0"/>
              <a:t> </a:t>
            </a:r>
            <a:r>
              <a:rPr lang="en-US" altLang="zh-CN" dirty="0" smtClean="0"/>
              <a:t>into</a:t>
            </a:r>
            <a:r>
              <a:rPr lang="zh-CN" altLang="en-US" dirty="0" smtClean="0"/>
              <a:t> </a:t>
            </a:r>
            <a:r>
              <a:rPr lang="en-US" altLang="zh-CN" dirty="0" smtClean="0"/>
              <a:t>65</a:t>
            </a:r>
            <a:r>
              <a:rPr lang="zh-CN" altLang="en-US" dirty="0" smtClean="0"/>
              <a:t> </a:t>
            </a:r>
            <a:r>
              <a:rPr lang="en-US" altLang="zh-CN" dirty="0" smtClean="0"/>
              <a:t>and</a:t>
            </a:r>
            <a:r>
              <a:rPr lang="zh-CN" altLang="en-US" dirty="0" smtClean="0"/>
              <a:t> </a:t>
            </a:r>
            <a:r>
              <a:rPr lang="en-US" altLang="zh-CN" dirty="0" smtClean="0"/>
              <a:t>35,</a:t>
            </a:r>
            <a:r>
              <a:rPr lang="zh-CN" altLang="en-US" dirty="0" smtClean="0"/>
              <a:t> </a:t>
            </a:r>
            <a:r>
              <a:rPr lang="en-US" altLang="zh-CN" dirty="0" smtClean="0"/>
              <a:t>and</a:t>
            </a:r>
            <a:r>
              <a:rPr lang="zh-CN" altLang="en-US" dirty="0" smtClean="0"/>
              <a:t> </a:t>
            </a:r>
            <a:r>
              <a:rPr lang="en-US" altLang="zh-CN" dirty="0" smtClean="0"/>
              <a:t>topic</a:t>
            </a:r>
            <a:r>
              <a:rPr lang="zh-CN" altLang="en-US" dirty="0" smtClean="0"/>
              <a:t> </a:t>
            </a:r>
            <a:r>
              <a:rPr lang="en-US" altLang="zh-CN" dirty="0" smtClean="0"/>
              <a:t>o</a:t>
            </a:r>
            <a:r>
              <a:rPr lang="zh-CN" altLang="en-US" dirty="0" smtClean="0"/>
              <a:t> </a:t>
            </a:r>
            <a:r>
              <a:rPr lang="en-US" altLang="zh-CN" dirty="0" smtClean="0"/>
              <a:t>is</a:t>
            </a:r>
            <a:r>
              <a:rPr lang="zh-CN" altLang="en-US" dirty="0" smtClean="0"/>
              <a:t> </a:t>
            </a:r>
            <a:r>
              <a:rPr lang="en-US" altLang="zh-CN" dirty="0" smtClean="0"/>
              <a:t>split</a:t>
            </a:r>
            <a:r>
              <a:rPr lang="zh-CN" altLang="en-US" dirty="0" smtClean="0"/>
              <a:t> </a:t>
            </a:r>
            <a:r>
              <a:rPr lang="en-US" altLang="zh-CN" dirty="0" smtClean="0"/>
              <a:t>into</a:t>
            </a:r>
            <a:r>
              <a:rPr lang="zh-CN" altLang="en-US" dirty="0" smtClean="0"/>
              <a:t> </a:t>
            </a:r>
            <a:r>
              <a:rPr lang="en-US" altLang="zh-CN" dirty="0" smtClean="0"/>
              <a:t>topic</a:t>
            </a:r>
            <a:r>
              <a:rPr lang="zh-CN" altLang="en-US" dirty="0" smtClean="0"/>
              <a:t> </a:t>
            </a:r>
            <a:r>
              <a:rPr lang="en-US" altLang="zh-CN" dirty="0" smtClean="0"/>
              <a:t>o/1</a:t>
            </a:r>
            <a:r>
              <a:rPr lang="zh-CN" altLang="en-US" dirty="0" smtClean="0"/>
              <a:t> </a:t>
            </a:r>
            <a:r>
              <a:rPr lang="en-US" altLang="zh-CN" dirty="0" smtClean="0"/>
              <a:t>and</a:t>
            </a:r>
            <a:r>
              <a:rPr lang="zh-CN" altLang="en-US" dirty="0" smtClean="0"/>
              <a:t> </a:t>
            </a:r>
            <a:r>
              <a:rPr lang="en-US" altLang="zh-CN" dirty="0" smtClean="0"/>
              <a:t>topic</a:t>
            </a:r>
            <a:r>
              <a:rPr lang="zh-CN" altLang="en-US" dirty="0" smtClean="0"/>
              <a:t> </a:t>
            </a:r>
            <a:r>
              <a:rPr lang="en-US" altLang="zh-CN" smtClean="0"/>
              <a:t>o/2’</a:t>
            </a:r>
            <a:endParaRPr lang="en-US" dirty="0" smtClean="0"/>
          </a:p>
        </p:txBody>
      </p:sp>
      <p:sp>
        <p:nvSpPr>
          <p:cNvPr id="4" name="Slide Number Placeholder 3"/>
          <p:cNvSpPr>
            <a:spLocks noGrp="1"/>
          </p:cNvSpPr>
          <p:nvPr>
            <p:ph type="sldNum" sz="quarter" idx="10"/>
          </p:nvPr>
        </p:nvSpPr>
        <p:spPr/>
        <p:txBody>
          <a:bodyPr/>
          <a:lstStyle/>
          <a:p>
            <a:fld id="{98EA47F5-BD16-458E-9CBE-FE7BB1A2847B}" type="slidenum">
              <a:rPr lang="en-US" smtClean="0"/>
              <a:t>111</a:t>
            </a:fld>
            <a:endParaRPr lang="en-US"/>
          </a:p>
        </p:txBody>
      </p:sp>
    </p:spTree>
    <p:extLst>
      <p:ext uri="{BB962C8B-B14F-4D97-AF65-F5344CB8AC3E}">
        <p14:creationId xmlns:p14="http://schemas.microsoft.com/office/powerpoint/2010/main" val="739665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9888" y="688975"/>
            <a:ext cx="6118225" cy="3441700"/>
          </a:xfrm>
          <a:prstGeom prst="rect">
            <a:avLst/>
          </a:prstGeom>
          <a:noFill/>
          <a:ln w="12700">
            <a:solidFill>
              <a:prstClr val="black"/>
            </a:solidFill>
          </a:ln>
        </p:spPr>
      </p:sp>
      <p:sp>
        <p:nvSpPr>
          <p:cNvPr id="3" name="Notes Placeholder 2"/>
          <p:cNvSpPr>
            <a:spLocks noGrp="1"/>
          </p:cNvSpPr>
          <p:nvPr>
            <p:ph type="body" idx="1"/>
          </p:nvPr>
        </p:nvSpPr>
        <p:spPr>
          <a:xfrm>
            <a:off x="685800" y="4360863"/>
            <a:ext cx="5486400" cy="4130675"/>
          </a:xfrm>
          <a:prstGeom prst="rect">
            <a:avLst/>
          </a:prstGeom>
        </p:spPr>
        <p:txBody>
          <a:bodyPr/>
          <a:lstStyle/>
          <a:p>
            <a:r>
              <a:rPr lang="en-US" dirty="0" smtClean="0"/>
              <a:t>In an extension of our model, we learn the weight</a:t>
            </a:r>
            <a:r>
              <a:rPr lang="en-US" baseline="0" dirty="0" smtClean="0"/>
              <a:t> of link types, instead of giving all link types equal weight. The intuitive idea is that different link types may have different importance in topic discovery. For example, when you infer the high-level topic of a paper, you can just use the conference information, right? You see our paper is published in ICDM, you can safely guess it’s a data mining paper. You don’t even need to look at the titles and authors. But if you want to know more specific topics of this paper, the other types of information is more important. So when we construct the hierarchy, we need to give different link types appropriate weight. And that weight should be learnt from the data.</a:t>
            </a:r>
          </a:p>
          <a:p>
            <a:endParaRPr lang="en-US" baseline="0" dirty="0" smtClean="0"/>
          </a:p>
          <a:p>
            <a:r>
              <a:rPr lang="en-US" baseline="0" dirty="0" smtClean="0"/>
              <a:t>So we introduce an extra variable \alpha to denote the weight, and put it in our model, and find the maximum likelihood</a:t>
            </a:r>
            <a:endParaRPr lang="en-US" dirty="0"/>
          </a:p>
        </p:txBody>
      </p:sp>
    </p:spTree>
    <p:extLst>
      <p:ext uri="{BB962C8B-B14F-4D97-AF65-F5344CB8AC3E}">
        <p14:creationId xmlns:p14="http://schemas.microsoft.com/office/powerpoint/2010/main" val="237524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sz="2800">
                <a:solidFill>
                  <a:schemeClr val="tx1"/>
                </a:solidFill>
                <a:latin typeface="Calibri" panose="020F0502020204030204" pitchFamily="34" charset="0"/>
                <a:ea typeface="MS PGothic" panose="020B0600070205080204" pitchFamily="34" charset="-128"/>
              </a:defRPr>
            </a:lvl1pPr>
            <a:lvl2pPr marL="742950" indent="-285750" defTabSz="931863">
              <a:defRPr sz="2800">
                <a:solidFill>
                  <a:schemeClr val="tx1"/>
                </a:solidFill>
                <a:latin typeface="Calibri" panose="020F0502020204030204" pitchFamily="34" charset="0"/>
                <a:ea typeface="MS PGothic" panose="020B0600070205080204" pitchFamily="34" charset="-128"/>
              </a:defRPr>
            </a:lvl2pPr>
            <a:lvl3pPr marL="1143000" indent="-228600" defTabSz="931863">
              <a:defRPr sz="2800">
                <a:solidFill>
                  <a:schemeClr val="tx1"/>
                </a:solidFill>
                <a:latin typeface="Calibri" panose="020F0502020204030204" pitchFamily="34" charset="0"/>
                <a:ea typeface="MS PGothic" panose="020B0600070205080204" pitchFamily="34" charset="-128"/>
              </a:defRPr>
            </a:lvl3pPr>
            <a:lvl4pPr marL="1600200" indent="-228600" defTabSz="931863">
              <a:defRPr sz="2800">
                <a:solidFill>
                  <a:schemeClr val="tx1"/>
                </a:solidFill>
                <a:latin typeface="Calibri" panose="020F0502020204030204" pitchFamily="34" charset="0"/>
                <a:ea typeface="MS PGothic" panose="020B0600070205080204" pitchFamily="34" charset="-128"/>
              </a:defRPr>
            </a:lvl4pPr>
            <a:lvl5pPr marL="2057400" indent="-228600" defTabSz="931863">
              <a:defRPr sz="2800">
                <a:solidFill>
                  <a:schemeClr val="tx1"/>
                </a:solidFill>
                <a:latin typeface="Calibri" panose="020F0502020204030204" pitchFamily="34" charset="0"/>
                <a:ea typeface="MS PGothic" panose="020B0600070205080204" pitchFamily="34" charset="-128"/>
              </a:defRPr>
            </a:lvl5pPr>
            <a:lvl6pPr marL="25146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6pPr>
            <a:lvl7pPr marL="29718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7pPr>
            <a:lvl8pPr marL="34290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8pPr>
            <a:lvl9pPr marL="38862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9pPr>
          </a:lstStyle>
          <a:p>
            <a:fld id="{BDAFF847-67DC-44CB-A0F2-4D8882B94AFB}" type="slidenum">
              <a:rPr lang="en-US" altLang="en-US" sz="1200">
                <a:latin typeface="Times New Roman" panose="02020603050405020304" pitchFamily="18" charset="0"/>
              </a:rPr>
              <a:pPr/>
              <a:t>15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093109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9888" y="688975"/>
            <a:ext cx="6118225" cy="3441700"/>
          </a:xfrm>
          <a:prstGeom prst="rect">
            <a:avLst/>
          </a:prstGeom>
          <a:noFill/>
          <a:ln w="12700">
            <a:solidFill>
              <a:prstClr val="black"/>
            </a:solidFill>
          </a:ln>
        </p:spPr>
      </p:sp>
      <p:sp>
        <p:nvSpPr>
          <p:cNvPr id="3" name="Notes Placeholder 2"/>
          <p:cNvSpPr>
            <a:spLocks noGrp="1"/>
          </p:cNvSpPr>
          <p:nvPr>
            <p:ph type="body" idx="1"/>
          </p:nvPr>
        </p:nvSpPr>
        <p:spPr>
          <a:xfrm>
            <a:off x="685800" y="4360863"/>
            <a:ext cx="5486400" cy="4130675"/>
          </a:xfrm>
          <a:prstGeom prst="rect">
            <a:avLst/>
          </a:prstGeom>
        </p:spPr>
        <p:txBody>
          <a:bodyPr/>
          <a:lstStyle/>
          <a:p>
            <a:r>
              <a:rPr lang="en-US" dirty="0" smtClean="0"/>
              <a:t>I am</a:t>
            </a:r>
            <a:r>
              <a:rPr lang="en-US" baseline="0" dirty="0" smtClean="0"/>
              <a:t> skipping the details of the derivation. But I can give you some intuitive interpretation of the optimal weight. There are two factors to determine the weight. These two factors occur in the dominator, so the larger they are, the smaller the weight is. For a link type with larger average link weight, we should give it a smaller weight. Otherwise a type with very heavy links will dominate a type with light links, for example, the term will dominate the venue. </a:t>
            </a:r>
          </a:p>
          <a:p>
            <a:endParaRPr lang="en-US" baseline="0" dirty="0" smtClean="0"/>
          </a:p>
          <a:p>
            <a:r>
              <a:rPr lang="en-US" baseline="0" dirty="0" smtClean="0"/>
              <a:t>What’s the first factor? Term-term: 5; 20 average number ; </a:t>
            </a:r>
          </a:p>
          <a:p>
            <a:endParaRPr lang="en-US" baseline="0" dirty="0" smtClean="0"/>
          </a:p>
          <a:p>
            <a:r>
              <a:rPr lang="en-US" baseline="0" dirty="0" smtClean="0"/>
              <a:t>The second factor is how well a link type fits the current topic separation. In lower level of the hierarchy, the venue becomes a very useless type, and the prediction of venue links using the inferred model will be far away from the observed data. So the KL-divergence of the prediction from observation will be large, and the weight will be small; prediction value and real value’s diff</a:t>
            </a:r>
            <a:endParaRPr lang="en-US" dirty="0"/>
          </a:p>
        </p:txBody>
      </p:sp>
    </p:spTree>
    <p:extLst>
      <p:ext uri="{BB962C8B-B14F-4D97-AF65-F5344CB8AC3E}">
        <p14:creationId xmlns:p14="http://schemas.microsoft.com/office/powerpoint/2010/main" val="27886179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Venue plays the most</a:t>
            </a:r>
            <a:r>
              <a:rPr lang="en-US" baseline="0" dirty="0" smtClean="0"/>
              <a:t> important role in the first level of topic partition. </a:t>
            </a:r>
            <a:r>
              <a:rPr lang="en-US" dirty="0" smtClean="0"/>
              <a:t>If you see a paper published in</a:t>
            </a:r>
            <a:r>
              <a:rPr lang="en-US" baseline="0" dirty="0" smtClean="0"/>
              <a:t> SIGMOD or VLDB, you don’t need to read the paper to infer it’s about DB topic; if you see STOC or FOCS, you know it’s a theory topic</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114</a:t>
            </a:fld>
            <a:endParaRPr lang="en-US"/>
          </a:p>
        </p:txBody>
      </p:sp>
    </p:spTree>
    <p:extLst>
      <p:ext uri="{BB962C8B-B14F-4D97-AF65-F5344CB8AC3E}">
        <p14:creationId xmlns:p14="http://schemas.microsoft.com/office/powerpoint/2010/main" val="19821479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have talked a lot about the hierarchical topics. Now I’ll talk about a 2</a:t>
            </a:r>
            <a:r>
              <a:rPr lang="en-US" baseline="30000" dirty="0" smtClean="0"/>
              <a:t>nd</a:t>
            </a:r>
            <a:r>
              <a:rPr lang="en-US" baseline="0" dirty="0" smtClean="0"/>
              <a:t> component in our framework: phrase mining. </a:t>
            </a:r>
            <a:r>
              <a:rPr lang="en-US" dirty="0" smtClean="0"/>
              <a:t>Phrase mining is important</a:t>
            </a:r>
            <a:r>
              <a:rPr lang="en-US" baseline="0" dirty="0" smtClean="0"/>
              <a:t>, just think about the big vs. big bird example. </a:t>
            </a:r>
            <a:r>
              <a:rPr lang="en-US" dirty="0" smtClean="0"/>
              <a:t>Again, we do</a:t>
            </a:r>
            <a:r>
              <a:rPr lang="en-US" baseline="0" dirty="0" smtClean="0"/>
              <a:t> not use any NLP technique. We mine phrases by finding frequent sequential patterns from the documents. A phrase a sequence of words. This is nothing new. With a sequential pattern mining algorithm we can easily find these sequences. But the new problem we solved is how to filter bad phrases. If we don’t do filtering, we may generate a lot of bad phrases</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115</a:t>
            </a:fld>
            <a:endParaRPr lang="en-US"/>
          </a:p>
        </p:txBody>
      </p:sp>
    </p:spTree>
    <p:extLst>
      <p:ext uri="{BB962C8B-B14F-4D97-AF65-F5344CB8AC3E}">
        <p14:creationId xmlns:p14="http://schemas.microsoft.com/office/powerpoint/2010/main" val="924838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116</a:t>
            </a:fld>
            <a:endParaRPr lang="en-US" dirty="0"/>
          </a:p>
        </p:txBody>
      </p:sp>
    </p:spTree>
    <p:extLst>
      <p:ext uri="{BB962C8B-B14F-4D97-AF65-F5344CB8AC3E}">
        <p14:creationId xmlns:p14="http://schemas.microsoft.com/office/powerpoint/2010/main" val="2337263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connection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solution: we treat each phrase as a whole unit, and propose a new measure based on its conditional probability in each topic</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ranking has no systematic bias to phrase length</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117</a:t>
            </a:fld>
            <a:endParaRPr lang="en-US" dirty="0"/>
          </a:p>
        </p:txBody>
      </p:sp>
    </p:spTree>
    <p:extLst>
      <p:ext uri="{BB962C8B-B14F-4D97-AF65-F5344CB8AC3E}">
        <p14:creationId xmlns:p14="http://schemas.microsoft.com/office/powerpoint/2010/main" val="3187261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EA47F5-BD16-458E-9CBE-FE7BB1A2847B}" type="slidenum">
              <a:rPr lang="en-US" smtClean="0"/>
              <a:t>120</a:t>
            </a:fld>
            <a:endParaRPr lang="en-US"/>
          </a:p>
        </p:txBody>
      </p:sp>
    </p:spTree>
    <p:extLst>
      <p:ext uri="{BB962C8B-B14F-4D97-AF65-F5344CB8AC3E}">
        <p14:creationId xmlns:p14="http://schemas.microsoft.com/office/powerpoint/2010/main" val="2608989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Randomly sample from a hierarchy, and generate questions</a:t>
            </a:r>
          </a:p>
          <a:p>
            <a:r>
              <a:rPr lang="en-US" dirty="0" smtClean="0"/>
              <a:t>If users’ answers match the ones determined by a method, the quality is high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121</a:t>
            </a:fld>
            <a:endParaRPr lang="en-US"/>
          </a:p>
        </p:txBody>
      </p:sp>
    </p:spTree>
    <p:extLst>
      <p:ext uri="{BB962C8B-B14F-4D97-AF65-F5344CB8AC3E}">
        <p14:creationId xmlns:p14="http://schemas.microsoft.com/office/powerpoint/2010/main" val="8703843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hierarchy has much higher quality than existing methods</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122</a:t>
            </a:fld>
            <a:endParaRPr lang="en-US"/>
          </a:p>
        </p:txBody>
      </p:sp>
    </p:spTree>
    <p:extLst>
      <p:ext uri="{BB962C8B-B14F-4D97-AF65-F5344CB8AC3E}">
        <p14:creationId xmlns:p14="http://schemas.microsoft.com/office/powerpoint/2010/main" val="8727386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Entity profiling, community detection and role discovery</a:t>
            </a:r>
          </a:p>
          <a:p>
            <a:endParaRPr lang="en-US" dirty="0" smtClean="0"/>
          </a:p>
          <a:p>
            <a:r>
              <a:rPr lang="en-US" dirty="0" smtClean="0"/>
              <a:t>Our method can be generally</a:t>
            </a:r>
            <a:r>
              <a:rPr lang="en-US" baseline="0" dirty="0" smtClean="0"/>
              <a:t> applied to datasets in many different domains such as social networks, enterprise and business documents, and healthcare, because we rely on very few assumptions about the data. If your data have only text, it can work. Only links, it can work too. If you have both text + links, it can give you very rich knowledge</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123</a:t>
            </a:fld>
            <a:endParaRPr lang="en-US"/>
          </a:p>
        </p:txBody>
      </p:sp>
    </p:spTree>
    <p:extLst>
      <p:ext uri="{BB962C8B-B14F-4D97-AF65-F5344CB8AC3E}">
        <p14:creationId xmlns:p14="http://schemas.microsoft.com/office/powerpoint/2010/main" val="2309708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goal of my study is to discover these latent structures. There are three kinds of latent structures that are important to answer people’s questions: topics, concepts and relations. Let’s look at some example.</a:t>
            </a:r>
          </a:p>
          <a:p>
            <a:endParaRPr lang="en-US" baseline="0" dirty="0" smtClean="0"/>
          </a:p>
          <a:p>
            <a:r>
              <a:rPr lang="en-US" baseline="0" dirty="0" smtClean="0"/>
              <a:t>These two questions involve both topics and concepts. Although these two terms look alike each other and they can both be used to group entities, I use them to refer to two different structures. I use concept to refer to ‘is-a’ relationship between an entity and its concept category.</a:t>
            </a:r>
          </a:p>
          <a:p>
            <a:endParaRPr lang="en-US" baseline="0" dirty="0" smtClean="0"/>
          </a:p>
          <a:p>
            <a:endParaRPr lang="en-US" baseline="0" dirty="0" smtClean="0"/>
          </a:p>
          <a:p>
            <a:r>
              <a:rPr lang="en-US" baseline="0" dirty="0" smtClean="0"/>
              <a:t>Latent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70C0"/>
                </a:solidFill>
              </a:rPr>
              <a:t>Interdisciplinary</a:t>
            </a:r>
            <a:r>
              <a:rPr lang="en-US" sz="1200" dirty="0" smtClean="0"/>
              <a:t> </a:t>
            </a:r>
            <a:r>
              <a:rPr lang="en-US" sz="1200" dirty="0" smtClean="0">
                <a:solidFill>
                  <a:schemeClr val="accent2"/>
                </a:solidFill>
              </a:rPr>
              <a:t>research groups</a:t>
            </a:r>
            <a:r>
              <a:rPr lang="en-US" sz="1200" dirty="0" smtClean="0"/>
              <a:t> </a:t>
            </a:r>
            <a:r>
              <a:rPr lang="en-US" sz="1200" dirty="0" smtClean="0">
                <a:solidFill>
                  <a:srgbClr val="7030A0"/>
                </a:solidFill>
              </a:rPr>
              <a:t>in UW Seattle</a:t>
            </a:r>
            <a:r>
              <a:rPr lang="en-US" sz="1200"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Most </a:t>
            </a:r>
            <a:r>
              <a:rPr lang="en-US" sz="1200" dirty="0" smtClean="0">
                <a:solidFill>
                  <a:srgbClr val="7030A0"/>
                </a:solidFill>
              </a:rPr>
              <a:t>relevant</a:t>
            </a:r>
            <a:r>
              <a:rPr lang="en-US" sz="1200" dirty="0" smtClean="0"/>
              <a:t> </a:t>
            </a:r>
            <a:r>
              <a:rPr lang="en-US" sz="1200" dirty="0" smtClean="0">
                <a:solidFill>
                  <a:schemeClr val="accent2"/>
                </a:solidFill>
              </a:rPr>
              <a:t>organizations</a:t>
            </a:r>
            <a:r>
              <a:rPr lang="en-US" sz="1200" dirty="0" smtClean="0"/>
              <a:t> </a:t>
            </a:r>
            <a:r>
              <a:rPr lang="en-US" sz="1200" dirty="0" smtClean="0">
                <a:solidFill>
                  <a:srgbClr val="7030A0"/>
                </a:solidFill>
              </a:rPr>
              <a:t>with NSA</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125</a:t>
            </a:fld>
            <a:endParaRPr lang="en-US"/>
          </a:p>
        </p:txBody>
      </p:sp>
    </p:spTree>
    <p:extLst>
      <p:ext uri="{BB962C8B-B14F-4D97-AF65-F5344CB8AC3E}">
        <p14:creationId xmlns:p14="http://schemas.microsoft.com/office/powerpoint/2010/main" val="3775120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goal of my study is to discover these latent structures. There are three kinds of latent structures that are important to answer people’s questions: topics, concepts and relations. Let’s look at some example.</a:t>
            </a:r>
          </a:p>
          <a:p>
            <a:endParaRPr lang="en-US" baseline="0" dirty="0" smtClean="0"/>
          </a:p>
          <a:p>
            <a:r>
              <a:rPr lang="en-US" baseline="0" dirty="0" smtClean="0"/>
              <a:t>These two questions involve both topics and concepts. Although these two terms look alike each other and they can both be used to group entities, I use them to refer to two different structures. I use concept to refer to ‘is-a’ relationship between an entity and its concept category.</a:t>
            </a:r>
          </a:p>
          <a:p>
            <a:endParaRPr lang="en-US" baseline="0" dirty="0" smtClean="0"/>
          </a:p>
          <a:p>
            <a:endParaRPr lang="en-US" baseline="0" dirty="0" smtClean="0"/>
          </a:p>
          <a:p>
            <a:r>
              <a:rPr lang="en-US" baseline="0" dirty="0" smtClean="0"/>
              <a:t>Latent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70C0"/>
                </a:solidFill>
              </a:rPr>
              <a:t>Interdisciplinary</a:t>
            </a:r>
            <a:r>
              <a:rPr lang="en-US" sz="1200" dirty="0" smtClean="0"/>
              <a:t> </a:t>
            </a:r>
            <a:r>
              <a:rPr lang="en-US" sz="1200" dirty="0" smtClean="0">
                <a:solidFill>
                  <a:schemeClr val="accent2"/>
                </a:solidFill>
              </a:rPr>
              <a:t>research groups</a:t>
            </a:r>
            <a:r>
              <a:rPr lang="en-US" sz="1200" dirty="0" smtClean="0"/>
              <a:t> </a:t>
            </a:r>
            <a:r>
              <a:rPr lang="en-US" sz="1200" dirty="0" smtClean="0">
                <a:solidFill>
                  <a:srgbClr val="7030A0"/>
                </a:solidFill>
              </a:rPr>
              <a:t>in UW Seattle</a:t>
            </a:r>
            <a:r>
              <a:rPr lang="en-US" sz="1200"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Most </a:t>
            </a:r>
            <a:r>
              <a:rPr lang="en-US" sz="1200" dirty="0" smtClean="0">
                <a:solidFill>
                  <a:srgbClr val="7030A0"/>
                </a:solidFill>
              </a:rPr>
              <a:t>relevant</a:t>
            </a:r>
            <a:r>
              <a:rPr lang="en-US" sz="1200" dirty="0" smtClean="0"/>
              <a:t> </a:t>
            </a:r>
            <a:r>
              <a:rPr lang="en-US" sz="1200" dirty="0" smtClean="0">
                <a:solidFill>
                  <a:schemeClr val="accent2"/>
                </a:solidFill>
              </a:rPr>
              <a:t>organizations</a:t>
            </a:r>
            <a:r>
              <a:rPr lang="en-US" sz="1200" dirty="0" smtClean="0"/>
              <a:t> </a:t>
            </a:r>
            <a:r>
              <a:rPr lang="en-US" sz="1200" dirty="0" smtClean="0">
                <a:solidFill>
                  <a:srgbClr val="7030A0"/>
                </a:solidFill>
              </a:rPr>
              <a:t>with NSA</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16</a:t>
            </a:fld>
            <a:endParaRPr lang="en-US"/>
          </a:p>
        </p:txBody>
      </p:sp>
    </p:spTree>
    <p:extLst>
      <p:ext uri="{BB962C8B-B14F-4D97-AF65-F5344CB8AC3E}">
        <p14:creationId xmlns:p14="http://schemas.microsoft.com/office/powerpoint/2010/main" val="24965719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a:t>
            </a:r>
            <a:r>
              <a:rPr lang="en-US" baseline="0" dirty="0" smtClean="0"/>
              <a:t> motivating examples I showed you in the beginning. To answer these questions we first need to know which entities are politicians and which are high-tech companies. And we need to identify the mentions in text, e.g. news articles or web pages. </a:t>
            </a:r>
          </a:p>
          <a:p>
            <a:endParaRPr lang="en-US" baseline="0" dirty="0" smtClean="0"/>
          </a:p>
          <a:p>
            <a:r>
              <a:rPr lang="en-US" baseline="0" dirty="0" smtClean="0"/>
              <a:t>Most existing methods assume the concept-entity pairs are given by some knowledgebase, and focus on linking entity mentions to the entities in knowledgebase, using the information in the knowledgebase as reference. For example, they’ll measure the similarity of the context of this mention with the descriptive text in the Wikipedia, and match them based on the content similarity.</a:t>
            </a:r>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126</a:t>
            </a:fld>
            <a:endParaRPr lang="en-US"/>
          </a:p>
        </p:txBody>
      </p:sp>
    </p:spTree>
    <p:extLst>
      <p:ext uri="{BB962C8B-B14F-4D97-AF65-F5344CB8AC3E}">
        <p14:creationId xmlns:p14="http://schemas.microsoft.com/office/powerpoint/2010/main" val="2805809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Philip Yu contributes work on the topics of mining frequent patterns and association rules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Christos </a:t>
            </a:r>
            <a:r>
              <a:rPr lang="en-US" dirty="0" err="1" smtClean="0"/>
              <a:t>Faloutsos</a:t>
            </a:r>
            <a:r>
              <a:rPr lang="en-US" dirty="0" smtClean="0"/>
              <a:t> is more geared towards the topic of mining large datasets and large graphs</a:t>
            </a:r>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140</a:t>
            </a:fld>
            <a:endParaRPr lang="en-US"/>
          </a:p>
        </p:txBody>
      </p:sp>
    </p:spTree>
    <p:extLst>
      <p:ext uri="{BB962C8B-B14F-4D97-AF65-F5344CB8AC3E}">
        <p14:creationId xmlns:p14="http://schemas.microsoft.com/office/powerpoint/2010/main" val="10767329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F8110F-5CB8-4B7A-89C2-96B671E6053B}" type="slidenum">
              <a:rPr lang="en-US" smtClean="0"/>
              <a:t>146</a:t>
            </a:fld>
            <a:endParaRPr lang="en-US"/>
          </a:p>
        </p:txBody>
      </p:sp>
    </p:spTree>
    <p:extLst>
      <p:ext uri="{BB962C8B-B14F-4D97-AF65-F5344CB8AC3E}">
        <p14:creationId xmlns:p14="http://schemas.microsoft.com/office/powerpoint/2010/main" val="19433765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sz="2800">
                <a:solidFill>
                  <a:schemeClr val="tx1"/>
                </a:solidFill>
                <a:latin typeface="Calibri" panose="020F0502020204030204" pitchFamily="34" charset="0"/>
                <a:ea typeface="MS PGothic" panose="020B0600070205080204" pitchFamily="34" charset="-128"/>
              </a:defRPr>
            </a:lvl1pPr>
            <a:lvl2pPr marL="742950" indent="-285750" defTabSz="931863">
              <a:defRPr sz="2800">
                <a:solidFill>
                  <a:schemeClr val="tx1"/>
                </a:solidFill>
                <a:latin typeface="Calibri" panose="020F0502020204030204" pitchFamily="34" charset="0"/>
                <a:ea typeface="MS PGothic" panose="020B0600070205080204" pitchFamily="34" charset="-128"/>
              </a:defRPr>
            </a:lvl2pPr>
            <a:lvl3pPr marL="1143000" indent="-228600" defTabSz="931863">
              <a:defRPr sz="2800">
                <a:solidFill>
                  <a:schemeClr val="tx1"/>
                </a:solidFill>
                <a:latin typeface="Calibri" panose="020F0502020204030204" pitchFamily="34" charset="0"/>
                <a:ea typeface="MS PGothic" panose="020B0600070205080204" pitchFamily="34" charset="-128"/>
              </a:defRPr>
            </a:lvl3pPr>
            <a:lvl4pPr marL="1600200" indent="-228600" defTabSz="931863">
              <a:defRPr sz="2800">
                <a:solidFill>
                  <a:schemeClr val="tx1"/>
                </a:solidFill>
                <a:latin typeface="Calibri" panose="020F0502020204030204" pitchFamily="34" charset="0"/>
                <a:ea typeface="MS PGothic" panose="020B0600070205080204" pitchFamily="34" charset="-128"/>
              </a:defRPr>
            </a:lvl4pPr>
            <a:lvl5pPr marL="2057400" indent="-228600" defTabSz="931863">
              <a:defRPr sz="2800">
                <a:solidFill>
                  <a:schemeClr val="tx1"/>
                </a:solidFill>
                <a:latin typeface="Calibri" panose="020F0502020204030204" pitchFamily="34" charset="0"/>
                <a:ea typeface="MS PGothic" panose="020B0600070205080204" pitchFamily="34" charset="-128"/>
              </a:defRPr>
            </a:lvl5pPr>
            <a:lvl6pPr marL="25146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6pPr>
            <a:lvl7pPr marL="29718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7pPr>
            <a:lvl8pPr marL="34290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8pPr>
            <a:lvl9pPr marL="38862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9pPr>
          </a:lstStyle>
          <a:p>
            <a:fld id="{BDAFF847-67DC-44CB-A0F2-4D8882B94AFB}" type="slidenum">
              <a:rPr lang="en-US" altLang="en-US" sz="1200">
                <a:latin typeface="Times New Roman" panose="02020603050405020304" pitchFamily="18" charset="0"/>
              </a:rPr>
              <a:pPr/>
              <a:t>151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0420890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sz="2800">
                <a:solidFill>
                  <a:schemeClr val="tx1"/>
                </a:solidFill>
                <a:latin typeface="Calibri" panose="020F0502020204030204" pitchFamily="34" charset="0"/>
                <a:ea typeface="MS PGothic" panose="020B0600070205080204" pitchFamily="34" charset="-128"/>
              </a:defRPr>
            </a:lvl1pPr>
            <a:lvl2pPr marL="742950" indent="-285750" defTabSz="931863">
              <a:defRPr sz="2800">
                <a:solidFill>
                  <a:schemeClr val="tx1"/>
                </a:solidFill>
                <a:latin typeface="Calibri" panose="020F0502020204030204" pitchFamily="34" charset="0"/>
                <a:ea typeface="MS PGothic" panose="020B0600070205080204" pitchFamily="34" charset="-128"/>
              </a:defRPr>
            </a:lvl2pPr>
            <a:lvl3pPr marL="1143000" indent="-228600" defTabSz="931863">
              <a:defRPr sz="2800">
                <a:solidFill>
                  <a:schemeClr val="tx1"/>
                </a:solidFill>
                <a:latin typeface="Calibri" panose="020F0502020204030204" pitchFamily="34" charset="0"/>
                <a:ea typeface="MS PGothic" panose="020B0600070205080204" pitchFamily="34" charset="-128"/>
              </a:defRPr>
            </a:lvl3pPr>
            <a:lvl4pPr marL="1600200" indent="-228600" defTabSz="931863">
              <a:defRPr sz="2800">
                <a:solidFill>
                  <a:schemeClr val="tx1"/>
                </a:solidFill>
                <a:latin typeface="Calibri" panose="020F0502020204030204" pitchFamily="34" charset="0"/>
                <a:ea typeface="MS PGothic" panose="020B0600070205080204" pitchFamily="34" charset="-128"/>
              </a:defRPr>
            </a:lvl4pPr>
            <a:lvl5pPr marL="2057400" indent="-228600" defTabSz="931863">
              <a:defRPr sz="2800">
                <a:solidFill>
                  <a:schemeClr val="tx1"/>
                </a:solidFill>
                <a:latin typeface="Calibri" panose="020F0502020204030204" pitchFamily="34" charset="0"/>
                <a:ea typeface="MS PGothic" panose="020B0600070205080204" pitchFamily="34" charset="-128"/>
              </a:defRPr>
            </a:lvl5pPr>
            <a:lvl6pPr marL="25146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6pPr>
            <a:lvl7pPr marL="29718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7pPr>
            <a:lvl8pPr marL="34290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8pPr>
            <a:lvl9pPr marL="38862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9pPr>
          </a:lstStyle>
          <a:p>
            <a:fld id="{84BE57F0-2955-49BB-B615-84F4D2A7E259}" type="slidenum">
              <a:rPr lang="en-US" altLang="en-US" sz="1200">
                <a:latin typeface="Times New Roman" panose="02020603050405020304" pitchFamily="18" charset="0"/>
              </a:rPr>
              <a:pPr/>
              <a:t>152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4164488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May replace with Jure Lescovec</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sz="2800">
                <a:solidFill>
                  <a:schemeClr val="tx1"/>
                </a:solidFill>
                <a:latin typeface="Calibri" panose="020F0502020204030204" pitchFamily="34" charset="0"/>
                <a:ea typeface="MS PGothic" panose="020B0600070205080204" pitchFamily="34" charset="-128"/>
              </a:defRPr>
            </a:lvl1pPr>
            <a:lvl2pPr marL="742950" indent="-285750" defTabSz="931863">
              <a:defRPr sz="2800">
                <a:solidFill>
                  <a:schemeClr val="tx1"/>
                </a:solidFill>
                <a:latin typeface="Calibri" panose="020F0502020204030204" pitchFamily="34" charset="0"/>
                <a:ea typeface="MS PGothic" panose="020B0600070205080204" pitchFamily="34" charset="-128"/>
              </a:defRPr>
            </a:lvl2pPr>
            <a:lvl3pPr marL="1143000" indent="-228600" defTabSz="931863">
              <a:defRPr sz="2800">
                <a:solidFill>
                  <a:schemeClr val="tx1"/>
                </a:solidFill>
                <a:latin typeface="Calibri" panose="020F0502020204030204" pitchFamily="34" charset="0"/>
                <a:ea typeface="MS PGothic" panose="020B0600070205080204" pitchFamily="34" charset="-128"/>
              </a:defRPr>
            </a:lvl3pPr>
            <a:lvl4pPr marL="1600200" indent="-228600" defTabSz="931863">
              <a:defRPr sz="2800">
                <a:solidFill>
                  <a:schemeClr val="tx1"/>
                </a:solidFill>
                <a:latin typeface="Calibri" panose="020F0502020204030204" pitchFamily="34" charset="0"/>
                <a:ea typeface="MS PGothic" panose="020B0600070205080204" pitchFamily="34" charset="-128"/>
              </a:defRPr>
            </a:lvl4pPr>
            <a:lvl5pPr marL="2057400" indent="-228600" defTabSz="931863">
              <a:defRPr sz="2800">
                <a:solidFill>
                  <a:schemeClr val="tx1"/>
                </a:solidFill>
                <a:latin typeface="Calibri" panose="020F0502020204030204" pitchFamily="34" charset="0"/>
                <a:ea typeface="MS PGothic" panose="020B0600070205080204" pitchFamily="34" charset="-128"/>
              </a:defRPr>
            </a:lvl5pPr>
            <a:lvl6pPr marL="25146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6pPr>
            <a:lvl7pPr marL="29718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7pPr>
            <a:lvl8pPr marL="34290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8pPr>
            <a:lvl9pPr marL="3886200" indent="-228600" defTabSz="931863" eaLnBrk="0" fontAlgn="base" hangingPunct="0">
              <a:spcBef>
                <a:spcPct val="0"/>
              </a:spcBef>
              <a:spcAft>
                <a:spcPct val="0"/>
              </a:spcAft>
              <a:defRPr sz="2800">
                <a:solidFill>
                  <a:schemeClr val="tx1"/>
                </a:solidFill>
                <a:latin typeface="Calibri" panose="020F0502020204030204" pitchFamily="34" charset="0"/>
                <a:ea typeface="MS PGothic" panose="020B0600070205080204" pitchFamily="34" charset="-128"/>
              </a:defRPr>
            </a:lvl9pPr>
          </a:lstStyle>
          <a:p>
            <a:fld id="{A9BB16BB-CAD1-4852-B4B8-B6F7769A2FD4}" type="slidenum">
              <a:rPr lang="en-US" altLang="en-US" sz="1200">
                <a:latin typeface="Times New Roman" panose="02020603050405020304" pitchFamily="18" charset="0"/>
              </a:rPr>
              <a:pPr/>
              <a:t>153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6307668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a:ln/>
        </p:spPr>
      </p:sp>
      <p:sp>
        <p:nvSpPr>
          <p:cNvPr id="83971" name="Rectangle 3"/>
          <p:cNvSpPr>
            <a:spLocks noGrp="1"/>
          </p:cNvSpPr>
          <p:nvPr>
            <p:ph type="body" idx="1"/>
          </p:nvPr>
        </p:nvSpPr>
        <p:spPr>
          <a:xfrm>
            <a:off x="688975" y="4416425"/>
            <a:ext cx="5503863"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lstStyle/>
          <a:p>
            <a:endParaRPr lang="en-US" altLang="en-US" smtClean="0"/>
          </a:p>
        </p:txBody>
      </p:sp>
    </p:spTree>
    <p:extLst>
      <p:ext uri="{BB962C8B-B14F-4D97-AF65-F5344CB8AC3E}">
        <p14:creationId xmlns:p14="http://schemas.microsoft.com/office/powerpoint/2010/main" val="20816313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F8110F-5CB8-4B7A-89C2-96B671E6053B}" type="slidenum">
              <a:rPr lang="en-US" smtClean="0"/>
              <a:t>155</a:t>
            </a:fld>
            <a:endParaRPr lang="en-US"/>
          </a:p>
        </p:txBody>
      </p:sp>
    </p:spTree>
    <p:extLst>
      <p:ext uri="{BB962C8B-B14F-4D97-AF65-F5344CB8AC3E}">
        <p14:creationId xmlns:p14="http://schemas.microsoft.com/office/powerpoint/2010/main" val="1517880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What is the best way to organize </a:t>
            </a:r>
            <a:r>
              <a:rPr lang="en-US" sz="1200" baseline="0" dirty="0" smtClean="0">
                <a:solidFill>
                  <a:srgbClr val="C00000"/>
                </a:solidFill>
              </a:rPr>
              <a:t>dynamically growing</a:t>
            </a:r>
            <a:r>
              <a:rPr lang="en-US" sz="1200" baseline="0" dirty="0" smtClean="0"/>
              <a:t> info from </a:t>
            </a:r>
            <a:r>
              <a:rPr lang="en-US" sz="1200" baseline="0" dirty="0" smtClean="0">
                <a:solidFill>
                  <a:srgbClr val="C00000"/>
                </a:solidFill>
              </a:rPr>
              <a:t>heterogeneous sources</a:t>
            </a:r>
            <a:r>
              <a:rPr lang="en-US" sz="1200" baseline="0" dirty="0" smtClean="0"/>
              <a:t> with </a:t>
            </a:r>
            <a:r>
              <a:rPr lang="en-US" sz="1200" baseline="0" dirty="0" smtClean="0">
                <a:solidFill>
                  <a:srgbClr val="C00000"/>
                </a:solidFill>
              </a:rPr>
              <a:t>various quality</a:t>
            </a:r>
            <a:r>
              <a:rPr lang="en-US" sz="1200" baseline="0" dirty="0" smtClean="0"/>
              <a:t>?</a:t>
            </a:r>
          </a:p>
          <a:p>
            <a:endParaRPr lang="en-US" dirty="0" smtClean="0"/>
          </a:p>
          <a:p>
            <a:r>
              <a:rPr lang="en-US" dirty="0" smtClean="0"/>
              <a:t>Quality vs.</a:t>
            </a:r>
            <a:r>
              <a:rPr lang="en-US" baseline="0" dirty="0" smtClean="0"/>
              <a:t> update speed</a:t>
            </a:r>
            <a:endParaRPr lang="en-US" dirty="0" smtClean="0"/>
          </a:p>
          <a:p>
            <a:r>
              <a:rPr lang="en-US" dirty="0" smtClean="0"/>
              <a:t>The information</a:t>
            </a:r>
            <a:r>
              <a:rPr lang="en-US" baseline="0" dirty="0" smtClean="0"/>
              <a:t> grows fast, and the update of knowledgebase is always behind</a:t>
            </a:r>
          </a:p>
          <a:p>
            <a:endParaRPr lang="en-US" dirty="0" smtClean="0"/>
          </a:p>
        </p:txBody>
      </p:sp>
      <p:sp>
        <p:nvSpPr>
          <p:cNvPr id="4" name="Slide Number Placeholder 3"/>
          <p:cNvSpPr>
            <a:spLocks noGrp="1"/>
          </p:cNvSpPr>
          <p:nvPr>
            <p:ph type="sldNum" sz="quarter" idx="10"/>
          </p:nvPr>
        </p:nvSpPr>
        <p:spPr/>
        <p:txBody>
          <a:bodyPr/>
          <a:lstStyle/>
          <a:p>
            <a:fld id="{98EA47F5-BD16-458E-9CBE-FE7BB1A2847B}" type="slidenum">
              <a:rPr lang="en-US" smtClean="0"/>
              <a:t>162</a:t>
            </a:fld>
            <a:endParaRPr lang="en-US"/>
          </a:p>
        </p:txBody>
      </p:sp>
    </p:spTree>
    <p:extLst>
      <p:ext uri="{BB962C8B-B14F-4D97-AF65-F5344CB8AC3E}">
        <p14:creationId xmlns:p14="http://schemas.microsoft.com/office/powerpoint/2010/main" val="36498716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What is the best way to organize info for and interact with </a:t>
            </a:r>
            <a:r>
              <a:rPr lang="en-US" sz="1200" b="1" dirty="0" smtClean="0">
                <a:solidFill>
                  <a:schemeClr val="tx1"/>
                </a:solidFill>
              </a:rPr>
              <a:t>academic researchers</a:t>
            </a:r>
            <a:r>
              <a:rPr lang="en-US" b="1" dirty="0" smtClean="0">
                <a:solidFill>
                  <a:schemeClr val="tx1"/>
                </a:solidFill>
              </a:rPr>
              <a:t>, </a:t>
            </a:r>
            <a:r>
              <a:rPr lang="en-US" sz="1200" b="1" dirty="0" smtClean="0">
                <a:solidFill>
                  <a:schemeClr val="tx1"/>
                </a:solidFill>
              </a:rPr>
              <a:t>data analysts, general Web users?</a:t>
            </a:r>
            <a:endParaRPr lang="en-US" sz="1200" dirty="0" smtClean="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163</a:t>
            </a:fld>
            <a:endParaRPr lang="en-US"/>
          </a:p>
        </p:txBody>
      </p:sp>
    </p:spTree>
    <p:extLst>
      <p:ext uri="{BB962C8B-B14F-4D97-AF65-F5344CB8AC3E}">
        <p14:creationId xmlns:p14="http://schemas.microsoft.com/office/powerpoint/2010/main" val="150674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And provide context</a:t>
            </a:r>
            <a:r>
              <a:rPr lang="en-US" baseline="0" dirty="0" smtClean="0"/>
              <a:t> for all analyses</a:t>
            </a:r>
            <a:endParaRPr lang="en-US" dirty="0" smtClean="0"/>
          </a:p>
          <a:p>
            <a:pPr lvl="1"/>
            <a:endParaRPr lang="en-US" dirty="0" smtClean="0"/>
          </a:p>
          <a:p>
            <a:pPr lvl="1"/>
            <a:r>
              <a:rPr lang="en-US" dirty="0" smtClean="0"/>
              <a:t>Why</a:t>
            </a:r>
            <a:r>
              <a:rPr lang="en-US" baseline="0" dirty="0" smtClean="0"/>
              <a:t> is it important? As I showed you in the examples, a lot of questions are related to topical structure of a dataset, and we often need to answer these questions in different granularity. If you ask me what are important research areas in SIGIR conference, my answer can be information retrieval. But that’s not good enough, right?</a:t>
            </a:r>
          </a:p>
          <a:p>
            <a:pPr lvl="1"/>
            <a:endParaRPr lang="en-US" baseline="0" dirty="0" smtClean="0"/>
          </a:p>
          <a:p>
            <a:pPr lvl="1"/>
            <a:endParaRPr lang="en-US" dirty="0" smtClean="0"/>
          </a:p>
          <a:p>
            <a:pPr lvl="1"/>
            <a:r>
              <a:rPr lang="en-US" dirty="0" smtClean="0"/>
              <a:t>We</a:t>
            </a:r>
            <a:r>
              <a:rPr lang="en-US" baseline="0" dirty="0" smtClean="0"/>
              <a:t> want to organize the topics in different granularity to help answer questions related to topics: e.g.</a:t>
            </a:r>
          </a:p>
          <a:p>
            <a:pPr lvl="1"/>
            <a:endParaRPr lang="en-US" baseline="0"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The topic hierarchy is useful for Summarization, Browsing, Search</a:t>
            </a:r>
          </a:p>
          <a:p>
            <a:pPr lvl="1"/>
            <a:endParaRPr lang="en-US"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Not</a:t>
            </a:r>
            <a:r>
              <a:rPr lang="en-US" baseline="0" dirty="0" smtClean="0"/>
              <a:t> only a</a:t>
            </a:r>
            <a:r>
              <a:rPr lang="en-US" dirty="0" smtClean="0"/>
              <a:t> researcher can discover relevant work and subtopics to focus on, but also a student can quickly learn a new domain’s topics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a</a:t>
            </a:r>
            <a:r>
              <a:rPr lang="en-US" dirty="0" smtClean="0"/>
              <a:t>n data analyst can easily see the main topics of an arbitrary collection</a:t>
            </a:r>
            <a:r>
              <a:rPr lang="en-US" baseline="0" dirty="0" smtClean="0"/>
              <a:t> of e.g., news, business logs, or government reports</a:t>
            </a:r>
            <a:endParaRPr lang="en-US" dirty="0" smtClean="0"/>
          </a:p>
          <a:p>
            <a:endParaRPr lang="en-US" dirty="0"/>
          </a:p>
        </p:txBody>
      </p:sp>
      <p:sp>
        <p:nvSpPr>
          <p:cNvPr id="4" name="Slide Number Placeholder 3"/>
          <p:cNvSpPr>
            <a:spLocks noGrp="1"/>
          </p:cNvSpPr>
          <p:nvPr>
            <p:ph type="sldNum" sz="quarter" idx="10"/>
          </p:nvPr>
        </p:nvSpPr>
        <p:spPr/>
        <p:txBody>
          <a:bodyPr/>
          <a:lstStyle/>
          <a:p>
            <a:fld id="{98EA47F5-BD16-458E-9CBE-FE7BB1A2847B}" type="slidenum">
              <a:rPr lang="en-US" smtClean="0"/>
              <a:t>18</a:t>
            </a:fld>
            <a:endParaRPr lang="en-US"/>
          </a:p>
        </p:txBody>
      </p:sp>
    </p:spTree>
    <p:extLst>
      <p:ext uri="{BB962C8B-B14F-4D97-AF65-F5344CB8AC3E}">
        <p14:creationId xmlns:p14="http://schemas.microsoft.com/office/powerpoint/2010/main" val="3572677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F8110F-5CB8-4B7A-89C2-96B671E6053B}" type="slidenum">
              <a:rPr lang="en-US" smtClean="0"/>
              <a:t>22</a:t>
            </a:fld>
            <a:endParaRPr lang="en-US"/>
          </a:p>
        </p:txBody>
      </p:sp>
    </p:spTree>
    <p:extLst>
      <p:ext uri="{BB962C8B-B14F-4D97-AF65-F5344CB8AC3E}">
        <p14:creationId xmlns:p14="http://schemas.microsoft.com/office/powerpoint/2010/main" val="1666383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F8110F-5CB8-4B7A-89C2-96B671E6053B}" type="slidenum">
              <a:rPr lang="en-US" smtClean="0"/>
              <a:t>33</a:t>
            </a:fld>
            <a:endParaRPr lang="en-US"/>
          </a:p>
        </p:txBody>
      </p:sp>
    </p:spTree>
    <p:extLst>
      <p:ext uri="{BB962C8B-B14F-4D97-AF65-F5344CB8AC3E}">
        <p14:creationId xmlns:p14="http://schemas.microsoft.com/office/powerpoint/2010/main" val="1758342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F8110F-5CB8-4B7A-89C2-96B671E6053B}" type="slidenum">
              <a:rPr lang="en-US" smtClean="0"/>
              <a:t>37</a:t>
            </a:fld>
            <a:endParaRPr lang="en-US"/>
          </a:p>
        </p:txBody>
      </p:sp>
    </p:spTree>
    <p:extLst>
      <p:ext uri="{BB962C8B-B14F-4D97-AF65-F5344CB8AC3E}">
        <p14:creationId xmlns:p14="http://schemas.microsoft.com/office/powerpoint/2010/main" val="892051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74FD837-5F73-463E-A392-08FE1038F11B}" type="datetime1">
              <a:rPr lang="en-US" smtClean="0"/>
              <a:t>8/22/2014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991471-CBA4-4A15-98DA-D66C92B4193D}" type="datetime1">
              <a:rPr lang="en-US" smtClean="0"/>
              <a:t>8/22/2014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56B9F7-9E1C-4C33-AB30-BDE552BC588B}" type="datetime1">
              <a:rPr lang="en-US" smtClean="0"/>
              <a:t>8/22/2014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A08CD2-33BC-433D-95AF-3C6F180CB8ED}" type="datetime1">
              <a:rPr lang="en-US" smtClean="0"/>
              <a:t>8/22/2014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DCA9CA-0C09-4AAF-BB8E-AF7D122C47DB}" type="datetime1">
              <a:rPr lang="en-US" smtClean="0"/>
              <a:t>8/22/2014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13CBE61-BF1F-4EFA-9949-50A8E760D4C7}" type="datetime1">
              <a:rPr lang="en-US" smtClean="0"/>
              <a:t>8/22/2014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6BB417-643B-43E3-B7BF-DB0170EC5D2A}" type="datetime1">
              <a:rPr lang="en-US" smtClean="0"/>
              <a:t>8/22/2014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5930E1-9E59-4537-B6AE-B6D40B2D7692}" type="datetime1">
              <a:rPr lang="en-US" smtClean="0"/>
              <a:t>8/22/2014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9B74239-73C9-4B55-8B1C-66BCA0FCF2F2}" type="datetime1">
              <a:rPr lang="en-US" smtClean="0"/>
              <a:t>8/22/2014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BBD38C9-86BE-42BA-90B7-7B0F222A966C}" type="datetime1">
              <a:rPr lang="en-US" smtClean="0"/>
              <a:t>8/22/2014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B361E-9349-48BF-A2EB-601B2C053CB0}" type="datetime1">
              <a:rPr lang="en-US" smtClean="0"/>
              <a:t>8/22/2014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98F4C2A-D62C-4F42-9C7B-B3529D818DFE}" type="datetime1">
              <a:rPr lang="en-US" smtClean="0"/>
              <a:t>8/22/2014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16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80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fangbo.cs.illinois.edu:8080/"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0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0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0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0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7.png"/><Relationship Id="rId7" Type="http://schemas.openxmlformats.org/officeDocument/2006/relationships/image" Target="../media/image14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48.png"/></Relationships>
</file>

<file path=ppt/slides/_rels/slide10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51.png"/><Relationship Id="rId1" Type="http://schemas.openxmlformats.org/officeDocument/2006/relationships/slideLayout" Target="../slideLayouts/slideLayout5.xml"/><Relationship Id="rId5" Type="http://schemas.openxmlformats.org/officeDocument/2006/relationships/image" Target="../media/image154.png"/><Relationship Id="rId4" Type="http://schemas.openxmlformats.org/officeDocument/2006/relationships/image" Target="../media/image138.emf"/></Relationships>
</file>

<file path=ppt/slides/_rels/slide109.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55.png"/><Relationship Id="rId1" Type="http://schemas.openxmlformats.org/officeDocument/2006/relationships/slideLayout" Target="../slideLayouts/slideLayout5.xml"/><Relationship Id="rId6" Type="http://schemas.openxmlformats.org/officeDocument/2006/relationships/image" Target="../media/image140.emf"/><Relationship Id="rId5" Type="http://schemas.openxmlformats.org/officeDocument/2006/relationships/image" Target="../media/image139.emf"/><Relationship Id="rId4" Type="http://schemas.openxmlformats.org/officeDocument/2006/relationships/image" Target="../media/image138.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42.emf"/></Relationships>
</file>

<file path=ppt/slides/_rels/slide1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1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2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png"/><Relationship Id="rId12" Type="http://schemas.openxmlformats.org/officeDocument/2006/relationships/image" Target="../media/image179.jpeg"/><Relationship Id="rId2" Type="http://schemas.openxmlformats.org/officeDocument/2006/relationships/image" Target="../media/image169.jpeg"/><Relationship Id="rId1" Type="http://schemas.openxmlformats.org/officeDocument/2006/relationships/slideLayout" Target="../slideLayouts/slideLayout4.xml"/><Relationship Id="rId6" Type="http://schemas.openxmlformats.org/officeDocument/2006/relationships/image" Target="../media/image173.jpeg"/><Relationship Id="rId11" Type="http://schemas.openxmlformats.org/officeDocument/2006/relationships/image" Target="../media/image178.jpeg"/><Relationship Id="rId5" Type="http://schemas.openxmlformats.org/officeDocument/2006/relationships/image" Target="../media/image172.jpeg"/><Relationship Id="rId10" Type="http://schemas.openxmlformats.org/officeDocument/2006/relationships/image" Target="../media/image177.jpeg"/><Relationship Id="rId4" Type="http://schemas.openxmlformats.org/officeDocument/2006/relationships/image" Target="../media/image171.jpeg"/><Relationship Id="rId9" Type="http://schemas.openxmlformats.org/officeDocument/2006/relationships/image" Target="../media/image176.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png"/><Relationship Id="rId2" Type="http://schemas.openxmlformats.org/officeDocument/2006/relationships/image" Target="../media/image169.jpeg"/><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181.emf"/><Relationship Id="rId1" Type="http://schemas.openxmlformats.org/officeDocument/2006/relationships/slideLayout" Target="../slideLayouts/slideLayout2.xml"/><Relationship Id="rId5" Type="http://schemas.openxmlformats.org/officeDocument/2006/relationships/image" Target="../media/image184.emf"/><Relationship Id="rId4" Type="http://schemas.openxmlformats.org/officeDocument/2006/relationships/image" Target="../media/image183.emf"/></Relationships>
</file>

<file path=ppt/slides/_rels/slide14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png"/><Relationship Id="rId4" Type="http://schemas.openxmlformats.org/officeDocument/2006/relationships/image" Target="../media/image188.png"/></Relationships>
</file>

<file path=ppt/slides/_rels/slide153.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notesSlide" Target="../notesSlides/notesSlide55.xml"/><Relationship Id="rId7" Type="http://schemas.openxmlformats.org/officeDocument/2006/relationships/image" Target="../media/image19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3.jpeg"/><Relationship Id="rId5" Type="http://schemas.openxmlformats.org/officeDocument/2006/relationships/image" Target="../media/image192.png"/><Relationship Id="rId4" Type="http://schemas.openxmlformats.org/officeDocument/2006/relationships/image" Target="../media/image191.png"/></Relationships>
</file>

<file path=ppt/slides/_rels/slide15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97.jpeg"/></Relationships>
</file>

<file path=ppt/slides/_rels/slide15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image" Target="../media/image198.png"/></Relationships>
</file>

<file path=ppt/slides/_rels/slide156.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1.png"/><Relationship Id="rId7" Type="http://schemas.openxmlformats.org/officeDocument/2006/relationships/image" Target="../media/image206.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05.jpeg"/><Relationship Id="rId5" Type="http://schemas.openxmlformats.org/officeDocument/2006/relationships/image" Target="../media/image204.png"/><Relationship Id="rId4" Type="http://schemas.openxmlformats.org/officeDocument/2006/relationships/image" Target="../media/image203.png"/></Relationships>
</file>

<file path=ppt/slides/_rels/slide15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jpeg"/><Relationship Id="rId7" Type="http://schemas.openxmlformats.org/officeDocument/2006/relationships/image" Target="../media/image215.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10" Type="http://schemas.openxmlformats.org/officeDocument/2006/relationships/image" Target="../media/image217.png"/><Relationship Id="rId4" Type="http://schemas.openxmlformats.org/officeDocument/2006/relationships/image" Target="../media/image212.png"/><Relationship Id="rId9" Type="http://schemas.openxmlformats.org/officeDocument/2006/relationships/image" Target="../media/image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6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450.png"/><Relationship Id="rId7" Type="http://schemas.openxmlformats.org/officeDocument/2006/relationships/image" Target="../media/image490.png"/><Relationship Id="rId2" Type="http://schemas.openxmlformats.org/officeDocument/2006/relationships/image" Target="../media/image440.png"/><Relationship Id="rId1" Type="http://schemas.openxmlformats.org/officeDocument/2006/relationships/slideLayout" Target="../slideLayouts/slideLayout4.xml"/><Relationship Id="rId6" Type="http://schemas.openxmlformats.org/officeDocument/2006/relationships/image" Target="../media/image480.png"/><Relationship Id="rId5" Type="http://schemas.openxmlformats.org/officeDocument/2006/relationships/image" Target="../media/image47.png"/><Relationship Id="rId4" Type="http://schemas.openxmlformats.org/officeDocument/2006/relationships/image" Target="../media/image460.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50.png"/><Relationship Id="rId7" Type="http://schemas.openxmlformats.org/officeDocument/2006/relationships/image" Target="../media/image490.png"/><Relationship Id="rId2" Type="http://schemas.openxmlformats.org/officeDocument/2006/relationships/image" Target="../media/image440.png"/><Relationship Id="rId1" Type="http://schemas.openxmlformats.org/officeDocument/2006/relationships/slideLayout" Target="../slideLayouts/slideLayout4.xml"/><Relationship Id="rId6" Type="http://schemas.openxmlformats.org/officeDocument/2006/relationships/image" Target="../media/image480.png"/><Relationship Id="rId5" Type="http://schemas.openxmlformats.org/officeDocument/2006/relationships/image" Target="../media/image510.png"/><Relationship Id="rId4" Type="http://schemas.openxmlformats.org/officeDocument/2006/relationships/image" Target="../media/image460.pn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202.png"/><Relationship Id="rId7"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5.png"/><Relationship Id="rId4" Type="http://schemas.openxmlformats.org/officeDocument/2006/relationships/image" Target="../media/image2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oleObject" Target="../embeddings/oleObject2.bin"/><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31.png"/><Relationship Id="rId10" Type="http://schemas.openxmlformats.org/officeDocument/2006/relationships/image" Target="../media/image79.png"/><Relationship Id="rId4" Type="http://schemas.openxmlformats.org/officeDocument/2006/relationships/image" Target="../media/image86.png"/><Relationship Id="rId9"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63.png"/><Relationship Id="rId4" Type="http://schemas.openxmlformats.org/officeDocument/2006/relationships/image" Target="../media/image46.pn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4.png"/><Relationship Id="rId3" Type="http://schemas.openxmlformats.org/officeDocument/2006/relationships/image" Target="../media/image72.png"/><Relationship Id="rId7" Type="http://schemas.openxmlformats.org/officeDocument/2006/relationships/image" Target="../media/image77.png"/><Relationship Id="rId12" Type="http://schemas.openxmlformats.org/officeDocument/2006/relationships/image" Target="../media/image83.png"/><Relationship Id="rId17" Type="http://schemas.openxmlformats.org/officeDocument/2006/relationships/image" Target="../media/image94.png"/><Relationship Id="rId16"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2.png"/><Relationship Id="rId5" Type="http://schemas.openxmlformats.org/officeDocument/2006/relationships/image" Target="../media/image74.png"/><Relationship Id="rId15" Type="http://schemas.openxmlformats.org/officeDocument/2006/relationships/image" Target="../media/image92.png"/><Relationship Id="rId10" Type="http://schemas.openxmlformats.org/officeDocument/2006/relationships/image" Target="../media/image81.png"/><Relationship Id="rId4" Type="http://schemas.openxmlformats.org/officeDocument/2006/relationships/image" Target="../media/image73.png"/><Relationship Id="rId9" Type="http://schemas.openxmlformats.org/officeDocument/2006/relationships/image" Target="../media/image80.png"/><Relationship Id="rId1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65.emf"/></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97.emf"/><Relationship Id="rId4" Type="http://schemas.openxmlformats.org/officeDocument/2006/relationships/image" Target="../media/image9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940.png"/><Relationship Id="rId5" Type="http://schemas.openxmlformats.org/officeDocument/2006/relationships/image" Target="../media/image510.png"/><Relationship Id="rId4" Type="http://schemas.openxmlformats.org/officeDocument/2006/relationships/image" Target="../media/image46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09.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8.png"/><Relationship Id="rId5" Type="http://schemas.openxmlformats.org/officeDocument/2006/relationships/image" Target="../media/image103.pn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01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750.png"/></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7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128.jpg"/></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4.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image" Target="../media/image1050.png"/><Relationship Id="rId1" Type="http://schemas.openxmlformats.org/officeDocument/2006/relationships/slideLayout" Target="../slideLayouts/slideLayout2.xml"/><Relationship Id="rId5" Type="http://schemas.openxmlformats.org/officeDocument/2006/relationships/image" Target="../media/image1080.png"/><Relationship Id="rId4" Type="http://schemas.openxmlformats.org/officeDocument/2006/relationships/image" Target="../media/image107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250.png"/><Relationship Id="rId3" Type="http://schemas.openxmlformats.org/officeDocument/2006/relationships/image" Target="../media/image1201.png"/><Relationship Id="rId7"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2.xml"/><Relationship Id="rId6" Type="http://schemas.openxmlformats.org/officeDocument/2006/relationships/image" Target="../media/image1231.png"/><Relationship Id="rId5" Type="http://schemas.openxmlformats.org/officeDocument/2006/relationships/image" Target="../media/image1221.png"/><Relationship Id="rId4" Type="http://schemas.openxmlformats.org/officeDocument/2006/relationships/image" Target="../media/image1211.png"/></Relationships>
</file>

<file path=ppt/slides/_rels/slide88.xml.rels><?xml version="1.0" encoding="UTF-8" standalone="yes"?>
<Relationships xmlns="http://schemas.openxmlformats.org/package/2006/relationships"><Relationship Id="rId3" Type="http://schemas.openxmlformats.org/officeDocument/2006/relationships/image" Target="../media/image1160.png"/><Relationship Id="rId2" Type="http://schemas.openxmlformats.org/officeDocument/2006/relationships/image" Target="../media/image1130.png"/><Relationship Id="rId1" Type="http://schemas.openxmlformats.org/officeDocument/2006/relationships/slideLayout" Target="../slideLayouts/slideLayout2.xml"/><Relationship Id="rId5" Type="http://schemas.openxmlformats.org/officeDocument/2006/relationships/image" Target="../media/image1180.png"/><Relationship Id="rId4" Type="http://schemas.openxmlformats.org/officeDocument/2006/relationships/image" Target="../media/image1170.png"/></Relationships>
</file>

<file path=ppt/slides/_rels/slide89.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11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150.png"/><Relationship Id="rId2" Type="http://schemas.openxmlformats.org/officeDocument/2006/relationships/image" Target="../media/image1210.png"/><Relationship Id="rId1" Type="http://schemas.openxmlformats.org/officeDocument/2006/relationships/slideLayout" Target="../slideLayouts/slideLayout2.xml"/><Relationship Id="rId4" Type="http://schemas.openxmlformats.org/officeDocument/2006/relationships/image" Target="../media/image1230.png"/></Relationships>
</file>

<file path=ppt/slides/_rels/slide92.xml.rels><?xml version="1.0" encoding="UTF-8" standalone="yes"?>
<Relationships xmlns="http://schemas.openxmlformats.org/package/2006/relationships"><Relationship Id="rId8" Type="http://schemas.openxmlformats.org/officeDocument/2006/relationships/image" Target="../media/image1320.png"/><Relationship Id="rId3" Type="http://schemas.openxmlformats.org/officeDocument/2006/relationships/image" Target="../media/image1270.png"/><Relationship Id="rId7" Type="http://schemas.openxmlformats.org/officeDocument/2006/relationships/image" Target="../media/image1310.png"/><Relationship Id="rId2" Type="http://schemas.openxmlformats.org/officeDocument/2006/relationships/image" Target="../media/image135.emf"/><Relationship Id="rId1" Type="http://schemas.openxmlformats.org/officeDocument/2006/relationships/slideLayout" Target="../slideLayouts/slideLayout8.xml"/><Relationship Id="rId6" Type="http://schemas.openxmlformats.org/officeDocument/2006/relationships/image" Target="../media/image130.png"/><Relationship Id="rId11" Type="http://schemas.openxmlformats.org/officeDocument/2006/relationships/image" Target="../media/image136.emf"/><Relationship Id="rId5" Type="http://schemas.openxmlformats.org/officeDocument/2006/relationships/image" Target="../media/image1290.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122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7.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diagramData" Target="../diagrams/data10.xml"/><Relationship Id="rId2" Type="http://schemas.openxmlformats.org/officeDocument/2006/relationships/diagramData" Target="../diagrams/data8.xml"/><Relationship Id="rId16" Type="http://schemas.microsoft.com/office/2007/relationships/diagramDrawing" Target="../diagrams/drawing10.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5" Type="http://schemas.openxmlformats.org/officeDocument/2006/relationships/diagramColors" Target="../diagrams/colors10.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diagramQuickStyle" Target="../diagrams/quickStyle10.xml"/></Relationships>
</file>

<file path=ppt/slides/_rels/slide98.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diagramLayout" Target="../diagrams/layout13.xml"/><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diagramData" Target="../diagrams/data13.xml"/><Relationship Id="rId2" Type="http://schemas.openxmlformats.org/officeDocument/2006/relationships/diagramData" Target="../diagrams/data11.xml"/><Relationship Id="rId16" Type="http://schemas.microsoft.com/office/2007/relationships/diagramDrawing" Target="../diagrams/drawing13.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5" Type="http://schemas.openxmlformats.org/officeDocument/2006/relationships/diagramColors" Target="../diagrams/colors13.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 Id="rId14" Type="http://schemas.openxmlformats.org/officeDocument/2006/relationships/diagramQuickStyle" Target="../diagrams/quickStyle13.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Bringing Structure to Text</a:t>
            </a:r>
            <a:endParaRPr lang="en-US" dirty="0"/>
          </a:p>
        </p:txBody>
      </p:sp>
      <p:sp>
        <p:nvSpPr>
          <p:cNvPr id="3" name="Subtitle 2"/>
          <p:cNvSpPr>
            <a:spLocks noGrp="1"/>
          </p:cNvSpPr>
          <p:nvPr>
            <p:ph type="subTitle" idx="1"/>
          </p:nvPr>
        </p:nvSpPr>
        <p:spPr>
          <a:xfrm>
            <a:off x="1100050" y="4455619"/>
            <a:ext cx="10211467" cy="1495979"/>
          </a:xfrm>
        </p:spPr>
        <p:txBody>
          <a:bodyPr>
            <a:normAutofit fontScale="92500" lnSpcReduction="10000"/>
          </a:bodyPr>
          <a:lstStyle/>
          <a:p>
            <a:r>
              <a:rPr lang="en-US" sz="2800" cap="none" dirty="0" smtClean="0"/>
              <a:t>Jiawei Han, Chi Wang and Ahmed El-</a:t>
            </a:r>
            <a:r>
              <a:rPr lang="en-US" sz="2800" cap="none" dirty="0" err="1" smtClean="0"/>
              <a:t>Kishky</a:t>
            </a:r>
            <a:endParaRPr lang="en-US" sz="2800" cap="none" dirty="0" smtClean="0"/>
          </a:p>
          <a:p>
            <a:r>
              <a:rPr lang="en-US" sz="2800" cap="none" dirty="0" smtClean="0"/>
              <a:t>Computer Science, University of Illinois at Urbana-Champaign</a:t>
            </a:r>
          </a:p>
          <a:p>
            <a:r>
              <a:rPr lang="en-US" sz="2800" cap="none" dirty="0" smtClean="0"/>
              <a:t>August 24, 2014</a:t>
            </a:r>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1</a:t>
            </a:fld>
            <a:endParaRPr lang="en-US" dirty="0"/>
          </a:p>
        </p:txBody>
      </p:sp>
    </p:spTree>
    <p:extLst>
      <p:ext uri="{BB962C8B-B14F-4D97-AF65-F5344CB8AC3E}">
        <p14:creationId xmlns:p14="http://schemas.microsoft.com/office/powerpoint/2010/main" val="9043552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Structures Facilitate Multi-Dimensional Analysis:  An </a:t>
            </a:r>
            <a:r>
              <a:rPr lang="en-US" dirty="0" err="1" smtClean="0"/>
              <a:t>EventCube</a:t>
            </a:r>
            <a:r>
              <a:rPr lang="en-US" dirty="0" smtClean="0"/>
              <a:t> Experiment</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10</a:t>
            </a:fld>
            <a:endParaRPr lang="en-US" dirty="0"/>
          </a:p>
        </p:txBody>
      </p:sp>
      <p:pic>
        <p:nvPicPr>
          <p:cNvPr id="5" name="Picture 2" descr="http://fangbo.cs.illinois.edu/static/images/eventcube_s.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2579" y="5257947"/>
            <a:ext cx="1746134" cy="61114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rotWithShape="1">
          <a:blip r:embed="rId4"/>
          <a:srcRect t="6570" r="51031" b="42357"/>
          <a:stretch/>
        </p:blipFill>
        <p:spPr>
          <a:xfrm>
            <a:off x="1097279" y="1737360"/>
            <a:ext cx="8316919" cy="3691890"/>
          </a:xfrm>
          <a:prstGeom prst="rect">
            <a:avLst/>
          </a:prstGeom>
        </p:spPr>
      </p:pic>
      <p:sp>
        <p:nvSpPr>
          <p:cNvPr id="9" name="Content Placeholder 8"/>
          <p:cNvSpPr>
            <a:spLocks noGrp="1"/>
          </p:cNvSpPr>
          <p:nvPr>
            <p:ph idx="1"/>
          </p:nvPr>
        </p:nvSpPr>
        <p:spPr>
          <a:xfrm>
            <a:off x="1097279" y="1845733"/>
            <a:ext cx="10582411" cy="4408493"/>
          </a:xfrm>
        </p:spPr>
        <p:txBody>
          <a:bodyPr/>
          <a:lstStyle/>
          <a:p>
            <a:endParaRPr lang="en-US" dirty="0"/>
          </a:p>
        </p:txBody>
      </p:sp>
    </p:spTree>
    <p:extLst>
      <p:ext uri="{BB962C8B-B14F-4D97-AF65-F5344CB8AC3E}">
        <p14:creationId xmlns:p14="http://schemas.microsoft.com/office/powerpoint/2010/main" val="2372593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Mining </a:t>
            </a:r>
            <a:r>
              <a:rPr lang="en-US" dirty="0" smtClean="0"/>
              <a:t>Framework </a:t>
            </a:r>
            <a:r>
              <a:rPr lang="en-US" dirty="0"/>
              <a:t>– </a:t>
            </a:r>
            <a:r>
              <a:rPr lang="en-US" dirty="0">
                <a:solidFill>
                  <a:srgbClr val="E48312"/>
                </a:solidFill>
              </a:rPr>
              <a:t>CATHY </a:t>
            </a:r>
            <a:endParaRPr lang="en-US" dirty="0"/>
          </a:p>
        </p:txBody>
      </p:sp>
      <p:sp>
        <p:nvSpPr>
          <p:cNvPr id="3" name="Content Placeholder 2"/>
          <p:cNvSpPr>
            <a:spLocks noGrp="1"/>
          </p:cNvSpPr>
          <p:nvPr>
            <p:ph idx="1"/>
          </p:nvPr>
        </p:nvSpPr>
        <p:spPr/>
        <p:txBody>
          <a:bodyPr>
            <a:normAutofit/>
          </a:bodyPr>
          <a:lstStyle/>
          <a:p>
            <a:r>
              <a:rPr lang="en-US" sz="2400" dirty="0">
                <a:solidFill>
                  <a:schemeClr val="accent1"/>
                </a:solidFill>
              </a:rPr>
              <a:t>C</a:t>
            </a:r>
            <a:r>
              <a:rPr lang="en-US" sz="2400" dirty="0"/>
              <a:t>onstruct </a:t>
            </a:r>
            <a:r>
              <a:rPr lang="en-US" sz="2400" dirty="0">
                <a:solidFill>
                  <a:srgbClr val="E48312"/>
                </a:solidFill>
              </a:rPr>
              <a:t>A</a:t>
            </a:r>
            <a:r>
              <a:rPr lang="en-US" sz="2400" dirty="0"/>
              <a:t> </a:t>
            </a:r>
            <a:r>
              <a:rPr lang="en-US" sz="2400" dirty="0">
                <a:solidFill>
                  <a:srgbClr val="E48312"/>
                </a:solidFill>
              </a:rPr>
              <a:t>T</a:t>
            </a:r>
            <a:r>
              <a:rPr lang="en-US" sz="2400" dirty="0"/>
              <a:t>opical </a:t>
            </a:r>
            <a:r>
              <a:rPr lang="en-US" sz="2400" dirty="0" err="1">
                <a:solidFill>
                  <a:srgbClr val="E48312"/>
                </a:solidFill>
              </a:rPr>
              <a:t>H</a:t>
            </a:r>
            <a:r>
              <a:rPr lang="en-US" sz="2400" dirty="0" err="1"/>
              <a:t>ierarch</a:t>
            </a:r>
            <a:r>
              <a:rPr lang="en-US" sz="2400" dirty="0" err="1">
                <a:solidFill>
                  <a:srgbClr val="E48312"/>
                </a:solidFill>
              </a:rPr>
              <a:t>Y</a:t>
            </a:r>
            <a:endParaRPr lang="en-US" sz="2400" dirty="0">
              <a:solidFill>
                <a:srgbClr val="E48312"/>
              </a:solidFill>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100</a:t>
            </a:fld>
            <a:endParaRPr lang="en-US" dirty="0"/>
          </a:p>
        </p:txBody>
      </p:sp>
      <p:sp>
        <p:nvSpPr>
          <p:cNvPr id="5" name="Striped Right Arrow 4"/>
          <p:cNvSpPr/>
          <p:nvPr/>
        </p:nvSpPr>
        <p:spPr>
          <a:xfrm rot="19639412">
            <a:off x="5867229" y="4344732"/>
            <a:ext cx="797339" cy="19408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Striped Right Arrow 5"/>
          <p:cNvSpPr/>
          <p:nvPr/>
        </p:nvSpPr>
        <p:spPr>
          <a:xfrm rot="2213407">
            <a:off x="6043519" y="3440979"/>
            <a:ext cx="613263" cy="212866"/>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ounded Rectangle 6"/>
          <p:cNvSpPr/>
          <p:nvPr/>
        </p:nvSpPr>
        <p:spPr>
          <a:xfrm>
            <a:off x="3872473" y="2620787"/>
            <a:ext cx="2168546" cy="1328023"/>
          </a:xfrm>
          <a:prstGeom prst="round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err="1">
                <a:solidFill>
                  <a:schemeClr val="dk1"/>
                </a:solidFill>
              </a:rPr>
              <a:t>i</a:t>
            </a:r>
            <a:r>
              <a:rPr lang="en-US" sz="2400" dirty="0">
                <a:solidFill>
                  <a:schemeClr val="dk1"/>
                </a:solidFill>
              </a:rPr>
              <a:t>) Hierarchical topic discovery with entities</a:t>
            </a:r>
          </a:p>
        </p:txBody>
      </p:sp>
      <p:sp>
        <p:nvSpPr>
          <p:cNvPr id="8" name="Rounded Rectangle 7"/>
          <p:cNvSpPr/>
          <p:nvPr/>
        </p:nvSpPr>
        <p:spPr>
          <a:xfrm>
            <a:off x="4114483" y="4335001"/>
            <a:ext cx="1763449" cy="919401"/>
          </a:xfrm>
          <a:prstGeom prst="roundRect">
            <a:avLst/>
          </a:prstGeom>
          <a:ln>
            <a:solidFill>
              <a:schemeClr val="tx1"/>
            </a:solidFill>
          </a:ln>
        </p:spPr>
        <p:txBody>
          <a:bodyPr wrap="square">
            <a:spAutoFit/>
          </a:bodyPr>
          <a:lstStyle/>
          <a:p>
            <a:r>
              <a:rPr lang="en-US" sz="2400" dirty="0" smtClean="0"/>
              <a:t>ii) Phrase mining</a:t>
            </a:r>
            <a:endParaRPr lang="en-US" sz="2400" dirty="0"/>
          </a:p>
        </p:txBody>
      </p:sp>
      <p:sp>
        <p:nvSpPr>
          <p:cNvPr id="9" name="Rounded Rectangle 8"/>
          <p:cNvSpPr/>
          <p:nvPr/>
        </p:nvSpPr>
        <p:spPr>
          <a:xfrm>
            <a:off x="6658352" y="2951575"/>
            <a:ext cx="1912600" cy="1736646"/>
          </a:xfrm>
          <a:prstGeom prst="roundRect">
            <a:avLst/>
          </a:prstGeom>
          <a:ln>
            <a:solidFill>
              <a:schemeClr val="tx1"/>
            </a:solidFill>
          </a:ln>
        </p:spPr>
        <p:txBody>
          <a:bodyPr wrap="square">
            <a:spAutoFit/>
          </a:bodyPr>
          <a:lstStyle/>
          <a:p>
            <a:r>
              <a:rPr lang="en-US" sz="2400" dirty="0" smtClean="0"/>
              <a:t>iii) Rank phrases &amp; entities per topic</a:t>
            </a:r>
            <a:endParaRPr lang="en-US" sz="2400" dirty="0"/>
          </a:p>
        </p:txBody>
      </p:sp>
      <p:sp>
        <p:nvSpPr>
          <p:cNvPr id="10" name="Rectangle 9"/>
          <p:cNvSpPr/>
          <p:nvPr/>
        </p:nvSpPr>
        <p:spPr>
          <a:xfrm>
            <a:off x="8940495" y="2436687"/>
            <a:ext cx="2733383" cy="1015663"/>
          </a:xfrm>
          <a:prstGeom prst="rect">
            <a:avLst/>
          </a:prstGeom>
        </p:spPr>
        <p:txBody>
          <a:bodyPr wrap="square">
            <a:spAutoFit/>
          </a:bodyPr>
          <a:lstStyle/>
          <a:p>
            <a:r>
              <a:rPr lang="en-US" sz="2000" dirty="0" smtClean="0"/>
              <a:t>Output hierarchy with </a:t>
            </a:r>
            <a:r>
              <a:rPr lang="en-US" altLang="zh-CN" sz="2000" dirty="0" smtClean="0">
                <a:solidFill>
                  <a:srgbClr val="000000"/>
                </a:solidFill>
              </a:rPr>
              <a:t>phrases</a:t>
            </a:r>
            <a:r>
              <a:rPr lang="zh-CN" altLang="en-US" sz="2000" dirty="0" smtClean="0">
                <a:solidFill>
                  <a:srgbClr val="000000"/>
                </a:solidFill>
              </a:rPr>
              <a:t> </a:t>
            </a:r>
            <a:r>
              <a:rPr lang="en-US" altLang="zh-CN" sz="2000" dirty="0">
                <a:solidFill>
                  <a:srgbClr val="000000"/>
                </a:solidFill>
              </a:rPr>
              <a:t>&amp;</a:t>
            </a:r>
            <a:r>
              <a:rPr lang="zh-CN" altLang="en-US" sz="2000" dirty="0">
                <a:solidFill>
                  <a:srgbClr val="000000"/>
                </a:solidFill>
              </a:rPr>
              <a:t> </a:t>
            </a:r>
            <a:r>
              <a:rPr lang="en-US" altLang="zh-CN" sz="2000" dirty="0">
                <a:solidFill>
                  <a:srgbClr val="000000"/>
                </a:solidFill>
              </a:rPr>
              <a:t>entities</a:t>
            </a:r>
            <a:endParaRPr lang="en-US" sz="2000" dirty="0">
              <a:solidFill>
                <a:srgbClr val="000000"/>
              </a:solidFill>
            </a:endParaRPr>
          </a:p>
          <a:p>
            <a:endParaRPr lang="en-US" sz="2000" dirty="0"/>
          </a:p>
        </p:txBody>
      </p:sp>
      <p:sp>
        <p:nvSpPr>
          <p:cNvPr id="11" name="Striped Right Arrow 10"/>
          <p:cNvSpPr/>
          <p:nvPr/>
        </p:nvSpPr>
        <p:spPr>
          <a:xfrm rot="19639412">
            <a:off x="3336689" y="3157604"/>
            <a:ext cx="512121" cy="23778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Striped Right Arrow 11"/>
          <p:cNvSpPr/>
          <p:nvPr/>
        </p:nvSpPr>
        <p:spPr>
          <a:xfrm rot="2213407">
            <a:off x="3176651" y="4280711"/>
            <a:ext cx="952051" cy="185184"/>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Striped Right Arrow 12"/>
          <p:cNvSpPr/>
          <p:nvPr/>
        </p:nvSpPr>
        <p:spPr>
          <a:xfrm>
            <a:off x="8585526" y="3487367"/>
            <a:ext cx="598700" cy="213683"/>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483028" y="4606828"/>
            <a:ext cx="1809598" cy="400110"/>
          </a:xfrm>
          <a:prstGeom prst="rect">
            <a:avLst/>
          </a:prstGeom>
        </p:spPr>
        <p:txBody>
          <a:bodyPr wrap="none">
            <a:spAutoFit/>
          </a:bodyPr>
          <a:lstStyle/>
          <a:p>
            <a:r>
              <a:rPr lang="en-US" sz="2000" dirty="0" smtClean="0"/>
              <a:t>Input collection</a:t>
            </a:r>
            <a:endParaRPr lang="en-US" sz="2000" dirty="0"/>
          </a:p>
        </p:txBody>
      </p:sp>
      <p:sp>
        <p:nvSpPr>
          <p:cNvPr id="15" name="Oval 14"/>
          <p:cNvSpPr/>
          <p:nvPr/>
        </p:nvSpPr>
        <p:spPr>
          <a:xfrm>
            <a:off x="2974809" y="4335001"/>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746084" y="3788901"/>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723859" y="4417551"/>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089109" y="3211051"/>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stCxn id="25" idx="3"/>
            <a:endCxn id="22" idx="1"/>
          </p:cNvCxnSpPr>
          <p:nvPr/>
        </p:nvCxnSpPr>
        <p:spPr>
          <a:xfrm>
            <a:off x="2097858" y="2989833"/>
            <a:ext cx="48275" cy="49268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7" idx="7"/>
          </p:cNvCxnSpPr>
          <p:nvPr/>
        </p:nvCxnSpPr>
        <p:spPr>
          <a:xfrm flipV="1">
            <a:off x="1864781" y="3363450"/>
            <a:ext cx="551227" cy="107827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6" idx="5"/>
          </p:cNvCxnSpPr>
          <p:nvPr/>
        </p:nvCxnSpPr>
        <p:spPr>
          <a:xfrm flipV="1">
            <a:off x="1887006" y="3347575"/>
            <a:ext cx="481377" cy="582248"/>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2146133" y="3299950"/>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298533" y="3452350"/>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450933" y="3604750"/>
            <a:ext cx="842704" cy="370007"/>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text</a:t>
            </a:r>
            <a:endParaRPr lang="en-US" dirty="0">
              <a:solidFill>
                <a:schemeClr val="tx1"/>
              </a:solidFill>
            </a:endParaRPr>
          </a:p>
        </p:txBody>
      </p:sp>
      <p:sp>
        <p:nvSpPr>
          <p:cNvPr id="25" name="Oval 24"/>
          <p:cNvSpPr/>
          <p:nvPr/>
        </p:nvSpPr>
        <p:spPr>
          <a:xfrm>
            <a:off x="2073680" y="2848911"/>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884244" y="3563653"/>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068132" y="4190555"/>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a:stCxn id="27" idx="7"/>
          </p:cNvCxnSpPr>
          <p:nvPr/>
        </p:nvCxnSpPr>
        <p:spPr>
          <a:xfrm flipV="1">
            <a:off x="1209054" y="3958261"/>
            <a:ext cx="1259964" cy="256472"/>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5" idx="6"/>
            <a:endCxn id="24" idx="0"/>
          </p:cNvCxnSpPr>
          <p:nvPr/>
        </p:nvCxnSpPr>
        <p:spPr>
          <a:xfrm>
            <a:off x="2238780" y="2931461"/>
            <a:ext cx="633505" cy="673289"/>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15" idx="1"/>
            <a:endCxn id="24" idx="2"/>
          </p:cNvCxnSpPr>
          <p:nvPr/>
        </p:nvCxnSpPr>
        <p:spPr>
          <a:xfrm flipH="1" flipV="1">
            <a:off x="2872285" y="3974757"/>
            <a:ext cx="126702" cy="384422"/>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22" idx="1"/>
            <a:endCxn id="26" idx="6"/>
          </p:cNvCxnSpPr>
          <p:nvPr/>
        </p:nvCxnSpPr>
        <p:spPr>
          <a:xfrm flipH="1">
            <a:off x="1049344" y="3482513"/>
            <a:ext cx="1096789" cy="16369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18" idx="2"/>
          </p:cNvCxnSpPr>
          <p:nvPr/>
        </p:nvCxnSpPr>
        <p:spPr>
          <a:xfrm flipH="1">
            <a:off x="2617449" y="3293601"/>
            <a:ext cx="471660" cy="18629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aphicFrame>
        <p:nvGraphicFramePr>
          <p:cNvPr id="33" name="Diagram 32"/>
          <p:cNvGraphicFramePr/>
          <p:nvPr>
            <p:extLst>
              <p:ext uri="{D42A27DB-BD31-4B8C-83A1-F6EECF244321}">
                <p14:modId xmlns:p14="http://schemas.microsoft.com/office/powerpoint/2010/main" val="262305471"/>
              </p:ext>
            </p:extLst>
          </p:nvPr>
        </p:nvGraphicFramePr>
        <p:xfrm>
          <a:off x="8780989" y="3233274"/>
          <a:ext cx="2449598" cy="1622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Rectangle 33"/>
          <p:cNvSpPr/>
          <p:nvPr/>
        </p:nvSpPr>
        <p:spPr>
          <a:xfrm>
            <a:off x="1709296" y="2515347"/>
            <a:ext cx="842704" cy="3700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entity</a:t>
            </a:r>
            <a:endParaRPr lang="en-US" sz="2000" dirty="0">
              <a:solidFill>
                <a:schemeClr val="tx1"/>
              </a:solidFill>
            </a:endParaRPr>
          </a:p>
        </p:txBody>
      </p:sp>
    </p:spTree>
    <p:extLst>
      <p:ext uri="{BB962C8B-B14F-4D97-AF65-F5344CB8AC3E}">
        <p14:creationId xmlns:p14="http://schemas.microsoft.com/office/powerpoint/2010/main" val="406932148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Hierarchical </a:t>
            </a:r>
            <a:r>
              <a:rPr lang="en-US" dirty="0" smtClean="0"/>
              <a:t>Topic</a:t>
            </a:r>
            <a:r>
              <a:rPr lang="en-US" baseline="0" dirty="0" smtClean="0"/>
              <a:t> Discovery</a:t>
            </a:r>
            <a:r>
              <a:rPr lang="en-US" dirty="0" smtClean="0"/>
              <a:t> with</a:t>
            </a:r>
            <a:r>
              <a:rPr lang="en-US" baseline="0" dirty="0" smtClean="0"/>
              <a:t> Text + Multi-Typed Entities </a:t>
            </a:r>
            <a:r>
              <a:rPr lang="en-US" dirty="0"/>
              <a:t>[Wang et al. </a:t>
            </a:r>
            <a:r>
              <a:rPr lang="en-US" dirty="0" smtClean="0"/>
              <a:t>13b,14c]</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dirty="0" smtClean="0"/>
              <a:t> Every topic has a multinomial distribution over </a:t>
            </a:r>
            <a:r>
              <a:rPr lang="en-US" sz="2400" b="1" dirty="0" smtClean="0"/>
              <a:t>each</a:t>
            </a:r>
            <a:r>
              <a:rPr lang="en-US" sz="2400" dirty="0" smtClean="0"/>
              <a:t> type of entities</a:t>
            </a:r>
          </a:p>
          <a:p>
            <a:pPr>
              <a:buFont typeface="Wingdings" panose="05000000000000000000" pitchFamily="2" charset="2"/>
              <a:buChar char="q"/>
            </a:pPr>
            <a:endParaRPr lang="en-US" sz="2400" dirty="0" smtClean="0"/>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101</a:t>
            </a:fld>
            <a:endParaRPr lang="en-US" dirty="0"/>
          </a:p>
        </p:txBody>
      </p:sp>
      <p:sp>
        <p:nvSpPr>
          <p:cNvPr id="20" name="Oval 19"/>
          <p:cNvSpPr>
            <a:spLocks noChangeArrowheads="1"/>
          </p:cNvSpPr>
          <p:nvPr/>
        </p:nvSpPr>
        <p:spPr bwMode="auto">
          <a:xfrm>
            <a:off x="5419734" y="2328051"/>
            <a:ext cx="1306079" cy="530281"/>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1</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21" name="Text Box 13"/>
          <p:cNvSpPr txBox="1">
            <a:spLocks noChangeArrowheads="1"/>
          </p:cNvSpPr>
          <p:nvPr/>
        </p:nvSpPr>
        <p:spPr bwMode="auto">
          <a:xfrm>
            <a:off x="8322852" y="2993229"/>
            <a:ext cx="1533525" cy="10156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sz="2000" dirty="0" smtClean="0">
                <a:ea typeface="SimSun" panose="02010600030101010101" pitchFamily="2" charset="-122"/>
              </a:rPr>
              <a:t>KDD </a:t>
            </a:r>
            <a:r>
              <a:rPr lang="en-US" altLang="zh-CN" sz="2000" dirty="0">
                <a:ea typeface="SimSun" panose="02010600030101010101" pitchFamily="2" charset="-122"/>
              </a:rPr>
              <a:t>0.3 </a:t>
            </a:r>
            <a:br>
              <a:rPr lang="en-US" altLang="zh-CN" sz="2000" dirty="0">
                <a:ea typeface="SimSun" panose="02010600030101010101" pitchFamily="2" charset="-122"/>
              </a:rPr>
            </a:br>
            <a:r>
              <a:rPr lang="en-US" altLang="zh-CN" sz="2000" dirty="0" smtClean="0">
                <a:ea typeface="SimSun" panose="02010600030101010101" pitchFamily="2" charset="-122"/>
              </a:rPr>
              <a:t>ICDM </a:t>
            </a:r>
            <a:r>
              <a:rPr lang="en-US" altLang="zh-CN" sz="2000" dirty="0">
                <a:ea typeface="SimSun" panose="02010600030101010101" pitchFamily="2" charset="-122"/>
              </a:rPr>
              <a:t>0.2</a:t>
            </a:r>
            <a:br>
              <a:rPr lang="en-US" altLang="zh-CN" sz="2000" dirty="0">
                <a:ea typeface="SimSun" panose="02010600030101010101" pitchFamily="2" charset="-122"/>
              </a:rPr>
            </a:br>
            <a:r>
              <a:rPr lang="en-US" altLang="zh-CN" sz="2000" dirty="0">
                <a:ea typeface="SimSun" panose="02010600030101010101" pitchFamily="2" charset="-122"/>
              </a:rPr>
              <a:t>...</a:t>
            </a:r>
          </a:p>
        </p:txBody>
      </p:sp>
      <p:sp>
        <p:nvSpPr>
          <p:cNvPr id="23" name="Text Box 13"/>
          <p:cNvSpPr txBox="1">
            <a:spLocks noChangeArrowheads="1"/>
          </p:cNvSpPr>
          <p:nvPr/>
        </p:nvSpPr>
        <p:spPr bwMode="auto">
          <a:xfrm>
            <a:off x="4722393" y="3015846"/>
            <a:ext cx="2735964" cy="10156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sz="2000" dirty="0" err="1" smtClean="0">
                <a:ea typeface="SimSun" panose="02010600030101010101" pitchFamily="2" charset="-122"/>
              </a:rPr>
              <a:t>Jiawei</a:t>
            </a:r>
            <a:r>
              <a:rPr lang="en-US" altLang="zh-CN" sz="2000" dirty="0" smtClean="0">
                <a:ea typeface="SimSun" panose="02010600030101010101" pitchFamily="2" charset="-122"/>
              </a:rPr>
              <a:t> Han 0.1 </a:t>
            </a:r>
            <a:r>
              <a:rPr lang="en-US" altLang="zh-CN" sz="2000" dirty="0">
                <a:ea typeface="SimSun" panose="02010600030101010101" pitchFamily="2" charset="-122"/>
              </a:rPr>
              <a:t/>
            </a:r>
            <a:br>
              <a:rPr lang="en-US" altLang="zh-CN" sz="2000" dirty="0">
                <a:ea typeface="SimSun" panose="02010600030101010101" pitchFamily="2" charset="-122"/>
              </a:rPr>
            </a:br>
            <a:r>
              <a:rPr lang="en-US" altLang="zh-CN" sz="2000" dirty="0" smtClean="0">
                <a:ea typeface="SimSun" panose="02010600030101010101" pitchFamily="2" charset="-122"/>
              </a:rPr>
              <a:t>Christos </a:t>
            </a:r>
            <a:r>
              <a:rPr lang="en-US" altLang="zh-CN" sz="2000" dirty="0" err="1" smtClean="0">
                <a:ea typeface="SimSun" panose="02010600030101010101" pitchFamily="2" charset="-122"/>
              </a:rPr>
              <a:t>Faloustos</a:t>
            </a:r>
            <a:r>
              <a:rPr lang="en-US" altLang="zh-CN" sz="2000" dirty="0" smtClean="0">
                <a:ea typeface="SimSun" panose="02010600030101010101" pitchFamily="2" charset="-122"/>
              </a:rPr>
              <a:t>  0.05</a:t>
            </a:r>
            <a:r>
              <a:rPr lang="en-US" altLang="zh-CN" sz="2000" dirty="0">
                <a:ea typeface="SimSun" panose="02010600030101010101" pitchFamily="2" charset="-122"/>
              </a:rPr>
              <a:t/>
            </a:r>
            <a:br>
              <a:rPr lang="en-US" altLang="zh-CN" sz="2000" dirty="0">
                <a:ea typeface="SimSun" panose="02010600030101010101" pitchFamily="2" charset="-122"/>
              </a:rPr>
            </a:br>
            <a:r>
              <a:rPr lang="en-US" altLang="zh-CN" sz="2000" dirty="0">
                <a:ea typeface="SimSun" panose="02010600030101010101" pitchFamily="2" charset="-122"/>
              </a:rPr>
              <a:t>...</a:t>
            </a:r>
          </a:p>
        </p:txBody>
      </p:sp>
      <p:sp>
        <p:nvSpPr>
          <p:cNvPr id="25" name="Text Box 13"/>
          <p:cNvSpPr txBox="1">
            <a:spLocks noChangeArrowheads="1"/>
          </p:cNvSpPr>
          <p:nvPr/>
        </p:nvSpPr>
        <p:spPr bwMode="auto">
          <a:xfrm>
            <a:off x="2180435" y="2993229"/>
            <a:ext cx="1533525" cy="10156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sz="2000" dirty="0" smtClean="0">
                <a:ea typeface="SimSun" panose="02010600030101010101" pitchFamily="2" charset="-122"/>
              </a:rPr>
              <a:t>data 0.2 </a:t>
            </a:r>
            <a:r>
              <a:rPr lang="en-US" altLang="zh-CN" sz="2000" dirty="0">
                <a:ea typeface="SimSun" panose="02010600030101010101" pitchFamily="2" charset="-122"/>
              </a:rPr>
              <a:t/>
            </a:r>
            <a:br>
              <a:rPr lang="en-US" altLang="zh-CN" sz="2000" dirty="0">
                <a:ea typeface="SimSun" panose="02010600030101010101" pitchFamily="2" charset="-122"/>
              </a:rPr>
            </a:br>
            <a:r>
              <a:rPr lang="en-US" altLang="zh-CN" sz="2000" dirty="0" smtClean="0">
                <a:ea typeface="SimSun" panose="02010600030101010101" pitchFamily="2" charset="-122"/>
              </a:rPr>
              <a:t>mining 0.1</a:t>
            </a:r>
            <a:r>
              <a:rPr lang="en-US" altLang="zh-CN" sz="2000" dirty="0">
                <a:ea typeface="SimSun" panose="02010600030101010101" pitchFamily="2" charset="-122"/>
              </a:rPr>
              <a:t/>
            </a:r>
            <a:br>
              <a:rPr lang="en-US" altLang="zh-CN" sz="2000" dirty="0">
                <a:ea typeface="SimSun" panose="02010600030101010101" pitchFamily="2" charset="-122"/>
              </a:rPr>
            </a:br>
            <a:r>
              <a:rPr lang="en-US" altLang="zh-CN" sz="2000" dirty="0">
                <a:ea typeface="SimSun" panose="02010600030101010101" pitchFamily="2" charset="-122"/>
              </a:rPr>
              <a:t>...</a:t>
            </a:r>
          </a:p>
        </p:txBody>
      </p:sp>
      <p:sp>
        <p:nvSpPr>
          <p:cNvPr id="27" name="Oval 26"/>
          <p:cNvSpPr>
            <a:spLocks noChangeArrowheads="1"/>
          </p:cNvSpPr>
          <p:nvPr/>
        </p:nvSpPr>
        <p:spPr bwMode="auto">
          <a:xfrm>
            <a:off x="5419733" y="4296978"/>
            <a:ext cx="1306079" cy="530281"/>
          </a:xfrm>
          <a:prstGeom prst="ellipse">
            <a:avLst/>
          </a:prstGeom>
          <a:solidFill>
            <a:srgbClr val="0000CC"/>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k</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AlternateContent xmlns:mc="http://schemas.openxmlformats.org/markup-compatibility/2006" xmlns:a14="http://schemas.microsoft.com/office/drawing/2010/main">
        <mc:Choice Requires="a14">
          <p:sp>
            <p:nvSpPr>
              <p:cNvPr id="9" name="Rectangle 8"/>
              <p:cNvSpPr/>
              <p:nvPr/>
            </p:nvSpPr>
            <p:spPr>
              <a:xfrm>
                <a:off x="2498763" y="2561832"/>
                <a:ext cx="612219" cy="4651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latin typeface="Cambria Math" panose="02040503050406030204" pitchFamily="18" charset="0"/>
                            </a:rPr>
                          </m:ctrlPr>
                        </m:sSubSupPr>
                        <m:e>
                          <m:r>
                            <a:rPr lang="en-US" sz="2400" i="1">
                              <a:latin typeface="Cambria Math" panose="02040503050406030204" pitchFamily="18" charset="0"/>
                            </a:rPr>
                            <m:t>𝜙</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1</m:t>
                          </m:r>
                        </m:sup>
                      </m:sSubSup>
                    </m:oMath>
                  </m:oMathPara>
                </a14:m>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2498763" y="2561832"/>
                <a:ext cx="612219" cy="465192"/>
              </a:xfrm>
              <a:prstGeom prst="rect">
                <a:avLst/>
              </a:prstGeom>
              <a:blipFill rotWithShape="0">
                <a:blip r:embed="rId3"/>
                <a:stretch>
                  <a:fillRect l="-2000" b="-168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4722393" y="2567243"/>
                <a:ext cx="618824" cy="4659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latin typeface="Cambria Math" panose="02040503050406030204" pitchFamily="18" charset="0"/>
                            </a:rPr>
                          </m:ctrlPr>
                        </m:sSubSupPr>
                        <m:e>
                          <m:r>
                            <a:rPr lang="en-US" sz="2400" i="1">
                              <a:latin typeface="Cambria Math" panose="02040503050406030204" pitchFamily="18" charset="0"/>
                            </a:rPr>
                            <m:t>𝜙</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2</m:t>
                          </m:r>
                        </m:sup>
                      </m:sSubSup>
                    </m:oMath>
                  </m:oMathPara>
                </a14:m>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4722393" y="2567243"/>
                <a:ext cx="618824" cy="465961"/>
              </a:xfrm>
              <a:prstGeom prst="rect">
                <a:avLst/>
              </a:prstGeom>
              <a:blipFill rotWithShape="0">
                <a:blip r:embed="rId4"/>
                <a:stretch>
                  <a:fillRect l="-1980" b="-168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8367620" y="2548089"/>
                <a:ext cx="618824" cy="467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latin typeface="Cambria Math" panose="02040503050406030204" pitchFamily="18" charset="0"/>
                            </a:rPr>
                          </m:ctrlPr>
                        </m:sSubSupPr>
                        <m:e>
                          <m:r>
                            <a:rPr lang="en-US" sz="2400" i="1">
                              <a:latin typeface="Cambria Math" panose="02040503050406030204" pitchFamily="18" charset="0"/>
                            </a:rPr>
                            <m:t>𝜙</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3</m:t>
                          </m:r>
                        </m:sup>
                      </m:sSubSup>
                    </m:oMath>
                  </m:oMathPara>
                </a14:m>
                <a:endParaRPr lang="en-US" sz="2400" dirty="0"/>
              </a:p>
            </p:txBody>
          </p:sp>
        </mc:Choice>
        <mc:Fallback xmlns="">
          <p:sp>
            <p:nvSpPr>
              <p:cNvPr id="29" name="Rectangle 28"/>
              <p:cNvSpPr>
                <a:spLocks noRot="1" noChangeAspect="1" noMove="1" noResize="1" noEditPoints="1" noAdjustHandles="1" noChangeArrowheads="1" noChangeShapeType="1" noTextEdit="1"/>
              </p:cNvSpPr>
              <p:nvPr/>
            </p:nvSpPr>
            <p:spPr>
              <a:xfrm>
                <a:off x="8367620" y="2548089"/>
                <a:ext cx="618824" cy="467757"/>
              </a:xfrm>
              <a:prstGeom prst="rect">
                <a:avLst/>
              </a:prstGeom>
              <a:blipFill rotWithShape="0">
                <a:blip r:embed="rId5"/>
                <a:stretch>
                  <a:fillRect l="-1980" b="-155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2491775" y="4426604"/>
                <a:ext cx="619207" cy="475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latin typeface="Cambria Math" panose="02040503050406030204" pitchFamily="18" charset="0"/>
                            </a:rPr>
                          </m:ctrlPr>
                        </m:sSubSupPr>
                        <m:e>
                          <m:r>
                            <a:rPr lang="en-US" sz="2400" i="1">
                              <a:latin typeface="Cambria Math" panose="02040503050406030204" pitchFamily="18" charset="0"/>
                            </a:rPr>
                            <m:t>𝜙</m:t>
                          </m:r>
                        </m:e>
                        <m:sub>
                          <m:r>
                            <a:rPr lang="en-US" sz="2400" b="0" i="1" smtClean="0">
                              <a:latin typeface="Cambria Math" panose="02040503050406030204" pitchFamily="18" charset="0"/>
                            </a:rPr>
                            <m:t>𝑘</m:t>
                          </m:r>
                        </m:sub>
                        <m:sup>
                          <m:r>
                            <a:rPr lang="en-US" sz="2400" b="0" i="1" smtClean="0">
                              <a:latin typeface="Cambria Math" panose="02040503050406030204" pitchFamily="18" charset="0"/>
                            </a:rPr>
                            <m:t>1</m:t>
                          </m:r>
                        </m:sup>
                      </m:sSubSup>
                    </m:oMath>
                  </m:oMathPara>
                </a14:m>
                <a:endParaRPr lang="en-US" sz="2400" dirty="0"/>
              </a:p>
            </p:txBody>
          </p:sp>
        </mc:Choice>
        <mc:Fallback xmlns="">
          <p:sp>
            <p:nvSpPr>
              <p:cNvPr id="30" name="Rectangle 29"/>
              <p:cNvSpPr>
                <a:spLocks noRot="1" noChangeAspect="1" noMove="1" noResize="1" noEditPoints="1" noAdjustHandles="1" noChangeArrowheads="1" noChangeShapeType="1" noTextEdit="1"/>
              </p:cNvSpPr>
              <p:nvPr/>
            </p:nvSpPr>
            <p:spPr>
              <a:xfrm>
                <a:off x="2491775" y="4426604"/>
                <a:ext cx="619207" cy="475515"/>
              </a:xfrm>
              <a:prstGeom prst="rect">
                <a:avLst/>
              </a:prstGeom>
              <a:blipFill rotWithShape="0">
                <a:blip r:embed="rId6"/>
                <a:stretch>
                  <a:fillRect l="-1980"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4704033" y="4452578"/>
                <a:ext cx="619207" cy="476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latin typeface="Cambria Math" panose="02040503050406030204" pitchFamily="18" charset="0"/>
                            </a:rPr>
                          </m:ctrlPr>
                        </m:sSubSupPr>
                        <m:e>
                          <m:r>
                            <a:rPr lang="en-US" sz="2400" i="1">
                              <a:latin typeface="Cambria Math" panose="02040503050406030204" pitchFamily="18" charset="0"/>
                            </a:rPr>
                            <m:t>𝜙</m:t>
                          </m:r>
                        </m:e>
                        <m:sub>
                          <m:r>
                            <a:rPr lang="en-US" sz="2400" b="0" i="1" smtClean="0">
                              <a:latin typeface="Cambria Math" panose="02040503050406030204" pitchFamily="18" charset="0"/>
                            </a:rPr>
                            <m:t>𝑘</m:t>
                          </m:r>
                        </m:sub>
                        <m:sup>
                          <m:r>
                            <a:rPr lang="en-US" sz="2400" b="0" i="1" smtClean="0">
                              <a:latin typeface="Cambria Math" panose="02040503050406030204" pitchFamily="18" charset="0"/>
                            </a:rPr>
                            <m:t>2</m:t>
                          </m:r>
                        </m:sup>
                      </m:sSubSup>
                    </m:oMath>
                  </m:oMathPara>
                </a14:m>
                <a:endParaRPr lang="en-US" sz="2400" dirty="0"/>
              </a:p>
            </p:txBody>
          </p:sp>
        </mc:Choice>
        <mc:Fallback xmlns="">
          <p:sp>
            <p:nvSpPr>
              <p:cNvPr id="31" name="Rectangle 30"/>
              <p:cNvSpPr>
                <a:spLocks noRot="1" noChangeAspect="1" noMove="1" noResize="1" noEditPoints="1" noAdjustHandles="1" noChangeArrowheads="1" noChangeShapeType="1" noTextEdit="1"/>
              </p:cNvSpPr>
              <p:nvPr/>
            </p:nvSpPr>
            <p:spPr>
              <a:xfrm>
                <a:off x="4704033" y="4452578"/>
                <a:ext cx="619207" cy="476284"/>
              </a:xfrm>
              <a:prstGeom prst="rect">
                <a:avLst/>
              </a:prstGeom>
              <a:blipFill rotWithShape="0">
                <a:blip r:embed="rId7"/>
                <a:stretch>
                  <a:fillRect l="-1980" b="-15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8399651" y="4400841"/>
                <a:ext cx="619207" cy="4781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latin typeface="Cambria Math" panose="02040503050406030204" pitchFamily="18" charset="0"/>
                            </a:rPr>
                          </m:ctrlPr>
                        </m:sSubSupPr>
                        <m:e>
                          <m:r>
                            <a:rPr lang="en-US" sz="2400" i="1">
                              <a:latin typeface="Cambria Math" panose="02040503050406030204" pitchFamily="18" charset="0"/>
                            </a:rPr>
                            <m:t>𝜙</m:t>
                          </m:r>
                        </m:e>
                        <m:sub>
                          <m:r>
                            <a:rPr lang="en-US" sz="2400" b="0" i="1" smtClean="0">
                              <a:latin typeface="Cambria Math" panose="02040503050406030204" pitchFamily="18" charset="0"/>
                            </a:rPr>
                            <m:t>𝑘</m:t>
                          </m:r>
                        </m:sub>
                        <m:sup>
                          <m:r>
                            <a:rPr lang="en-US" sz="2400" b="0" i="1" smtClean="0">
                              <a:latin typeface="Cambria Math" panose="02040503050406030204" pitchFamily="18" charset="0"/>
                            </a:rPr>
                            <m:t>3</m:t>
                          </m:r>
                        </m:sup>
                      </m:sSubSup>
                    </m:oMath>
                  </m:oMathPara>
                </a14:m>
                <a:endParaRPr lang="en-US" sz="2400" dirty="0"/>
              </a:p>
            </p:txBody>
          </p:sp>
        </mc:Choice>
        <mc:Fallback xmlns="">
          <p:sp>
            <p:nvSpPr>
              <p:cNvPr id="32" name="Rectangle 31"/>
              <p:cNvSpPr>
                <a:spLocks noRot="1" noChangeAspect="1" noMove="1" noResize="1" noEditPoints="1" noAdjustHandles="1" noChangeArrowheads="1" noChangeShapeType="1" noTextEdit="1"/>
              </p:cNvSpPr>
              <p:nvPr/>
            </p:nvSpPr>
            <p:spPr>
              <a:xfrm>
                <a:off x="8399651" y="4400841"/>
                <a:ext cx="619207" cy="478144"/>
              </a:xfrm>
              <a:prstGeom prst="rect">
                <a:avLst/>
              </a:prstGeom>
              <a:blipFill rotWithShape="0">
                <a:blip r:embed="rId8"/>
                <a:stretch>
                  <a:fillRect l="-1980" b="-16667"/>
                </a:stretch>
              </a:blipFill>
            </p:spPr>
            <p:txBody>
              <a:bodyPr/>
              <a:lstStyle/>
              <a:p>
                <a:r>
                  <a:rPr lang="en-US">
                    <a:noFill/>
                  </a:rPr>
                  <a:t> </a:t>
                </a:r>
              </a:p>
            </p:txBody>
          </p:sp>
        </mc:Fallback>
      </mc:AlternateContent>
      <p:sp>
        <p:nvSpPr>
          <p:cNvPr id="33" name="Plus 32"/>
          <p:cNvSpPr/>
          <p:nvPr/>
        </p:nvSpPr>
        <p:spPr>
          <a:xfrm>
            <a:off x="4055541" y="3242721"/>
            <a:ext cx="349623" cy="32273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Plus 33"/>
          <p:cNvSpPr/>
          <p:nvPr/>
        </p:nvSpPr>
        <p:spPr>
          <a:xfrm>
            <a:off x="7641631" y="3242721"/>
            <a:ext cx="349623" cy="32273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8322852" y="4899822"/>
            <a:ext cx="1704551" cy="10156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sz="2000" dirty="0" smtClean="0">
                <a:ea typeface="SimSun" panose="02010600030101010101" pitchFamily="2" charset="-122"/>
              </a:rPr>
              <a:t>SIGMOD </a:t>
            </a:r>
            <a:r>
              <a:rPr lang="en-US" altLang="zh-CN" sz="2000" dirty="0">
                <a:ea typeface="SimSun" panose="02010600030101010101" pitchFamily="2" charset="-122"/>
              </a:rPr>
              <a:t>0.3 </a:t>
            </a:r>
            <a:br>
              <a:rPr lang="en-US" altLang="zh-CN" sz="2000" dirty="0">
                <a:ea typeface="SimSun" panose="02010600030101010101" pitchFamily="2" charset="-122"/>
              </a:rPr>
            </a:br>
            <a:r>
              <a:rPr lang="en-US" altLang="zh-CN" sz="2000" dirty="0" smtClean="0">
                <a:ea typeface="SimSun" panose="02010600030101010101" pitchFamily="2" charset="-122"/>
              </a:rPr>
              <a:t>VLDB 0.3</a:t>
            </a:r>
            <a:r>
              <a:rPr lang="en-US" altLang="zh-CN" sz="2000" dirty="0">
                <a:ea typeface="SimSun" panose="02010600030101010101" pitchFamily="2" charset="-122"/>
              </a:rPr>
              <a:t/>
            </a:r>
            <a:br>
              <a:rPr lang="en-US" altLang="zh-CN" sz="2000" dirty="0">
                <a:ea typeface="SimSun" panose="02010600030101010101" pitchFamily="2" charset="-122"/>
              </a:rPr>
            </a:br>
            <a:r>
              <a:rPr lang="en-US" altLang="zh-CN" sz="2000" dirty="0">
                <a:ea typeface="SimSun" panose="02010600030101010101" pitchFamily="2" charset="-122"/>
              </a:rPr>
              <a:t>...</a:t>
            </a:r>
          </a:p>
        </p:txBody>
      </p:sp>
      <p:sp>
        <p:nvSpPr>
          <p:cNvPr id="36" name="Text Box 13"/>
          <p:cNvSpPr txBox="1">
            <a:spLocks noChangeArrowheads="1"/>
          </p:cNvSpPr>
          <p:nvPr/>
        </p:nvSpPr>
        <p:spPr bwMode="auto">
          <a:xfrm>
            <a:off x="4722393" y="4922439"/>
            <a:ext cx="2682640" cy="10156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sz="2000" dirty="0" err="1" smtClean="0">
                <a:ea typeface="SimSun" panose="02010600030101010101" pitchFamily="2" charset="-122"/>
              </a:rPr>
              <a:t>Surajit</a:t>
            </a:r>
            <a:r>
              <a:rPr lang="en-US" altLang="zh-CN" sz="2000" dirty="0" smtClean="0">
                <a:ea typeface="SimSun" panose="02010600030101010101" pitchFamily="2" charset="-122"/>
              </a:rPr>
              <a:t> </a:t>
            </a:r>
            <a:r>
              <a:rPr lang="en-US" altLang="zh-CN" sz="2000" dirty="0" err="1" smtClean="0">
                <a:ea typeface="SimSun" panose="02010600030101010101" pitchFamily="2" charset="-122"/>
              </a:rPr>
              <a:t>Chaudhuri</a:t>
            </a:r>
            <a:r>
              <a:rPr lang="en-US" altLang="zh-CN" sz="2000" dirty="0" smtClean="0">
                <a:ea typeface="SimSun" panose="02010600030101010101" pitchFamily="2" charset="-122"/>
              </a:rPr>
              <a:t> 0.1 </a:t>
            </a:r>
            <a:r>
              <a:rPr lang="en-US" altLang="zh-CN" sz="2000" dirty="0">
                <a:ea typeface="SimSun" panose="02010600030101010101" pitchFamily="2" charset="-122"/>
              </a:rPr>
              <a:t/>
            </a:r>
            <a:br>
              <a:rPr lang="en-US" altLang="zh-CN" sz="2000" dirty="0">
                <a:ea typeface="SimSun" panose="02010600030101010101" pitchFamily="2" charset="-122"/>
              </a:rPr>
            </a:br>
            <a:r>
              <a:rPr lang="en-US" altLang="zh-CN" sz="2000" dirty="0" smtClean="0">
                <a:ea typeface="SimSun" panose="02010600030101010101" pitchFamily="2" charset="-122"/>
              </a:rPr>
              <a:t>Jeff </a:t>
            </a:r>
            <a:r>
              <a:rPr lang="en-US" altLang="zh-CN" sz="2000" dirty="0" err="1" smtClean="0">
                <a:ea typeface="SimSun" panose="02010600030101010101" pitchFamily="2" charset="-122"/>
              </a:rPr>
              <a:t>Naughton</a:t>
            </a:r>
            <a:r>
              <a:rPr lang="en-US" altLang="zh-CN" sz="2000" dirty="0" smtClean="0">
                <a:ea typeface="SimSun" panose="02010600030101010101" pitchFamily="2" charset="-122"/>
              </a:rPr>
              <a:t>  0.05</a:t>
            </a:r>
            <a:r>
              <a:rPr lang="en-US" altLang="zh-CN" sz="2000" dirty="0">
                <a:ea typeface="SimSun" panose="02010600030101010101" pitchFamily="2" charset="-122"/>
              </a:rPr>
              <a:t/>
            </a:r>
            <a:br>
              <a:rPr lang="en-US" altLang="zh-CN" sz="2000" dirty="0">
                <a:ea typeface="SimSun" panose="02010600030101010101" pitchFamily="2" charset="-122"/>
              </a:rPr>
            </a:br>
            <a:r>
              <a:rPr lang="en-US" altLang="zh-CN" sz="2000" dirty="0">
                <a:ea typeface="SimSun" panose="02010600030101010101" pitchFamily="2" charset="-122"/>
              </a:rPr>
              <a:t>...</a:t>
            </a:r>
          </a:p>
        </p:txBody>
      </p:sp>
      <p:sp>
        <p:nvSpPr>
          <p:cNvPr id="37" name="Text Box 13"/>
          <p:cNvSpPr txBox="1">
            <a:spLocks noChangeArrowheads="1"/>
          </p:cNvSpPr>
          <p:nvPr/>
        </p:nvSpPr>
        <p:spPr bwMode="auto">
          <a:xfrm>
            <a:off x="2180435" y="4915320"/>
            <a:ext cx="1533525" cy="10156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sz="2000" dirty="0" smtClean="0">
                <a:ea typeface="SimSun" panose="02010600030101010101" pitchFamily="2" charset="-122"/>
              </a:rPr>
              <a:t>database 0.2 </a:t>
            </a:r>
            <a:r>
              <a:rPr lang="en-US" altLang="zh-CN" sz="2000" dirty="0">
                <a:ea typeface="SimSun" panose="02010600030101010101" pitchFamily="2" charset="-122"/>
              </a:rPr>
              <a:t/>
            </a:r>
            <a:br>
              <a:rPr lang="en-US" altLang="zh-CN" sz="2000" dirty="0">
                <a:ea typeface="SimSun" panose="02010600030101010101" pitchFamily="2" charset="-122"/>
              </a:rPr>
            </a:br>
            <a:r>
              <a:rPr lang="en-US" altLang="zh-CN" sz="2000" dirty="0" smtClean="0">
                <a:ea typeface="SimSun" panose="02010600030101010101" pitchFamily="2" charset="-122"/>
              </a:rPr>
              <a:t>system 0.1</a:t>
            </a:r>
            <a:r>
              <a:rPr lang="en-US" altLang="zh-CN" sz="2000" dirty="0">
                <a:ea typeface="SimSun" panose="02010600030101010101" pitchFamily="2" charset="-122"/>
              </a:rPr>
              <a:t/>
            </a:r>
            <a:br>
              <a:rPr lang="en-US" altLang="zh-CN" sz="2000" dirty="0">
                <a:ea typeface="SimSun" panose="02010600030101010101" pitchFamily="2" charset="-122"/>
              </a:rPr>
            </a:br>
            <a:r>
              <a:rPr lang="en-US" altLang="zh-CN" sz="2000" dirty="0">
                <a:ea typeface="SimSun" panose="02010600030101010101" pitchFamily="2" charset="-122"/>
              </a:rPr>
              <a:t>...</a:t>
            </a:r>
          </a:p>
        </p:txBody>
      </p:sp>
      <p:sp>
        <p:nvSpPr>
          <p:cNvPr id="38" name="Plus 37"/>
          <p:cNvSpPr/>
          <p:nvPr/>
        </p:nvSpPr>
        <p:spPr>
          <a:xfrm>
            <a:off x="4087572" y="5281018"/>
            <a:ext cx="349623" cy="32273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 name="Plus 38"/>
          <p:cNvSpPr/>
          <p:nvPr/>
        </p:nvSpPr>
        <p:spPr>
          <a:xfrm>
            <a:off x="7673662" y="5281018"/>
            <a:ext cx="349623" cy="32273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0" name="Text Box 10"/>
          <p:cNvSpPr txBox="1">
            <a:spLocks noChangeArrowheads="1"/>
          </p:cNvSpPr>
          <p:nvPr/>
        </p:nvSpPr>
        <p:spPr bwMode="auto">
          <a:xfrm>
            <a:off x="5745456" y="3960428"/>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41" name="Rectangle 40"/>
          <p:cNvSpPr/>
          <p:nvPr/>
        </p:nvSpPr>
        <p:spPr>
          <a:xfrm>
            <a:off x="8322852" y="5890389"/>
            <a:ext cx="1465450" cy="461665"/>
          </a:xfrm>
          <a:prstGeom prst="rect">
            <a:avLst/>
          </a:prstGeom>
        </p:spPr>
        <p:txBody>
          <a:bodyPr wrap="square">
            <a:spAutoFit/>
          </a:bodyPr>
          <a:lstStyle/>
          <a:p>
            <a:r>
              <a:rPr lang="en-US" sz="2400" dirty="0" smtClean="0"/>
              <a:t>venues</a:t>
            </a:r>
            <a:endParaRPr lang="en-US" sz="2400" dirty="0"/>
          </a:p>
        </p:txBody>
      </p:sp>
      <p:sp>
        <p:nvSpPr>
          <p:cNvPr id="42" name="Rectangle 41"/>
          <p:cNvSpPr/>
          <p:nvPr/>
        </p:nvSpPr>
        <p:spPr>
          <a:xfrm>
            <a:off x="4754424" y="5922431"/>
            <a:ext cx="1465450" cy="461665"/>
          </a:xfrm>
          <a:prstGeom prst="rect">
            <a:avLst/>
          </a:prstGeom>
        </p:spPr>
        <p:txBody>
          <a:bodyPr wrap="square">
            <a:spAutoFit/>
          </a:bodyPr>
          <a:lstStyle/>
          <a:p>
            <a:r>
              <a:rPr lang="en-US" sz="2400" dirty="0" smtClean="0"/>
              <a:t>authors</a:t>
            </a:r>
            <a:endParaRPr lang="en-US" sz="2400" dirty="0"/>
          </a:p>
        </p:txBody>
      </p:sp>
      <p:sp>
        <p:nvSpPr>
          <p:cNvPr id="43" name="Rectangle 42"/>
          <p:cNvSpPr/>
          <p:nvPr/>
        </p:nvSpPr>
        <p:spPr>
          <a:xfrm>
            <a:off x="2180435" y="5905887"/>
            <a:ext cx="1465450" cy="461665"/>
          </a:xfrm>
          <a:prstGeom prst="rect">
            <a:avLst/>
          </a:prstGeom>
        </p:spPr>
        <p:txBody>
          <a:bodyPr wrap="square">
            <a:spAutoFit/>
          </a:bodyPr>
          <a:lstStyle/>
          <a:p>
            <a:r>
              <a:rPr lang="en-US" sz="2400" dirty="0" smtClean="0"/>
              <a:t>words</a:t>
            </a:r>
            <a:endParaRPr lang="en-US" sz="2400" dirty="0"/>
          </a:p>
        </p:txBody>
      </p:sp>
    </p:spTree>
    <p:extLst>
      <p:ext uri="{BB962C8B-B14F-4D97-AF65-F5344CB8AC3E}">
        <p14:creationId xmlns:p14="http://schemas.microsoft.com/office/powerpoint/2010/main" val="31182462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and Links</a:t>
            </a:r>
            <a:r>
              <a:rPr lang="en-US" baseline="0" dirty="0" smtClean="0"/>
              <a:t>: Unified as Link Patterns</a:t>
            </a:r>
            <a:endParaRPr lang="en-US" dirty="0"/>
          </a:p>
        </p:txBody>
      </p:sp>
      <p:sp>
        <p:nvSpPr>
          <p:cNvPr id="3" name="Content Placeholder 2"/>
          <p:cNvSpPr>
            <a:spLocks noGrp="1"/>
          </p:cNvSpPr>
          <p:nvPr>
            <p:ph idx="1"/>
          </p:nvPr>
        </p:nvSpPr>
        <p:spPr/>
        <p:txBody>
          <a:bodyPr/>
          <a:lstStyle/>
          <a:p>
            <a:endParaRPr lang="en-US" baseline="0" dirty="0" smtClean="0"/>
          </a:p>
        </p:txBody>
      </p:sp>
      <p:sp>
        <p:nvSpPr>
          <p:cNvPr id="4" name="Slide Number Placeholder 3"/>
          <p:cNvSpPr>
            <a:spLocks noGrp="1"/>
          </p:cNvSpPr>
          <p:nvPr>
            <p:ph type="sldNum" sz="quarter" idx="12"/>
          </p:nvPr>
        </p:nvSpPr>
        <p:spPr/>
        <p:txBody>
          <a:bodyPr/>
          <a:lstStyle/>
          <a:p>
            <a:fld id="{6113E31D-E2AB-40D1-8B51-AFA5AFEF393A}" type="slidenum">
              <a:rPr lang="en-US" smtClean="0"/>
              <a:pPr/>
              <a:t>102</a:t>
            </a:fld>
            <a:endParaRPr lang="en-US" dirty="0"/>
          </a:p>
        </p:txBody>
      </p:sp>
      <p:sp>
        <p:nvSpPr>
          <p:cNvPr id="5" name="Rectangle 4"/>
          <p:cNvSpPr/>
          <p:nvPr/>
        </p:nvSpPr>
        <p:spPr>
          <a:xfrm>
            <a:off x="1135305" y="2011685"/>
            <a:ext cx="4991175" cy="461665"/>
          </a:xfrm>
          <a:prstGeom prst="rect">
            <a:avLst/>
          </a:prstGeo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2400" dirty="0">
                <a:solidFill>
                  <a:srgbClr val="000000"/>
                </a:solidFill>
              </a:rPr>
              <a:t>Computing machinery and intelligence</a:t>
            </a:r>
          </a:p>
        </p:txBody>
      </p:sp>
      <p:sp>
        <p:nvSpPr>
          <p:cNvPr id="6" name="Striped Right Arrow 5"/>
          <p:cNvSpPr/>
          <p:nvPr/>
        </p:nvSpPr>
        <p:spPr>
          <a:xfrm rot="1570008">
            <a:off x="5519743" y="3018499"/>
            <a:ext cx="1088925" cy="206102"/>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7932728" y="3259080"/>
            <a:ext cx="2365355" cy="3611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2400" i="1" dirty="0" smtClean="0">
                <a:solidFill>
                  <a:schemeClr val="tx1"/>
                </a:solidFill>
              </a:rPr>
              <a:t>intelligence</a:t>
            </a:r>
            <a:endParaRPr lang="en-US" sz="2400" i="1" baseline="-25000" dirty="0">
              <a:solidFill>
                <a:schemeClr val="tx1"/>
              </a:solidFill>
            </a:endParaRPr>
          </a:p>
        </p:txBody>
      </p:sp>
      <p:cxnSp>
        <p:nvCxnSpPr>
          <p:cNvPr id="8" name="Straight Arrow Connector 7"/>
          <p:cNvCxnSpPr/>
          <p:nvPr/>
        </p:nvCxnSpPr>
        <p:spPr>
          <a:xfrm>
            <a:off x="8161863" y="3427071"/>
            <a:ext cx="812558" cy="578620"/>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473141" y="4190130"/>
            <a:ext cx="2260630" cy="38398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2400" i="1" dirty="0" smtClean="0">
                <a:solidFill>
                  <a:schemeClr val="tx1"/>
                </a:solidFill>
              </a:rPr>
              <a:t>computing</a:t>
            </a:r>
            <a:endParaRPr lang="en-US" sz="2400" i="1" baseline="-25000" dirty="0">
              <a:solidFill>
                <a:schemeClr val="tx1"/>
              </a:solidFill>
            </a:endParaRPr>
          </a:p>
        </p:txBody>
      </p:sp>
      <p:sp>
        <p:nvSpPr>
          <p:cNvPr id="11" name="Oval 10"/>
          <p:cNvSpPr/>
          <p:nvPr/>
        </p:nvSpPr>
        <p:spPr>
          <a:xfrm>
            <a:off x="8537880" y="4240367"/>
            <a:ext cx="2228484" cy="32859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2400" i="1" dirty="0" smtClean="0">
                <a:solidFill>
                  <a:schemeClr val="tx1"/>
                </a:solidFill>
              </a:rPr>
              <a:t>machinery</a:t>
            </a:r>
            <a:endParaRPr lang="en-US" sz="2400" i="1" baseline="-25000" dirty="0">
              <a:solidFill>
                <a:schemeClr val="tx1"/>
              </a:solidFill>
            </a:endParaRPr>
          </a:p>
        </p:txBody>
      </p:sp>
      <p:cxnSp>
        <p:nvCxnSpPr>
          <p:cNvPr id="14" name="Straight Arrow Connector 13"/>
          <p:cNvCxnSpPr>
            <a:endCxn id="44" idx="5"/>
          </p:cNvCxnSpPr>
          <p:nvPr/>
        </p:nvCxnSpPr>
        <p:spPr>
          <a:xfrm flipH="1">
            <a:off x="7078315" y="3427071"/>
            <a:ext cx="923622" cy="549004"/>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44" idx="5"/>
          </p:cNvCxnSpPr>
          <p:nvPr/>
        </p:nvCxnSpPr>
        <p:spPr>
          <a:xfrm flipH="1" flipV="1">
            <a:off x="7078315" y="3976075"/>
            <a:ext cx="1896106" cy="29616"/>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Isosceles Triangle 43"/>
          <p:cNvSpPr/>
          <p:nvPr/>
        </p:nvSpPr>
        <p:spPr>
          <a:xfrm>
            <a:off x="6838426" y="3834963"/>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7036274" y="4886684"/>
            <a:ext cx="2216968" cy="43700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2400" i="1" dirty="0">
                <a:ln w="0"/>
                <a:solidFill>
                  <a:schemeClr val="tx1"/>
                </a:solidFill>
                <a:effectLst>
                  <a:outerShdw blurRad="38100" dist="19050" dir="2700000" algn="tl" rotWithShape="0">
                    <a:schemeClr val="dk1">
                      <a:alpha val="40000"/>
                    </a:schemeClr>
                  </a:outerShdw>
                </a:effectLst>
              </a:rPr>
              <a:t>A.M. Turing</a:t>
            </a:r>
            <a:endParaRPr lang="en-US" sz="2400" i="1" baseline="-25000" dirty="0">
              <a:solidFill>
                <a:schemeClr val="tx1"/>
              </a:solidFill>
            </a:endParaRPr>
          </a:p>
        </p:txBody>
      </p:sp>
      <p:cxnSp>
        <p:nvCxnSpPr>
          <p:cNvPr id="65" name="Straight Arrow Connector 64"/>
          <p:cNvCxnSpPr>
            <a:stCxn id="44" idx="3"/>
            <a:endCxn id="102" idx="2"/>
          </p:cNvCxnSpPr>
          <p:nvPr/>
        </p:nvCxnSpPr>
        <p:spPr>
          <a:xfrm>
            <a:off x="6998352" y="4117186"/>
            <a:ext cx="968838" cy="514074"/>
          </a:xfrm>
          <a:prstGeom prst="straightConnector1">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endCxn id="102" idx="6"/>
          </p:cNvCxnSpPr>
          <p:nvPr/>
        </p:nvCxnSpPr>
        <p:spPr>
          <a:xfrm flipH="1">
            <a:off x="8174574" y="4146802"/>
            <a:ext cx="862557" cy="484458"/>
          </a:xfrm>
          <a:prstGeom prst="straightConnector1">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102" idx="0"/>
            <a:endCxn id="108" idx="3"/>
          </p:cNvCxnSpPr>
          <p:nvPr/>
        </p:nvCxnSpPr>
        <p:spPr>
          <a:xfrm flipV="1">
            <a:off x="8070882" y="3479079"/>
            <a:ext cx="11018" cy="1049834"/>
          </a:xfrm>
          <a:prstGeom prst="straightConnector1">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483322" y="2787849"/>
            <a:ext cx="1707390" cy="461665"/>
          </a:xfrm>
          <a:prstGeom prst="rect">
            <a:avLst/>
          </a:prstGeom>
        </p:spPr>
        <p:txBody>
          <a:bodyPr wrap="none">
            <a:spAutoFit/>
          </a:bodyPr>
          <a:lstStyle/>
          <a:p>
            <a:r>
              <a:rPr lang="en-US" sz="2400" i="1" dirty="0">
                <a:ln w="0"/>
                <a:effectLst>
                  <a:outerShdw blurRad="38100" dist="19050" dir="2700000" algn="tl" rotWithShape="0">
                    <a:schemeClr val="dk1">
                      <a:alpha val="40000"/>
                    </a:schemeClr>
                  </a:outerShdw>
                </a:effectLst>
              </a:rPr>
              <a:t>A.M. Turing</a:t>
            </a:r>
            <a:r>
              <a:rPr lang="en-US" sz="2400" i="1" dirty="0"/>
              <a:t> </a:t>
            </a:r>
          </a:p>
        </p:txBody>
      </p:sp>
      <p:sp>
        <p:nvSpPr>
          <p:cNvPr id="102" name="Oval 101"/>
          <p:cNvSpPr/>
          <p:nvPr/>
        </p:nvSpPr>
        <p:spPr>
          <a:xfrm>
            <a:off x="7967190" y="4528913"/>
            <a:ext cx="207384" cy="204693"/>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Isosceles Triangle 107"/>
          <p:cNvSpPr/>
          <p:nvPr/>
        </p:nvSpPr>
        <p:spPr>
          <a:xfrm>
            <a:off x="7921974" y="3196856"/>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Isosceles Triangle 108"/>
          <p:cNvSpPr/>
          <p:nvPr/>
        </p:nvSpPr>
        <p:spPr>
          <a:xfrm>
            <a:off x="8906342" y="3849771"/>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3353213" y="2886816"/>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1" name="Straight Connector 110"/>
          <p:cNvCxnSpPr>
            <a:stCxn id="110" idx="0"/>
            <a:endCxn id="5" idx="2"/>
          </p:cNvCxnSpPr>
          <p:nvPr/>
        </p:nvCxnSpPr>
        <p:spPr>
          <a:xfrm flipV="1">
            <a:off x="3435763" y="2473350"/>
            <a:ext cx="195130" cy="413466"/>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79456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Link-Weighted Heterogeneous Network</a:t>
            </a:r>
            <a:endParaRPr lang="en-US" dirty="0"/>
          </a:p>
        </p:txBody>
      </p:sp>
      <p:sp>
        <p:nvSpPr>
          <p:cNvPr id="3" name="Content Placeholder 2"/>
          <p:cNvSpPr>
            <a:spLocks noGrp="1"/>
          </p:cNvSpPr>
          <p:nvPr>
            <p:ph idx="1"/>
          </p:nvPr>
        </p:nvSpPr>
        <p:spPr/>
        <p:txBody>
          <a:bodyPr/>
          <a:lstStyle/>
          <a:p>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103</a:t>
            </a:fld>
            <a:endParaRPr lang="en-US" dirty="0"/>
          </a:p>
        </p:txBody>
      </p:sp>
      <p:sp>
        <p:nvSpPr>
          <p:cNvPr id="76" name="TextBox 75"/>
          <p:cNvSpPr txBox="1"/>
          <p:nvPr/>
        </p:nvSpPr>
        <p:spPr>
          <a:xfrm>
            <a:off x="4654742" y="5092022"/>
            <a:ext cx="894216" cy="461665"/>
          </a:xfrm>
          <a:prstGeom prst="rect">
            <a:avLst/>
          </a:prstGeom>
          <a:noFill/>
        </p:spPr>
        <p:txBody>
          <a:bodyPr wrap="square" rtlCol="0">
            <a:spAutoFit/>
          </a:bodyPr>
          <a:lstStyle/>
          <a:p>
            <a:r>
              <a:rPr lang="en-US" sz="2400" i="1" dirty="0" smtClean="0"/>
              <a:t>word</a:t>
            </a:r>
            <a:endParaRPr lang="en-US" sz="2400" i="1" dirty="0"/>
          </a:p>
        </p:txBody>
      </p:sp>
      <p:sp>
        <p:nvSpPr>
          <p:cNvPr id="77" name="TextBox 76"/>
          <p:cNvSpPr txBox="1"/>
          <p:nvPr/>
        </p:nvSpPr>
        <p:spPr>
          <a:xfrm>
            <a:off x="5728380" y="5097758"/>
            <a:ext cx="1075398" cy="461665"/>
          </a:xfrm>
          <a:prstGeom prst="rect">
            <a:avLst/>
          </a:prstGeom>
          <a:noFill/>
        </p:spPr>
        <p:txBody>
          <a:bodyPr wrap="square" rtlCol="0">
            <a:spAutoFit/>
          </a:bodyPr>
          <a:lstStyle/>
          <a:p>
            <a:r>
              <a:rPr lang="en-US" sz="2400" i="1" dirty="0" smtClean="0"/>
              <a:t>author</a:t>
            </a:r>
            <a:endParaRPr lang="en-US" sz="2400" i="1" dirty="0"/>
          </a:p>
        </p:txBody>
      </p:sp>
      <p:sp>
        <p:nvSpPr>
          <p:cNvPr id="78" name="Rectangle 77"/>
          <p:cNvSpPr/>
          <p:nvPr/>
        </p:nvSpPr>
        <p:spPr>
          <a:xfrm>
            <a:off x="6983200" y="5092023"/>
            <a:ext cx="934871" cy="461665"/>
          </a:xfrm>
          <a:prstGeom prst="rect">
            <a:avLst/>
          </a:prstGeom>
        </p:spPr>
        <p:txBody>
          <a:bodyPr wrap="none">
            <a:spAutoFit/>
          </a:bodyPr>
          <a:lstStyle/>
          <a:p>
            <a:pPr fontAlgn="b"/>
            <a:r>
              <a:rPr lang="en-US" sz="2400" i="1" dirty="0" smtClean="0">
                <a:solidFill>
                  <a:srgbClr val="000000"/>
                </a:solidFill>
              </a:rPr>
              <a:t>venue</a:t>
            </a:r>
            <a:endParaRPr lang="en-US" sz="2400" i="1" dirty="0">
              <a:solidFill>
                <a:srgbClr val="000000"/>
              </a:solidFill>
            </a:endParaRPr>
          </a:p>
        </p:txBody>
      </p:sp>
      <p:sp>
        <p:nvSpPr>
          <p:cNvPr id="79" name="Striped Right Arrow 78"/>
          <p:cNvSpPr/>
          <p:nvPr/>
        </p:nvSpPr>
        <p:spPr>
          <a:xfrm>
            <a:off x="4544931" y="3424571"/>
            <a:ext cx="891616" cy="179185"/>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81" name="Isosceles Triangle 80"/>
          <p:cNvSpPr/>
          <p:nvPr/>
        </p:nvSpPr>
        <p:spPr>
          <a:xfrm>
            <a:off x="4378706" y="5159179"/>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2624042" y="3545472"/>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3376960" y="4091645"/>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3692787" y="2750499"/>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Connector 130"/>
          <p:cNvCxnSpPr>
            <a:stCxn id="129" idx="0"/>
          </p:cNvCxnSpPr>
          <p:nvPr/>
        </p:nvCxnSpPr>
        <p:spPr>
          <a:xfrm flipH="1" flipV="1">
            <a:off x="3194576" y="3562433"/>
            <a:ext cx="264934" cy="529212"/>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128" idx="7"/>
          </p:cNvCxnSpPr>
          <p:nvPr/>
        </p:nvCxnSpPr>
        <p:spPr>
          <a:xfrm flipV="1">
            <a:off x="2764964" y="3104146"/>
            <a:ext cx="481377" cy="465504"/>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133" name="Rectangle 132"/>
          <p:cNvSpPr/>
          <p:nvPr/>
        </p:nvSpPr>
        <p:spPr>
          <a:xfrm>
            <a:off x="3024091" y="3056521"/>
            <a:ext cx="365125" cy="365125"/>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p:cNvSpPr/>
          <p:nvPr/>
        </p:nvSpPr>
        <p:spPr>
          <a:xfrm>
            <a:off x="3176491" y="3208921"/>
            <a:ext cx="365125" cy="365125"/>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p:cNvSpPr/>
          <p:nvPr/>
        </p:nvSpPr>
        <p:spPr>
          <a:xfrm>
            <a:off x="3328890" y="3361322"/>
            <a:ext cx="908675" cy="337014"/>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text</a:t>
            </a:r>
            <a:endParaRPr lang="en-US" sz="2400" dirty="0">
              <a:solidFill>
                <a:srgbClr val="000000"/>
              </a:solidFill>
            </a:endParaRPr>
          </a:p>
        </p:txBody>
      </p:sp>
      <p:cxnSp>
        <p:nvCxnSpPr>
          <p:cNvPr id="136" name="Straight Connector 135"/>
          <p:cNvCxnSpPr>
            <a:stCxn id="129" idx="6"/>
          </p:cNvCxnSpPr>
          <p:nvPr/>
        </p:nvCxnSpPr>
        <p:spPr>
          <a:xfrm flipV="1">
            <a:off x="3542060" y="3694396"/>
            <a:ext cx="411166" cy="47979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H="1">
            <a:off x="2815252" y="3514164"/>
            <a:ext cx="379324" cy="559628"/>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30" idx="2"/>
            <a:endCxn id="133" idx="0"/>
          </p:cNvCxnSpPr>
          <p:nvPr/>
        </p:nvCxnSpPr>
        <p:spPr>
          <a:xfrm flipH="1">
            <a:off x="3206654" y="2833049"/>
            <a:ext cx="486133" cy="223472"/>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39" name="Oval 138"/>
          <p:cNvSpPr/>
          <p:nvPr/>
        </p:nvSpPr>
        <p:spPr>
          <a:xfrm>
            <a:off x="2635152" y="4010779"/>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4387314" y="4245656"/>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1" name="Straight Connector 140"/>
          <p:cNvCxnSpPr>
            <a:endCxn id="140" idx="1"/>
          </p:cNvCxnSpPr>
          <p:nvPr/>
        </p:nvCxnSpPr>
        <p:spPr>
          <a:xfrm>
            <a:off x="4085165" y="3710891"/>
            <a:ext cx="326327" cy="558943"/>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44" name="Oval 143"/>
          <p:cNvSpPr/>
          <p:nvPr/>
        </p:nvSpPr>
        <p:spPr>
          <a:xfrm>
            <a:off x="5464611" y="5147029"/>
            <a:ext cx="286458" cy="289441"/>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6726259" y="5159179"/>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TextBox 154"/>
          <p:cNvSpPr txBox="1"/>
          <p:nvPr/>
        </p:nvSpPr>
        <p:spPr>
          <a:xfrm>
            <a:off x="5265168" y="2440166"/>
            <a:ext cx="1627690" cy="461665"/>
          </a:xfrm>
          <a:prstGeom prst="rect">
            <a:avLst/>
          </a:prstGeom>
          <a:noFill/>
        </p:spPr>
        <p:txBody>
          <a:bodyPr wrap="none" rtlCol="0">
            <a:spAutoFit/>
          </a:bodyPr>
          <a:lstStyle/>
          <a:p>
            <a:pPr lvl="0" algn="ctr">
              <a:defRPr/>
            </a:pPr>
            <a:r>
              <a:rPr lang="en-US" sz="2400" i="1" dirty="0">
                <a:ln w="0"/>
                <a:solidFill>
                  <a:srgbClr val="000000"/>
                </a:solidFill>
                <a:effectLst>
                  <a:outerShdw blurRad="38100" dist="19050" dir="2700000" algn="tl" rotWithShape="0">
                    <a:srgbClr val="000000">
                      <a:alpha val="40000"/>
                    </a:srgbClr>
                  </a:outerShdw>
                </a:effectLst>
              </a:rPr>
              <a:t>A.M. Turing</a:t>
            </a:r>
            <a:endParaRPr lang="en-US" sz="2400" i="1" baseline="-25000" dirty="0">
              <a:solidFill>
                <a:srgbClr val="000000"/>
              </a:solidFill>
            </a:endParaRPr>
          </a:p>
        </p:txBody>
      </p:sp>
      <p:sp>
        <p:nvSpPr>
          <p:cNvPr id="156" name="TextBox 155"/>
          <p:cNvSpPr txBox="1"/>
          <p:nvPr/>
        </p:nvSpPr>
        <p:spPr>
          <a:xfrm>
            <a:off x="7194887" y="2435366"/>
            <a:ext cx="1620187" cy="461665"/>
          </a:xfrm>
          <a:prstGeom prst="rect">
            <a:avLst/>
          </a:prstGeom>
          <a:noFill/>
        </p:spPr>
        <p:txBody>
          <a:bodyPr wrap="none" rtlCol="0">
            <a:spAutoFit/>
          </a:bodyPr>
          <a:lstStyle/>
          <a:p>
            <a:pPr lvl="0" algn="ctr">
              <a:defRPr/>
            </a:pPr>
            <a:r>
              <a:rPr lang="en-US" sz="2400" i="1" dirty="0">
                <a:solidFill>
                  <a:srgbClr val="000000"/>
                </a:solidFill>
              </a:rPr>
              <a:t>intelligence</a:t>
            </a:r>
            <a:endParaRPr lang="en-US" sz="2400" i="1" baseline="-25000" dirty="0">
              <a:solidFill>
                <a:srgbClr val="000000"/>
              </a:solidFill>
            </a:endParaRPr>
          </a:p>
        </p:txBody>
      </p:sp>
      <p:sp>
        <p:nvSpPr>
          <p:cNvPr id="157" name="TextBox 156"/>
          <p:cNvSpPr txBox="1"/>
          <p:nvPr/>
        </p:nvSpPr>
        <p:spPr>
          <a:xfrm>
            <a:off x="5693461" y="3771047"/>
            <a:ext cx="1051058" cy="738664"/>
          </a:xfrm>
          <a:prstGeom prst="rect">
            <a:avLst/>
          </a:prstGeom>
          <a:noFill/>
        </p:spPr>
        <p:txBody>
          <a:bodyPr wrap="none" rtlCol="0">
            <a:spAutoFit/>
          </a:bodyPr>
          <a:lstStyle/>
          <a:p>
            <a:pPr lvl="0" algn="ctr">
              <a:defRPr/>
            </a:pPr>
            <a:r>
              <a:rPr lang="en-US" sz="2400" i="1" dirty="0">
                <a:solidFill>
                  <a:srgbClr val="000000"/>
                </a:solidFill>
              </a:rPr>
              <a:t>system</a:t>
            </a:r>
            <a:endParaRPr lang="en-US" sz="2400" i="1" baseline="-25000" dirty="0">
              <a:solidFill>
                <a:srgbClr val="000000"/>
              </a:solidFill>
            </a:endParaRPr>
          </a:p>
          <a:p>
            <a:endParaRPr lang="en-US" i="1" dirty="0"/>
          </a:p>
        </p:txBody>
      </p:sp>
      <p:sp>
        <p:nvSpPr>
          <p:cNvPr id="158" name="TextBox 157"/>
          <p:cNvSpPr txBox="1"/>
          <p:nvPr/>
        </p:nvSpPr>
        <p:spPr>
          <a:xfrm>
            <a:off x="6692535" y="4180136"/>
            <a:ext cx="1344214" cy="461665"/>
          </a:xfrm>
          <a:prstGeom prst="rect">
            <a:avLst/>
          </a:prstGeom>
          <a:noFill/>
        </p:spPr>
        <p:txBody>
          <a:bodyPr wrap="none" rtlCol="0">
            <a:spAutoFit/>
          </a:bodyPr>
          <a:lstStyle/>
          <a:p>
            <a:pPr lvl="0" algn="ctr">
              <a:defRPr/>
            </a:pPr>
            <a:r>
              <a:rPr lang="en-US" sz="2400" i="1" dirty="0">
                <a:solidFill>
                  <a:srgbClr val="000000"/>
                </a:solidFill>
              </a:rPr>
              <a:t>database</a:t>
            </a:r>
            <a:endParaRPr lang="en-US" sz="2400" i="1" baseline="-25000" dirty="0">
              <a:solidFill>
                <a:srgbClr val="000000"/>
              </a:solidFill>
            </a:endParaRPr>
          </a:p>
        </p:txBody>
      </p:sp>
      <p:sp>
        <p:nvSpPr>
          <p:cNvPr id="159" name="TextBox 158"/>
          <p:cNvSpPr txBox="1"/>
          <p:nvPr/>
        </p:nvSpPr>
        <p:spPr>
          <a:xfrm>
            <a:off x="8019480" y="3826350"/>
            <a:ext cx="1252267" cy="461665"/>
          </a:xfrm>
          <a:prstGeom prst="rect">
            <a:avLst/>
          </a:prstGeom>
          <a:noFill/>
        </p:spPr>
        <p:txBody>
          <a:bodyPr wrap="none" rtlCol="0">
            <a:spAutoFit/>
          </a:bodyPr>
          <a:lstStyle/>
          <a:p>
            <a:pPr lvl="0" algn="ctr">
              <a:defRPr/>
            </a:pPr>
            <a:r>
              <a:rPr lang="en-US" sz="2400" i="1" dirty="0">
                <a:ln w="0"/>
                <a:solidFill>
                  <a:srgbClr val="000000"/>
                </a:solidFill>
                <a:effectLst>
                  <a:outerShdw blurRad="38100" dist="19050" dir="2700000" algn="tl" rotWithShape="0">
                    <a:srgbClr val="000000">
                      <a:alpha val="40000"/>
                    </a:srgbClr>
                  </a:outerShdw>
                </a:effectLst>
              </a:rPr>
              <a:t>SIGMOD</a:t>
            </a:r>
            <a:endParaRPr lang="en-US" sz="2400" i="1" baseline="-25000" dirty="0">
              <a:solidFill>
                <a:srgbClr val="000000"/>
              </a:solidFill>
            </a:endParaRPr>
          </a:p>
        </p:txBody>
      </p:sp>
      <p:cxnSp>
        <p:nvCxnSpPr>
          <p:cNvPr id="160" name="Straight Connector 159"/>
          <p:cNvCxnSpPr/>
          <p:nvPr/>
        </p:nvCxnSpPr>
        <p:spPr>
          <a:xfrm flipV="1">
            <a:off x="6325396" y="2937708"/>
            <a:ext cx="1270035" cy="40531"/>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58" idx="0"/>
          </p:cNvCxnSpPr>
          <p:nvPr/>
        </p:nvCxnSpPr>
        <p:spPr>
          <a:xfrm flipV="1">
            <a:off x="7364642" y="4018506"/>
            <a:ext cx="595587" cy="161630"/>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a:endCxn id="158" idx="0"/>
          </p:cNvCxnSpPr>
          <p:nvPr/>
        </p:nvCxnSpPr>
        <p:spPr>
          <a:xfrm>
            <a:off x="6244330" y="3748306"/>
            <a:ext cx="1120312" cy="43183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flipV="1">
            <a:off x="6190286" y="2937708"/>
            <a:ext cx="1405145" cy="770069"/>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H="1">
            <a:off x="7419788" y="2951218"/>
            <a:ext cx="162132" cy="1202388"/>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flipH="1">
            <a:off x="6217308" y="2978238"/>
            <a:ext cx="135110" cy="71602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a:endCxn id="158" idx="0"/>
          </p:cNvCxnSpPr>
          <p:nvPr/>
        </p:nvCxnSpPr>
        <p:spPr>
          <a:xfrm>
            <a:off x="6365929" y="2978238"/>
            <a:ext cx="998713" cy="12018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6365929" y="2964728"/>
            <a:ext cx="1540255" cy="105377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7568409" y="2937708"/>
            <a:ext cx="351286" cy="10807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6176775" y="3694266"/>
            <a:ext cx="1796965" cy="31073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71" name="Oval 170"/>
          <p:cNvSpPr/>
          <p:nvPr/>
        </p:nvSpPr>
        <p:spPr>
          <a:xfrm>
            <a:off x="6155730" y="2840185"/>
            <a:ext cx="282222" cy="282223"/>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Isosceles Triangle 171"/>
          <p:cNvSpPr/>
          <p:nvPr/>
        </p:nvSpPr>
        <p:spPr>
          <a:xfrm>
            <a:off x="7449983" y="2833197"/>
            <a:ext cx="28222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Isosceles Triangle 175"/>
          <p:cNvSpPr/>
          <p:nvPr/>
        </p:nvSpPr>
        <p:spPr>
          <a:xfrm>
            <a:off x="6036768" y="3548602"/>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Isosceles Triangle 179"/>
          <p:cNvSpPr/>
          <p:nvPr/>
        </p:nvSpPr>
        <p:spPr>
          <a:xfrm>
            <a:off x="7223044" y="3997912"/>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p:nvSpPr>
        <p:spPr>
          <a:xfrm>
            <a:off x="7765560" y="3871383"/>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835189" y="2457735"/>
            <a:ext cx="1019091" cy="48569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venue</a:t>
            </a:r>
            <a:endParaRPr lang="en-US" sz="2400" dirty="0">
              <a:solidFill>
                <a:schemeClr val="tx1"/>
              </a:solidFill>
            </a:endParaRPr>
          </a:p>
        </p:txBody>
      </p:sp>
      <p:sp>
        <p:nvSpPr>
          <p:cNvPr id="47" name="Rectangle 46"/>
          <p:cNvSpPr/>
          <p:nvPr/>
        </p:nvSpPr>
        <p:spPr>
          <a:xfrm>
            <a:off x="2864853" y="4245656"/>
            <a:ext cx="1043936" cy="3867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author</a:t>
            </a:r>
            <a:endParaRPr lang="en-US" sz="2400" dirty="0">
              <a:solidFill>
                <a:schemeClr val="tx1"/>
              </a:solidFill>
            </a:endParaRPr>
          </a:p>
        </p:txBody>
      </p:sp>
    </p:spTree>
    <p:extLst>
      <p:ext uri="{BB962C8B-B14F-4D97-AF65-F5344CB8AC3E}">
        <p14:creationId xmlns:p14="http://schemas.microsoft.com/office/powerpoint/2010/main" val="188583863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Model</a:t>
            </a:r>
            <a:r>
              <a:rPr lang="en-US" baseline="0" dirty="0" smtClean="0"/>
              <a:t> for Link Patterns</a:t>
            </a:r>
            <a:endParaRPr lang="en-US" dirty="0"/>
          </a:p>
        </p:txBody>
      </p:sp>
      <p:sp>
        <p:nvSpPr>
          <p:cNvPr id="3" name="Content Placeholder 2"/>
          <p:cNvSpPr>
            <a:spLocks noGrp="1"/>
          </p:cNvSpPr>
          <p:nvPr>
            <p:ph idx="1"/>
          </p:nvPr>
        </p:nvSpPr>
        <p:spPr>
          <a:xfrm>
            <a:off x="1097280" y="1845734"/>
            <a:ext cx="4980744" cy="4023360"/>
          </a:xfrm>
        </p:spPr>
        <p:txBody>
          <a:bodyPr>
            <a:normAutofit/>
          </a:bodyPr>
          <a:lstStyle/>
          <a:p>
            <a:pPr>
              <a:buFont typeface="Wingdings" panose="05000000000000000000" pitchFamily="2" charset="2"/>
              <a:buChar char="q"/>
            </a:pPr>
            <a:r>
              <a:rPr lang="en-US" sz="2400" kern="1200" baseline="0" dirty="0" smtClean="0">
                <a:solidFill>
                  <a:schemeClr val="tx1">
                    <a:lumMod val="75000"/>
                    <a:lumOff val="25000"/>
                  </a:schemeClr>
                </a:solidFill>
                <a:effectLst/>
                <a:latin typeface="+mn-lt"/>
                <a:ea typeface="+mn-ea"/>
                <a:cs typeface="+mn-cs"/>
              </a:rPr>
              <a:t> A single link </a:t>
            </a:r>
            <a:r>
              <a:rPr lang="en-US" sz="2400" dirty="0" smtClean="0"/>
              <a:t>has</a:t>
            </a:r>
            <a:r>
              <a:rPr lang="en-US" sz="2400" kern="1200" baseline="0" dirty="0" smtClean="0">
                <a:solidFill>
                  <a:schemeClr val="tx1">
                    <a:lumMod val="75000"/>
                    <a:lumOff val="25000"/>
                  </a:schemeClr>
                </a:solidFill>
                <a:effectLst/>
                <a:latin typeface="+mn-lt"/>
                <a:ea typeface="+mn-ea"/>
                <a:cs typeface="+mn-cs"/>
              </a:rPr>
              <a:t> a latent topic path z</a:t>
            </a:r>
          </a:p>
          <a:p>
            <a:pPr>
              <a:buFont typeface="Wingdings" panose="05000000000000000000" pitchFamily="2" charset="2"/>
              <a:buChar char="q"/>
            </a:pPr>
            <a:endParaRPr lang="en-US" sz="2400" kern="1200" baseline="0" dirty="0" smtClean="0">
              <a:solidFill>
                <a:schemeClr val="tx1">
                  <a:lumMod val="75000"/>
                  <a:lumOff val="25000"/>
                </a:schemeClr>
              </a:solidFill>
              <a:effectLst/>
              <a:latin typeface="+mn-lt"/>
              <a:ea typeface="+mn-ea"/>
              <a:cs typeface="+mn-cs"/>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pPr/>
              <a:t>104</a:t>
            </a:fld>
            <a:endParaRPr lang="en-US" dirty="0"/>
          </a:p>
        </p:txBody>
      </p:sp>
      <p:grpSp>
        <p:nvGrpSpPr>
          <p:cNvPr id="5" name="Group 4"/>
          <p:cNvGrpSpPr/>
          <p:nvPr/>
        </p:nvGrpSpPr>
        <p:grpSpPr>
          <a:xfrm>
            <a:off x="6430693" y="2051804"/>
            <a:ext cx="5072153" cy="2588453"/>
            <a:chOff x="4075547" y="3052813"/>
            <a:chExt cx="7610755" cy="3881526"/>
          </a:xfrm>
        </p:grpSpPr>
        <p:sp>
          <p:nvSpPr>
            <p:cNvPr id="6" name="Oval 5"/>
            <p:cNvSpPr/>
            <p:nvPr/>
          </p:nvSpPr>
          <p:spPr>
            <a:xfrm>
              <a:off x="7001455" y="3052813"/>
              <a:ext cx="1078668" cy="96813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a:t>
              </a:r>
              <a:endParaRPr lang="en-US" baseline="-25000" dirty="0">
                <a:solidFill>
                  <a:schemeClr val="tx1"/>
                </a:solidFill>
              </a:endParaRPr>
            </a:p>
          </p:txBody>
        </p:sp>
        <p:sp>
          <p:nvSpPr>
            <p:cNvPr id="7" name="Oval 6"/>
            <p:cNvSpPr/>
            <p:nvPr/>
          </p:nvSpPr>
          <p:spPr>
            <a:xfrm>
              <a:off x="5330731" y="4350139"/>
              <a:ext cx="1251960" cy="103178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o/1</a:t>
              </a:r>
              <a:endParaRPr lang="en-US" baseline="-25000" dirty="0">
                <a:solidFill>
                  <a:schemeClr val="tx1"/>
                </a:solidFill>
              </a:endParaRPr>
            </a:p>
          </p:txBody>
        </p:sp>
        <p:cxnSp>
          <p:nvCxnSpPr>
            <p:cNvPr id="8" name="Straight Arrow Connector 7"/>
            <p:cNvCxnSpPr>
              <a:stCxn id="6" idx="3"/>
              <a:endCxn id="7" idx="0"/>
            </p:cNvCxnSpPr>
            <p:nvPr/>
          </p:nvCxnSpPr>
          <p:spPr>
            <a:xfrm flipH="1">
              <a:off x="5956712" y="3879166"/>
              <a:ext cx="1202711" cy="470973"/>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8856007" y="4357904"/>
              <a:ext cx="1216283" cy="1031830"/>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o/2</a:t>
              </a:r>
              <a:endParaRPr lang="en-US" baseline="-25000" dirty="0">
                <a:solidFill>
                  <a:schemeClr val="tx1"/>
                </a:solidFill>
              </a:endParaRPr>
            </a:p>
          </p:txBody>
        </p:sp>
        <p:cxnSp>
          <p:nvCxnSpPr>
            <p:cNvPr id="10" name="Straight Arrow Connector 9"/>
            <p:cNvCxnSpPr>
              <a:stCxn id="6" idx="5"/>
              <a:endCxn id="9" idx="1"/>
            </p:cNvCxnSpPr>
            <p:nvPr/>
          </p:nvCxnSpPr>
          <p:spPr>
            <a:xfrm>
              <a:off x="7922155" y="3879166"/>
              <a:ext cx="1111973" cy="629846"/>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130159" y="5981131"/>
              <a:ext cx="1609803" cy="953208"/>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o/2/1</a:t>
              </a:r>
              <a:endParaRPr lang="en-US" baseline="-25000" dirty="0">
                <a:solidFill>
                  <a:schemeClr val="tx1"/>
                </a:solidFill>
              </a:endParaRPr>
            </a:p>
          </p:txBody>
        </p:sp>
        <p:cxnSp>
          <p:nvCxnSpPr>
            <p:cNvPr id="12" name="Straight Arrow Connector 11"/>
            <p:cNvCxnSpPr>
              <a:stCxn id="9" idx="4"/>
              <a:endCxn id="11" idx="0"/>
            </p:cNvCxnSpPr>
            <p:nvPr/>
          </p:nvCxnSpPr>
          <p:spPr>
            <a:xfrm flipH="1">
              <a:off x="8935061" y="5389734"/>
              <a:ext cx="529088" cy="591397"/>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075547" y="5981129"/>
              <a:ext cx="1625865" cy="953210"/>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o/1/1</a:t>
              </a:r>
              <a:endParaRPr lang="en-US" baseline="-25000" dirty="0">
                <a:solidFill>
                  <a:schemeClr val="tx1"/>
                </a:solidFill>
              </a:endParaRPr>
            </a:p>
          </p:txBody>
        </p:sp>
        <p:cxnSp>
          <p:nvCxnSpPr>
            <p:cNvPr id="14" name="Straight Arrow Connector 13"/>
            <p:cNvCxnSpPr>
              <a:stCxn id="7" idx="3"/>
              <a:endCxn id="13" idx="0"/>
            </p:cNvCxnSpPr>
            <p:nvPr/>
          </p:nvCxnSpPr>
          <p:spPr>
            <a:xfrm flipH="1">
              <a:off x="4888478" y="5230820"/>
              <a:ext cx="625598" cy="750310"/>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037948" y="5979067"/>
              <a:ext cx="1615484" cy="95320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r>
                <a:rPr lang="en-US" dirty="0">
                  <a:solidFill>
                    <a:schemeClr val="tx1"/>
                  </a:solidFill>
                </a:rPr>
                <a:t>o/1/2</a:t>
              </a:r>
            </a:p>
          </p:txBody>
        </p:sp>
        <p:cxnSp>
          <p:nvCxnSpPr>
            <p:cNvPr id="16" name="Straight Arrow Connector 15"/>
            <p:cNvCxnSpPr>
              <a:stCxn id="7" idx="5"/>
              <a:endCxn id="15" idx="0"/>
            </p:cNvCxnSpPr>
            <p:nvPr/>
          </p:nvCxnSpPr>
          <p:spPr>
            <a:xfrm>
              <a:off x="6399345" y="5230820"/>
              <a:ext cx="446346" cy="748248"/>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076499" y="5960779"/>
              <a:ext cx="1609803" cy="953208"/>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o/2/2</a:t>
              </a:r>
              <a:endParaRPr lang="en-US" baseline="-25000" dirty="0">
                <a:solidFill>
                  <a:schemeClr val="tx1"/>
                </a:solidFill>
              </a:endParaRPr>
            </a:p>
          </p:txBody>
        </p:sp>
        <p:cxnSp>
          <p:nvCxnSpPr>
            <p:cNvPr id="18" name="Straight Arrow Connector 17"/>
            <p:cNvCxnSpPr>
              <a:stCxn id="9" idx="4"/>
              <a:endCxn id="17" idx="0"/>
            </p:cNvCxnSpPr>
            <p:nvPr/>
          </p:nvCxnSpPr>
          <p:spPr>
            <a:xfrm>
              <a:off x="9464148" y="5389734"/>
              <a:ext cx="1417254" cy="571045"/>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8065338" y="2827513"/>
            <a:ext cx="1546396" cy="1015663"/>
          </a:xfrm>
          <a:prstGeom prst="rect">
            <a:avLst/>
          </a:prstGeom>
        </p:spPr>
        <p:txBody>
          <a:bodyPr wrap="square">
            <a:spAutoFit/>
          </a:bodyPr>
          <a:lstStyle/>
          <a:p>
            <a:pPr lvl="0"/>
            <a:r>
              <a:rPr lang="en-US" altLang="zh-CN" sz="2000" dirty="0"/>
              <a:t>Information</a:t>
            </a:r>
            <a:r>
              <a:rPr lang="zh-CN" altLang="en-US" sz="2000" dirty="0"/>
              <a:t> </a:t>
            </a:r>
            <a:r>
              <a:rPr lang="en-US" altLang="zh-CN" sz="2000" dirty="0"/>
              <a:t>technology</a:t>
            </a:r>
            <a:r>
              <a:rPr lang="zh-CN" altLang="en-US" sz="2000" dirty="0"/>
              <a:t> </a:t>
            </a:r>
            <a:r>
              <a:rPr lang="en-US" altLang="zh-CN" sz="2000" dirty="0"/>
              <a:t>&amp;</a:t>
            </a:r>
            <a:r>
              <a:rPr lang="zh-CN" altLang="en-US" sz="2000" dirty="0"/>
              <a:t> </a:t>
            </a:r>
            <a:r>
              <a:rPr lang="en-US" altLang="zh-CN" sz="2000" dirty="0" smtClean="0"/>
              <a:t>system</a:t>
            </a:r>
            <a:r>
              <a:rPr lang="en-US" sz="2000" dirty="0" smtClean="0"/>
              <a:t> </a:t>
            </a:r>
            <a:endParaRPr lang="en-US" sz="2000" dirty="0"/>
          </a:p>
        </p:txBody>
      </p:sp>
      <p:sp>
        <p:nvSpPr>
          <p:cNvPr id="22" name="Rectangle 21"/>
          <p:cNvSpPr/>
          <p:nvPr/>
        </p:nvSpPr>
        <p:spPr>
          <a:xfrm>
            <a:off x="8105192" y="4609124"/>
            <a:ext cx="598703" cy="400110"/>
          </a:xfrm>
          <a:prstGeom prst="rect">
            <a:avLst/>
          </a:prstGeom>
        </p:spPr>
        <p:txBody>
          <a:bodyPr wrap="square">
            <a:spAutoFit/>
          </a:bodyPr>
          <a:lstStyle/>
          <a:p>
            <a:r>
              <a:rPr lang="en-US" sz="2000" dirty="0" smtClean="0"/>
              <a:t>DB</a:t>
            </a:r>
            <a:endParaRPr lang="en-US" sz="2000" dirty="0"/>
          </a:p>
        </p:txBody>
      </p:sp>
      <p:cxnSp>
        <p:nvCxnSpPr>
          <p:cNvPr id="25" name="Straight Connector 24"/>
          <p:cNvCxnSpPr/>
          <p:nvPr/>
        </p:nvCxnSpPr>
        <p:spPr>
          <a:xfrm flipV="1">
            <a:off x="3012821" y="3554900"/>
            <a:ext cx="1708999" cy="141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6662297" y="4609124"/>
            <a:ext cx="598703" cy="400110"/>
          </a:xfrm>
          <a:prstGeom prst="rect">
            <a:avLst/>
          </a:prstGeom>
        </p:spPr>
        <p:txBody>
          <a:bodyPr wrap="square">
            <a:spAutoFit/>
          </a:bodyPr>
          <a:lstStyle/>
          <a:p>
            <a:r>
              <a:rPr lang="en-US" sz="2000" dirty="0" smtClean="0"/>
              <a:t>IR</a:t>
            </a:r>
            <a:endParaRPr lang="en-US" sz="2000" dirty="0"/>
          </a:p>
        </p:txBody>
      </p:sp>
      <p:sp>
        <p:nvSpPr>
          <p:cNvPr id="35" name="Isosceles Triangle 34"/>
          <p:cNvSpPr/>
          <p:nvPr/>
        </p:nvSpPr>
        <p:spPr>
          <a:xfrm>
            <a:off x="2503183" y="3471478"/>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p:nvPr/>
        </p:nvSpPr>
        <p:spPr>
          <a:xfrm>
            <a:off x="4737881" y="3471478"/>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Rectangle 31"/>
              <p:cNvSpPr/>
              <p:nvPr/>
            </p:nvSpPr>
            <p:spPr>
              <a:xfrm>
                <a:off x="1127198" y="5272934"/>
                <a:ext cx="7721046" cy="874268"/>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To generate a link between type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1</m:t>
                        </m:r>
                      </m:sub>
                    </m:sSub>
                  </m:oMath>
                </a14:m>
                <a:r>
                  <a:rPr lang="en-US" sz="2400" dirty="0" smtClean="0"/>
                  <a:t> and type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2</m:t>
                        </m:r>
                      </m:sub>
                    </m:sSub>
                  </m:oMath>
                </a14:m>
                <a:r>
                  <a:rPr lang="en-US" sz="2400" dirty="0" smtClean="0"/>
                  <a:t>: </a:t>
                </a:r>
              </a:p>
              <a:p>
                <a:pPr marL="457200" indent="-457200">
                  <a:buAutoNum type="arabicPeriod"/>
                </a:pPr>
                <a:r>
                  <a:rPr lang="en-US" sz="2400" dirty="0" smtClean="0"/>
                  <a:t>Sample </a:t>
                </a:r>
                <a:r>
                  <a:rPr lang="en-US" sz="2400" dirty="0"/>
                  <a:t>a topic label </a:t>
                </a:r>
                <a14:m>
                  <m:oMath xmlns:m="http://schemas.openxmlformats.org/officeDocument/2006/math">
                    <m:r>
                      <a:rPr lang="en-US" sz="2400">
                        <a:latin typeface="Cambria Math" panose="02040503050406030204" pitchFamily="18" charset="0"/>
                      </a:rPr>
                      <m:t>𝑧</m:t>
                    </m:r>
                  </m:oMath>
                </a14:m>
                <a:r>
                  <a:rPr lang="en-US" sz="2400" dirty="0" smtClean="0"/>
                  <a:t> according to </a:t>
                </a:r>
                <a14:m>
                  <m:oMath xmlns:m="http://schemas.openxmlformats.org/officeDocument/2006/math">
                    <m:r>
                      <a:rPr lang="en-US" sz="2400" b="0" i="1" smtClean="0">
                        <a:latin typeface="Cambria Math" panose="02040503050406030204" pitchFamily="18" charset="0"/>
                      </a:rPr>
                      <m:t>𝜌</m:t>
                    </m:r>
                  </m:oMath>
                </a14:m>
                <a:endParaRPr lang="en-US" sz="2400" dirty="0" smtClean="0"/>
              </a:p>
            </p:txBody>
          </p:sp>
        </mc:Choice>
        <mc:Fallback xmlns="">
          <p:sp>
            <p:nvSpPr>
              <p:cNvPr id="32" name="Rectangle 31"/>
              <p:cNvSpPr>
                <a:spLocks noRot="1" noChangeAspect="1" noMove="1" noResize="1" noEditPoints="1" noAdjustHandles="1" noChangeArrowheads="1" noChangeShapeType="1" noTextEdit="1"/>
              </p:cNvSpPr>
              <p:nvPr/>
            </p:nvSpPr>
            <p:spPr>
              <a:xfrm>
                <a:off x="1127198" y="5272934"/>
                <a:ext cx="7721046" cy="874268"/>
              </a:xfrm>
              <a:prstGeom prst="rect">
                <a:avLst/>
              </a:prstGeom>
              <a:blipFill rotWithShape="0">
                <a:blip r:embed="rId3"/>
                <a:stretch>
                  <a:fillRect l="-1182" t="-2055" b="-12329"/>
                </a:stretch>
              </a:blipFill>
            </p:spPr>
            <p:txBody>
              <a:bodyPr/>
              <a:lstStyle/>
              <a:p>
                <a:r>
                  <a:rPr lang="en-US">
                    <a:noFill/>
                  </a:rPr>
                  <a:t> </a:t>
                </a:r>
              </a:p>
            </p:txBody>
          </p:sp>
        </mc:Fallback>
      </mc:AlternateContent>
      <p:cxnSp>
        <p:nvCxnSpPr>
          <p:cNvPr id="21" name="Curved Connector 20"/>
          <p:cNvCxnSpPr/>
          <p:nvPr/>
        </p:nvCxnSpPr>
        <p:spPr>
          <a:xfrm flipV="1">
            <a:off x="4359155" y="4626688"/>
            <a:ext cx="3648625" cy="1209610"/>
          </a:xfrm>
          <a:prstGeom prst="curvedConnector3">
            <a:avLst>
              <a:gd name="adj1" fmla="val 66277"/>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p:cNvSpPr txBox="1"/>
              <p:nvPr/>
            </p:nvSpPr>
            <p:spPr>
              <a:xfrm>
                <a:off x="8913645" y="5206462"/>
                <a:ext cx="2356010" cy="830997"/>
              </a:xfrm>
              <a:prstGeom prst="rect">
                <a:avLst/>
              </a:prstGeom>
              <a:noFill/>
              <a:ln>
                <a:noFill/>
              </a:ln>
            </p:spPr>
            <p:txBody>
              <a:bodyPr wrap="square" rtlCol="0">
                <a:spAutoFit/>
              </a:bodyPr>
              <a:lstStyle/>
              <a:p>
                <a:r>
                  <a:rPr lang="en-US" sz="2400" dirty="0" smtClean="0"/>
                  <a:t>Suppose </a:t>
                </a:r>
              </a:p>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2</m:t>
                        </m:r>
                      </m:sub>
                    </m:sSub>
                  </m:oMath>
                </a14:m>
                <a:r>
                  <a:rPr lang="en-US" sz="2400" dirty="0" smtClean="0"/>
                  <a:t> = word</a:t>
                </a:r>
                <a:endParaRPr lang="en-US" sz="2400" dirty="0"/>
              </a:p>
            </p:txBody>
          </p:sp>
        </mc:Choice>
        <mc:Fallback xmlns="">
          <p:sp>
            <p:nvSpPr>
              <p:cNvPr id="40" name="TextBox 39"/>
              <p:cNvSpPr txBox="1">
                <a:spLocks noRot="1" noChangeAspect="1" noMove="1" noResize="1" noEditPoints="1" noAdjustHandles="1" noChangeArrowheads="1" noChangeShapeType="1" noTextEdit="1"/>
              </p:cNvSpPr>
              <p:nvPr/>
            </p:nvSpPr>
            <p:spPr>
              <a:xfrm>
                <a:off x="8913645" y="5206462"/>
                <a:ext cx="2356010" cy="830997"/>
              </a:xfrm>
              <a:prstGeom prst="rect">
                <a:avLst/>
              </a:prstGeom>
              <a:blipFill rotWithShape="0">
                <a:blip r:embed="rId4"/>
                <a:stretch>
                  <a:fillRect l="-3876" t="-5882" b="-1617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14115652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Generative Model</a:t>
            </a:r>
            <a:r>
              <a:rPr lang="en-US" baseline="0" dirty="0" smtClean="0"/>
              <a:t> for Link Patterns</a:t>
            </a:r>
            <a:endParaRPr lang="en-US" dirty="0"/>
          </a:p>
        </p:txBody>
      </p:sp>
      <p:sp>
        <p:nvSpPr>
          <p:cNvPr id="3" name="Content Placeholder 2"/>
          <p:cNvSpPr>
            <a:spLocks noGrp="1"/>
          </p:cNvSpPr>
          <p:nvPr>
            <p:ph idx="1"/>
          </p:nvPr>
        </p:nvSpPr>
        <p:spPr>
          <a:xfrm>
            <a:off x="1097280" y="1845734"/>
            <a:ext cx="4980744" cy="4023360"/>
          </a:xfrm>
        </p:spPr>
        <p:txBody>
          <a:bodyPr>
            <a:normAutofit/>
          </a:bodyPr>
          <a:lstStyle/>
          <a:p>
            <a:pPr>
              <a:buFont typeface="Wingdings" panose="05000000000000000000" pitchFamily="2" charset="2"/>
              <a:buChar char="q"/>
            </a:pPr>
            <a:endParaRPr lang="en-US" sz="2400" kern="1200" baseline="0" dirty="0" smtClean="0">
              <a:solidFill>
                <a:schemeClr val="tx1">
                  <a:lumMod val="75000"/>
                  <a:lumOff val="25000"/>
                </a:schemeClr>
              </a:solidFill>
              <a:effectLst/>
              <a:latin typeface="+mn-lt"/>
              <a:ea typeface="+mn-ea"/>
              <a:cs typeface="+mn-cs"/>
            </a:endParaRPr>
          </a:p>
          <a:p>
            <a:pPr>
              <a:buFont typeface="Wingdings" panose="05000000000000000000" pitchFamily="2" charset="2"/>
              <a:buChar char="q"/>
            </a:pPr>
            <a:endParaRPr lang="en-US" sz="2400" kern="1200" baseline="0" dirty="0" smtClean="0">
              <a:solidFill>
                <a:schemeClr val="tx1">
                  <a:lumMod val="75000"/>
                  <a:lumOff val="25000"/>
                </a:schemeClr>
              </a:solidFill>
              <a:effectLst/>
              <a:latin typeface="+mn-lt"/>
              <a:ea typeface="+mn-ea"/>
              <a:cs typeface="+mn-cs"/>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pPr/>
              <a:t>105</a:t>
            </a:fld>
            <a:endParaRPr lang="en-US" dirty="0"/>
          </a:p>
        </p:txBody>
      </p:sp>
      <p:sp>
        <p:nvSpPr>
          <p:cNvPr id="23" name="TextBox 22"/>
          <p:cNvSpPr txBox="1"/>
          <p:nvPr/>
        </p:nvSpPr>
        <p:spPr>
          <a:xfrm>
            <a:off x="980763" y="3287995"/>
            <a:ext cx="1890220" cy="649188"/>
          </a:xfrm>
          <a:prstGeom prst="ellipse">
            <a:avLst/>
          </a:prstGeom>
          <a:noFill/>
          <a:ln>
            <a:noFill/>
          </a:ln>
        </p:spPr>
        <p:txBody>
          <a:bodyPr wrap="none" rtlCol="0">
            <a:spAutoFit/>
          </a:bodyPr>
          <a:lstStyle/>
          <a:p>
            <a:r>
              <a:rPr lang="en-US" sz="2400" i="1" dirty="0" smtClean="0"/>
              <a:t>database</a:t>
            </a:r>
            <a:endParaRPr lang="en-US" sz="2400" i="1" dirty="0"/>
          </a:p>
        </p:txBody>
      </p:sp>
      <p:cxnSp>
        <p:nvCxnSpPr>
          <p:cNvPr id="25" name="Straight Connector 24"/>
          <p:cNvCxnSpPr/>
          <p:nvPr/>
        </p:nvCxnSpPr>
        <p:spPr>
          <a:xfrm flipV="1">
            <a:off x="3012821" y="3554900"/>
            <a:ext cx="1708999" cy="141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35" name="Isosceles Triangle 34"/>
          <p:cNvSpPr/>
          <p:nvPr/>
        </p:nvSpPr>
        <p:spPr>
          <a:xfrm>
            <a:off x="2503183" y="3471478"/>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Rectangle 31"/>
              <p:cNvSpPr/>
              <p:nvPr/>
            </p:nvSpPr>
            <p:spPr>
              <a:xfrm>
                <a:off x="1127198" y="4904435"/>
                <a:ext cx="7721046" cy="1242767"/>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To generate a link between </a:t>
                </a:r>
                <a:r>
                  <a:rPr lang="en-US" sz="2400" dirty="0"/>
                  <a:t>type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𝑡</m:t>
                        </m:r>
                      </m:e>
                      <m:sub>
                        <m:r>
                          <a:rPr lang="en-US" sz="2400" i="1">
                            <a:latin typeface="Cambria Math" panose="02040503050406030204" pitchFamily="18" charset="0"/>
                          </a:rPr>
                          <m:t>1</m:t>
                        </m:r>
                      </m:sub>
                    </m:sSub>
                  </m:oMath>
                </a14:m>
                <a:r>
                  <a:rPr lang="en-US" sz="2400" dirty="0"/>
                  <a:t> and type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𝑡</m:t>
                        </m:r>
                      </m:e>
                      <m:sub>
                        <m:r>
                          <a:rPr lang="en-US" sz="2400" i="1">
                            <a:latin typeface="Cambria Math" panose="02040503050406030204" pitchFamily="18" charset="0"/>
                          </a:rPr>
                          <m:t>2</m:t>
                        </m:r>
                      </m:sub>
                    </m:sSub>
                  </m:oMath>
                </a14:m>
                <a:r>
                  <a:rPr lang="en-US" sz="2400" dirty="0" smtClean="0"/>
                  <a:t>: </a:t>
                </a:r>
              </a:p>
              <a:p>
                <a:pPr marL="457200" indent="-457200">
                  <a:buAutoNum type="arabicPeriod"/>
                </a:pPr>
                <a:r>
                  <a:rPr lang="en-US" sz="2400" dirty="0">
                    <a:solidFill>
                      <a:schemeClr val="tx1">
                        <a:lumMod val="50000"/>
                        <a:lumOff val="50000"/>
                      </a:schemeClr>
                    </a:solidFill>
                  </a:rPr>
                  <a:t>Sample a topic label </a:t>
                </a:r>
                <a14:m>
                  <m:oMath xmlns:m="http://schemas.openxmlformats.org/officeDocument/2006/math">
                    <m:r>
                      <a:rPr lang="en-US" sz="2400">
                        <a:solidFill>
                          <a:schemeClr val="tx1">
                            <a:lumMod val="50000"/>
                            <a:lumOff val="50000"/>
                          </a:schemeClr>
                        </a:solidFill>
                        <a:latin typeface="Cambria Math" panose="02040503050406030204" pitchFamily="18" charset="0"/>
                      </a:rPr>
                      <m:t>𝑧</m:t>
                    </m:r>
                  </m:oMath>
                </a14:m>
                <a:r>
                  <a:rPr lang="en-US" sz="2400" dirty="0">
                    <a:solidFill>
                      <a:schemeClr val="tx1">
                        <a:lumMod val="50000"/>
                        <a:lumOff val="50000"/>
                      </a:schemeClr>
                    </a:solidFill>
                  </a:rPr>
                  <a:t> according to </a:t>
                </a:r>
                <a14:m>
                  <m:oMath xmlns:m="http://schemas.openxmlformats.org/officeDocument/2006/math">
                    <m:r>
                      <a:rPr lang="en-US" sz="2400" b="0" i="1" smtClean="0">
                        <a:solidFill>
                          <a:schemeClr val="tx1">
                            <a:lumMod val="50000"/>
                            <a:lumOff val="50000"/>
                          </a:schemeClr>
                        </a:solidFill>
                        <a:latin typeface="Cambria Math" panose="02040503050406030204" pitchFamily="18" charset="0"/>
                      </a:rPr>
                      <m:t>𝜌</m:t>
                    </m:r>
                  </m:oMath>
                </a14:m>
                <a:endParaRPr lang="en-US" sz="2400" dirty="0">
                  <a:solidFill>
                    <a:schemeClr val="tx1">
                      <a:lumMod val="50000"/>
                      <a:lumOff val="50000"/>
                    </a:schemeClr>
                  </a:solidFill>
                </a:endParaRPr>
              </a:p>
              <a:p>
                <a:pPr marL="457200" indent="-457200">
                  <a:buAutoNum type="arabicPeriod"/>
                </a:pPr>
                <a:r>
                  <a:rPr lang="en-US" sz="2400" dirty="0" smtClean="0"/>
                  <a:t>Sample the first end node </a:t>
                </a:r>
                <a14:m>
                  <m:oMath xmlns:m="http://schemas.openxmlformats.org/officeDocument/2006/math">
                    <m:r>
                      <a:rPr lang="en-US" sz="2400" b="0" i="1" smtClean="0">
                        <a:latin typeface="Cambria Math" panose="02040503050406030204" pitchFamily="18" charset="0"/>
                      </a:rPr>
                      <m:t>𝑢</m:t>
                    </m:r>
                  </m:oMath>
                </a14:m>
                <a:r>
                  <a:rPr lang="en-US" sz="2400" dirty="0" smtClean="0"/>
                  <a:t> according to </a:t>
                </a:r>
                <a14:m>
                  <m:oMath xmlns:m="http://schemas.openxmlformats.org/officeDocument/2006/math">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𝜙</m:t>
                        </m:r>
                      </m:e>
                      <m:sub>
                        <m:r>
                          <a:rPr lang="en-US" sz="2400" b="0" i="1" smtClean="0">
                            <a:latin typeface="Cambria Math" panose="02040503050406030204" pitchFamily="18" charset="0"/>
                          </a:rPr>
                          <m:t>𝑧</m:t>
                        </m:r>
                      </m:sub>
                      <m: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1</m:t>
                            </m:r>
                          </m:sub>
                        </m:sSub>
                      </m:sup>
                    </m:sSubSup>
                  </m:oMath>
                </a14:m>
                <a:endParaRPr lang="en-US" sz="2400" dirty="0" smtClean="0"/>
              </a:p>
            </p:txBody>
          </p:sp>
        </mc:Choice>
        <mc:Fallback xmlns="">
          <p:sp>
            <p:nvSpPr>
              <p:cNvPr id="32" name="Rectangle 31"/>
              <p:cNvSpPr>
                <a:spLocks noRot="1" noChangeAspect="1" noMove="1" noResize="1" noEditPoints="1" noAdjustHandles="1" noChangeArrowheads="1" noChangeShapeType="1" noTextEdit="1"/>
              </p:cNvSpPr>
              <p:nvPr/>
            </p:nvSpPr>
            <p:spPr>
              <a:xfrm>
                <a:off x="1127198" y="4904435"/>
                <a:ext cx="7721046" cy="1242767"/>
              </a:xfrm>
              <a:prstGeom prst="rect">
                <a:avLst/>
              </a:prstGeom>
              <a:blipFill rotWithShape="0">
                <a:blip r:embed="rId3"/>
                <a:stretch>
                  <a:fillRect l="-1182" t="-3398" b="-10194"/>
                </a:stretch>
              </a:blipFill>
            </p:spPr>
            <p:txBody>
              <a:bodyPr/>
              <a:lstStyle/>
              <a:p>
                <a:r>
                  <a:rPr lang="en-US">
                    <a:noFill/>
                  </a:rPr>
                  <a:t> </a:t>
                </a:r>
              </a:p>
            </p:txBody>
          </p:sp>
        </mc:Fallback>
      </mc:AlternateContent>
      <p:cxnSp>
        <p:nvCxnSpPr>
          <p:cNvPr id="21" name="Curved Connector 20"/>
          <p:cNvCxnSpPr/>
          <p:nvPr/>
        </p:nvCxnSpPr>
        <p:spPr>
          <a:xfrm rot="5400000" flipH="1" flipV="1">
            <a:off x="7215749" y="4234186"/>
            <a:ext cx="1515857" cy="1486637"/>
          </a:xfrm>
          <a:prstGeom prst="curvedConnector3">
            <a:avLst>
              <a:gd name="adj1" fmla="val 50000"/>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8975010" y="4904435"/>
                <a:ext cx="2356010" cy="830997"/>
              </a:xfrm>
              <a:prstGeom prst="rect">
                <a:avLst/>
              </a:prstGeom>
              <a:noFill/>
              <a:ln>
                <a:noFill/>
              </a:ln>
            </p:spPr>
            <p:txBody>
              <a:bodyPr wrap="square" rtlCol="0">
                <a:spAutoFit/>
              </a:bodyPr>
              <a:lstStyle/>
              <a:p>
                <a:r>
                  <a:rPr lang="en-US" sz="2400" dirty="0" smtClean="0"/>
                  <a:t>Suppose </a:t>
                </a:r>
              </a:p>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2</m:t>
                        </m:r>
                      </m:sub>
                    </m:sSub>
                  </m:oMath>
                </a14:m>
                <a:r>
                  <a:rPr lang="en-US" sz="2400" dirty="0" smtClean="0"/>
                  <a:t> = word</a:t>
                </a:r>
                <a:endParaRPr lang="en-US" sz="2400" dirty="0"/>
              </a:p>
            </p:txBody>
          </p:sp>
        </mc:Choice>
        <mc:Fallback xmlns="">
          <p:sp>
            <p:nvSpPr>
              <p:cNvPr id="37" name="TextBox 36"/>
              <p:cNvSpPr txBox="1">
                <a:spLocks noRot="1" noChangeAspect="1" noMove="1" noResize="1" noEditPoints="1" noAdjustHandles="1" noChangeArrowheads="1" noChangeShapeType="1" noTextEdit="1"/>
              </p:cNvSpPr>
              <p:nvPr/>
            </p:nvSpPr>
            <p:spPr>
              <a:xfrm>
                <a:off x="8975010" y="4904435"/>
                <a:ext cx="2356010" cy="830997"/>
              </a:xfrm>
              <a:prstGeom prst="rect">
                <a:avLst/>
              </a:prstGeom>
              <a:blipFill rotWithShape="0">
                <a:blip r:embed="rId4"/>
                <a:stretch>
                  <a:fillRect l="-3876" t="-5882" b="-16176"/>
                </a:stretch>
              </a:blipFill>
              <a:ln>
                <a:noFill/>
              </a:ln>
            </p:spPr>
            <p:txBody>
              <a:bodyPr/>
              <a:lstStyle/>
              <a:p>
                <a:r>
                  <a:rPr lang="en-US">
                    <a:noFill/>
                  </a:rPr>
                  <a:t> </a:t>
                </a:r>
              </a:p>
            </p:txBody>
          </p:sp>
        </mc:Fallback>
      </mc:AlternateContent>
      <p:cxnSp>
        <p:nvCxnSpPr>
          <p:cNvPr id="42" name="Curved Connector 41"/>
          <p:cNvCxnSpPr>
            <a:endCxn id="23" idx="5"/>
          </p:cNvCxnSpPr>
          <p:nvPr/>
        </p:nvCxnSpPr>
        <p:spPr>
          <a:xfrm rot="10800000">
            <a:off x="2594167" y="3842113"/>
            <a:ext cx="2393554" cy="1990451"/>
          </a:xfrm>
          <a:prstGeom prst="curvedConnector2">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1127198" y="3260044"/>
            <a:ext cx="1885623" cy="67713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a:off x="4737881" y="3471478"/>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a:spLocks noChangeArrowheads="1"/>
          </p:cNvSpPr>
          <p:nvPr/>
        </p:nvSpPr>
        <p:spPr bwMode="auto">
          <a:xfrm>
            <a:off x="7713294" y="2422219"/>
            <a:ext cx="2187164" cy="530281"/>
          </a:xfrm>
          <a:prstGeom prst="ellipse">
            <a:avLst/>
          </a:prstGeom>
          <a:solidFill>
            <a:srgbClr val="BD582C"/>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24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o/1/2</a:t>
            </a:r>
            <a:endParaRPr lang="en-US" altLang="zh-CN" sz="24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48" name="Text Box 13"/>
          <p:cNvSpPr txBox="1">
            <a:spLocks noChangeArrowheads="1"/>
          </p:cNvSpPr>
          <p:nvPr/>
        </p:nvSpPr>
        <p:spPr bwMode="auto">
          <a:xfrm>
            <a:off x="7950234" y="3083674"/>
            <a:ext cx="1770463" cy="1200329"/>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sz="2400" dirty="0" smtClean="0">
                <a:ea typeface="SimSun" panose="02010600030101010101" pitchFamily="2" charset="-122"/>
              </a:rPr>
              <a:t>database 0.2 </a:t>
            </a:r>
            <a:r>
              <a:rPr lang="en-US" altLang="zh-CN" sz="2400" dirty="0">
                <a:ea typeface="SimSun" panose="02010600030101010101" pitchFamily="2" charset="-122"/>
              </a:rPr>
              <a:t/>
            </a:r>
            <a:br>
              <a:rPr lang="en-US" altLang="zh-CN" sz="2400" dirty="0">
                <a:ea typeface="SimSun" panose="02010600030101010101" pitchFamily="2" charset="-122"/>
              </a:rPr>
            </a:br>
            <a:r>
              <a:rPr lang="en-US" altLang="zh-CN" sz="2400" dirty="0" smtClean="0">
                <a:ea typeface="SimSun" panose="02010600030101010101" pitchFamily="2" charset="-122"/>
              </a:rPr>
              <a:t>system 0.1</a:t>
            </a:r>
            <a:r>
              <a:rPr lang="en-US" altLang="zh-CN" sz="2400" dirty="0">
                <a:ea typeface="SimSun" panose="02010600030101010101" pitchFamily="2" charset="-122"/>
              </a:rPr>
              <a:t/>
            </a:r>
            <a:br>
              <a:rPr lang="en-US" altLang="zh-CN" sz="2400" dirty="0">
                <a:ea typeface="SimSun" panose="02010600030101010101" pitchFamily="2" charset="-122"/>
              </a:rPr>
            </a:br>
            <a:r>
              <a:rPr lang="en-US" altLang="zh-CN" sz="2400" dirty="0">
                <a:ea typeface="SimSun" panose="02010600030101010101" pitchFamily="2" charset="-122"/>
              </a:rPr>
              <a:t>...</a:t>
            </a:r>
          </a:p>
        </p:txBody>
      </p:sp>
    </p:spTree>
    <p:extLst>
      <p:ext uri="{BB962C8B-B14F-4D97-AF65-F5344CB8AC3E}">
        <p14:creationId xmlns:p14="http://schemas.microsoft.com/office/powerpoint/2010/main" val="368042177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Generative Model for Link Patterns</a:t>
            </a:r>
          </a:p>
        </p:txBody>
      </p:sp>
      <p:sp>
        <p:nvSpPr>
          <p:cNvPr id="3" name="Content Placeholder 2"/>
          <p:cNvSpPr>
            <a:spLocks noGrp="1"/>
          </p:cNvSpPr>
          <p:nvPr>
            <p:ph idx="1"/>
          </p:nvPr>
        </p:nvSpPr>
        <p:spPr>
          <a:xfrm>
            <a:off x="1097280" y="1845734"/>
            <a:ext cx="4980744" cy="4023360"/>
          </a:xfrm>
        </p:spPr>
        <p:txBody>
          <a:bodyPr>
            <a:normAutofit/>
          </a:bodyPr>
          <a:lstStyle/>
          <a:p>
            <a:pPr>
              <a:buFont typeface="Wingdings" panose="05000000000000000000" pitchFamily="2" charset="2"/>
              <a:buChar char="q"/>
            </a:pPr>
            <a:endParaRPr lang="en-US" sz="2400" kern="1200" baseline="0" dirty="0" smtClean="0">
              <a:solidFill>
                <a:schemeClr val="tx1">
                  <a:lumMod val="75000"/>
                  <a:lumOff val="25000"/>
                </a:schemeClr>
              </a:solidFill>
              <a:effectLst/>
              <a:latin typeface="+mn-lt"/>
              <a:ea typeface="+mn-ea"/>
              <a:cs typeface="+mn-cs"/>
            </a:endParaRPr>
          </a:p>
          <a:p>
            <a:pPr>
              <a:buFont typeface="Wingdings" panose="05000000000000000000" pitchFamily="2" charset="2"/>
              <a:buChar char="q"/>
            </a:pPr>
            <a:endParaRPr lang="en-US" sz="2400" kern="1200" baseline="0" dirty="0" smtClean="0">
              <a:solidFill>
                <a:schemeClr val="tx1">
                  <a:lumMod val="75000"/>
                  <a:lumOff val="25000"/>
                </a:schemeClr>
              </a:solidFill>
              <a:effectLst/>
              <a:latin typeface="+mn-lt"/>
              <a:ea typeface="+mn-ea"/>
              <a:cs typeface="+mn-cs"/>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pPr/>
              <a:t>106</a:t>
            </a:fld>
            <a:endParaRPr lang="en-US" dirty="0"/>
          </a:p>
        </p:txBody>
      </p:sp>
      <p:sp>
        <p:nvSpPr>
          <p:cNvPr id="23" name="TextBox 22"/>
          <p:cNvSpPr txBox="1"/>
          <p:nvPr/>
        </p:nvSpPr>
        <p:spPr>
          <a:xfrm>
            <a:off x="980763" y="3287995"/>
            <a:ext cx="1890220" cy="649188"/>
          </a:xfrm>
          <a:prstGeom prst="ellipse">
            <a:avLst/>
          </a:prstGeom>
          <a:noFill/>
          <a:ln>
            <a:noFill/>
          </a:ln>
        </p:spPr>
        <p:txBody>
          <a:bodyPr wrap="none" rtlCol="0">
            <a:spAutoFit/>
          </a:bodyPr>
          <a:lstStyle/>
          <a:p>
            <a:r>
              <a:rPr lang="en-US" sz="2400" i="1" dirty="0" smtClean="0"/>
              <a:t>database</a:t>
            </a:r>
            <a:endParaRPr lang="en-US" sz="2400" i="1" dirty="0"/>
          </a:p>
        </p:txBody>
      </p:sp>
      <p:sp>
        <p:nvSpPr>
          <p:cNvPr id="24" name="TextBox 23"/>
          <p:cNvSpPr txBox="1"/>
          <p:nvPr/>
        </p:nvSpPr>
        <p:spPr>
          <a:xfrm>
            <a:off x="4836963" y="3260044"/>
            <a:ext cx="1477985" cy="649188"/>
          </a:xfrm>
          <a:prstGeom prst="ellipse">
            <a:avLst/>
          </a:prstGeom>
          <a:noFill/>
          <a:ln>
            <a:noFill/>
          </a:ln>
        </p:spPr>
        <p:txBody>
          <a:bodyPr wrap="none" rtlCol="0">
            <a:spAutoFit/>
          </a:bodyPr>
          <a:lstStyle/>
          <a:p>
            <a:r>
              <a:rPr lang="en-US" sz="2400" i="1" dirty="0" smtClean="0"/>
              <a:t>system</a:t>
            </a:r>
            <a:endParaRPr lang="en-US" sz="2400" i="1" dirty="0"/>
          </a:p>
        </p:txBody>
      </p:sp>
      <p:cxnSp>
        <p:nvCxnSpPr>
          <p:cNvPr id="25" name="Straight Connector 24"/>
          <p:cNvCxnSpPr/>
          <p:nvPr/>
        </p:nvCxnSpPr>
        <p:spPr>
          <a:xfrm flipV="1">
            <a:off x="3012821" y="3554900"/>
            <a:ext cx="1708999" cy="141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35" name="Isosceles Triangle 34"/>
          <p:cNvSpPr/>
          <p:nvPr/>
        </p:nvSpPr>
        <p:spPr>
          <a:xfrm>
            <a:off x="2503183" y="3471478"/>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p:nvPr/>
        </p:nvSpPr>
        <p:spPr>
          <a:xfrm>
            <a:off x="4737881" y="3471478"/>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Rectangle 31"/>
              <p:cNvSpPr/>
              <p:nvPr/>
            </p:nvSpPr>
            <p:spPr>
              <a:xfrm>
                <a:off x="1127198" y="4335771"/>
                <a:ext cx="7721046" cy="1811432"/>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To generate a link between </a:t>
                </a:r>
                <a:r>
                  <a:rPr lang="en-US" sz="2400" dirty="0"/>
                  <a:t>type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𝑡</m:t>
                        </m:r>
                      </m:e>
                      <m:sub>
                        <m:r>
                          <a:rPr lang="en-US" sz="2400" i="1">
                            <a:latin typeface="Cambria Math" panose="02040503050406030204" pitchFamily="18" charset="0"/>
                          </a:rPr>
                          <m:t>1</m:t>
                        </m:r>
                      </m:sub>
                    </m:sSub>
                  </m:oMath>
                </a14:m>
                <a:r>
                  <a:rPr lang="en-US" sz="2400" dirty="0"/>
                  <a:t> and type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𝑡</m:t>
                        </m:r>
                      </m:e>
                      <m:sub>
                        <m:r>
                          <a:rPr lang="en-US" sz="2400" i="1">
                            <a:latin typeface="Cambria Math" panose="02040503050406030204" pitchFamily="18" charset="0"/>
                          </a:rPr>
                          <m:t>2</m:t>
                        </m:r>
                      </m:sub>
                    </m:sSub>
                  </m:oMath>
                </a14:m>
                <a:r>
                  <a:rPr lang="en-US" sz="2400" dirty="0" smtClean="0"/>
                  <a:t>: </a:t>
                </a:r>
              </a:p>
              <a:p>
                <a:pPr marL="457200" indent="-457200">
                  <a:buAutoNum type="arabicPeriod"/>
                </a:pPr>
                <a:r>
                  <a:rPr lang="en-US" sz="2400" dirty="0">
                    <a:solidFill>
                      <a:schemeClr val="tx1">
                        <a:lumMod val="50000"/>
                        <a:lumOff val="50000"/>
                      </a:schemeClr>
                    </a:solidFill>
                  </a:rPr>
                  <a:t>Sample a topic label </a:t>
                </a:r>
                <a14:m>
                  <m:oMath xmlns:m="http://schemas.openxmlformats.org/officeDocument/2006/math">
                    <m:r>
                      <a:rPr lang="en-US" sz="2400">
                        <a:solidFill>
                          <a:schemeClr val="tx1">
                            <a:lumMod val="50000"/>
                            <a:lumOff val="50000"/>
                          </a:schemeClr>
                        </a:solidFill>
                        <a:latin typeface="Cambria Math" panose="02040503050406030204" pitchFamily="18" charset="0"/>
                      </a:rPr>
                      <m:t>𝑧</m:t>
                    </m:r>
                  </m:oMath>
                </a14:m>
                <a:r>
                  <a:rPr lang="en-US" sz="2400" dirty="0">
                    <a:solidFill>
                      <a:schemeClr val="tx1">
                        <a:lumMod val="50000"/>
                        <a:lumOff val="50000"/>
                      </a:schemeClr>
                    </a:solidFill>
                  </a:rPr>
                  <a:t> according to </a:t>
                </a:r>
                <a14:m>
                  <m:oMath xmlns:m="http://schemas.openxmlformats.org/officeDocument/2006/math">
                    <m:r>
                      <a:rPr lang="en-US" sz="2400" b="0" i="1" smtClean="0">
                        <a:solidFill>
                          <a:schemeClr val="tx1">
                            <a:lumMod val="50000"/>
                            <a:lumOff val="50000"/>
                          </a:schemeClr>
                        </a:solidFill>
                        <a:latin typeface="Cambria Math" panose="02040503050406030204" pitchFamily="18" charset="0"/>
                      </a:rPr>
                      <m:t>𝜌</m:t>
                    </m:r>
                  </m:oMath>
                </a14:m>
                <a:endParaRPr lang="en-US" sz="2400" dirty="0">
                  <a:solidFill>
                    <a:schemeClr val="tx1">
                      <a:lumMod val="50000"/>
                      <a:lumOff val="50000"/>
                    </a:schemeClr>
                  </a:solidFill>
                </a:endParaRPr>
              </a:p>
              <a:p>
                <a:pPr marL="457200" indent="-457200">
                  <a:buAutoNum type="arabicPeriod"/>
                </a:pPr>
                <a:r>
                  <a:rPr lang="en-US" sz="2400" dirty="0">
                    <a:solidFill>
                      <a:schemeClr val="tx1">
                        <a:lumMod val="50000"/>
                        <a:lumOff val="50000"/>
                      </a:schemeClr>
                    </a:solidFill>
                  </a:rPr>
                  <a:t>Sample the first end node </a:t>
                </a:r>
                <a14:m>
                  <m:oMath xmlns:m="http://schemas.openxmlformats.org/officeDocument/2006/math">
                    <m:r>
                      <a:rPr lang="en-US" sz="2400">
                        <a:solidFill>
                          <a:schemeClr val="tx1">
                            <a:lumMod val="50000"/>
                            <a:lumOff val="50000"/>
                          </a:schemeClr>
                        </a:solidFill>
                        <a:latin typeface="Cambria Math" panose="02040503050406030204" pitchFamily="18" charset="0"/>
                      </a:rPr>
                      <m:t>𝑢</m:t>
                    </m:r>
                  </m:oMath>
                </a14:m>
                <a:r>
                  <a:rPr lang="en-US" sz="2400" dirty="0">
                    <a:solidFill>
                      <a:schemeClr val="tx1">
                        <a:lumMod val="50000"/>
                        <a:lumOff val="50000"/>
                      </a:schemeClr>
                    </a:solidFill>
                  </a:rPr>
                  <a:t> according to </a:t>
                </a:r>
                <a14:m>
                  <m:oMath xmlns:m="http://schemas.openxmlformats.org/officeDocument/2006/math">
                    <m:sSubSup>
                      <m:sSubSupPr>
                        <m:ctrlPr>
                          <a:rPr lang="en-US" sz="2400" i="1">
                            <a:solidFill>
                              <a:schemeClr val="tx1">
                                <a:lumMod val="50000"/>
                                <a:lumOff val="50000"/>
                              </a:schemeClr>
                            </a:solidFill>
                            <a:latin typeface="Cambria Math" panose="02040503050406030204" pitchFamily="18" charset="0"/>
                          </a:rPr>
                        </m:ctrlPr>
                      </m:sSubSupPr>
                      <m:e>
                        <m:r>
                          <a:rPr lang="en-US" sz="2400">
                            <a:solidFill>
                              <a:schemeClr val="tx1">
                                <a:lumMod val="50000"/>
                                <a:lumOff val="50000"/>
                              </a:schemeClr>
                            </a:solidFill>
                            <a:latin typeface="Cambria Math" panose="02040503050406030204" pitchFamily="18" charset="0"/>
                          </a:rPr>
                          <m:t>𝜙</m:t>
                        </m:r>
                      </m:e>
                      <m:sub>
                        <m:r>
                          <a:rPr lang="en-US" sz="2400">
                            <a:solidFill>
                              <a:schemeClr val="tx1">
                                <a:lumMod val="50000"/>
                                <a:lumOff val="50000"/>
                              </a:schemeClr>
                            </a:solidFill>
                            <a:latin typeface="Cambria Math" panose="02040503050406030204" pitchFamily="18" charset="0"/>
                          </a:rPr>
                          <m:t>𝑧</m:t>
                        </m:r>
                      </m:sub>
                      <m:sup>
                        <m:sSub>
                          <m:sSubPr>
                            <m:ctrlPr>
                              <a:rPr lang="en-US" sz="2400" i="1">
                                <a:solidFill>
                                  <a:schemeClr val="tx1">
                                    <a:lumMod val="50000"/>
                                    <a:lumOff val="50000"/>
                                  </a:schemeClr>
                                </a:solidFill>
                                <a:latin typeface="Cambria Math" panose="02040503050406030204" pitchFamily="18" charset="0"/>
                              </a:rPr>
                            </m:ctrlPr>
                          </m:sSubPr>
                          <m:e>
                            <m:r>
                              <a:rPr lang="en-US" sz="2400">
                                <a:solidFill>
                                  <a:schemeClr val="tx1">
                                    <a:lumMod val="50000"/>
                                    <a:lumOff val="50000"/>
                                  </a:schemeClr>
                                </a:solidFill>
                                <a:latin typeface="Cambria Math" panose="02040503050406030204" pitchFamily="18" charset="0"/>
                              </a:rPr>
                              <m:t>𝑡</m:t>
                            </m:r>
                          </m:e>
                          <m:sub>
                            <m:r>
                              <a:rPr lang="en-US" sz="2400">
                                <a:solidFill>
                                  <a:schemeClr val="tx1">
                                    <a:lumMod val="50000"/>
                                    <a:lumOff val="50000"/>
                                  </a:schemeClr>
                                </a:solidFill>
                                <a:latin typeface="Cambria Math" panose="02040503050406030204" pitchFamily="18" charset="0"/>
                              </a:rPr>
                              <m:t>1</m:t>
                            </m:r>
                          </m:sub>
                        </m:sSub>
                      </m:sup>
                    </m:sSubSup>
                  </m:oMath>
                </a14:m>
                <a:endParaRPr lang="en-US" sz="2400" dirty="0">
                  <a:solidFill>
                    <a:schemeClr val="tx1">
                      <a:lumMod val="50000"/>
                      <a:lumOff val="50000"/>
                    </a:schemeClr>
                  </a:solidFill>
                </a:endParaRPr>
              </a:p>
              <a:p>
                <a:pPr marL="457200" indent="-457200">
                  <a:buAutoNum type="arabicPeriod"/>
                </a:pPr>
                <a:r>
                  <a:rPr lang="en-US" sz="2400" dirty="0"/>
                  <a:t>Sample the </a:t>
                </a:r>
                <a:r>
                  <a:rPr lang="en-US" sz="2400" dirty="0" smtClean="0"/>
                  <a:t>second </a:t>
                </a:r>
                <a:r>
                  <a:rPr lang="en-US" sz="2400" dirty="0"/>
                  <a:t>end node </a:t>
                </a:r>
                <a14:m>
                  <m:oMath xmlns:m="http://schemas.openxmlformats.org/officeDocument/2006/math">
                    <m:r>
                      <a:rPr lang="en-US" sz="2400" b="0" i="1" smtClean="0">
                        <a:latin typeface="Cambria Math" panose="02040503050406030204" pitchFamily="18" charset="0"/>
                      </a:rPr>
                      <m:t>𝑣</m:t>
                    </m:r>
                  </m:oMath>
                </a14:m>
                <a:r>
                  <a:rPr lang="en-US" sz="2400" dirty="0"/>
                  <a:t> according to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𝜙</m:t>
                        </m:r>
                      </m:e>
                      <m:sub>
                        <m:r>
                          <a:rPr lang="en-US" sz="2400" i="1">
                            <a:latin typeface="Cambria Math" panose="02040503050406030204" pitchFamily="18" charset="0"/>
                          </a:rPr>
                          <m:t>𝑧</m:t>
                        </m:r>
                      </m:sub>
                      <m:sup>
                        <m:sSub>
                          <m:sSubPr>
                            <m:ctrlPr>
                              <a:rPr lang="en-US" sz="2400" i="1">
                                <a:latin typeface="Cambria Math" panose="02040503050406030204" pitchFamily="18" charset="0"/>
                              </a:rPr>
                            </m:ctrlPr>
                          </m:sSubPr>
                          <m:e>
                            <m:r>
                              <a:rPr lang="en-US" sz="2400" i="1">
                                <a:latin typeface="Cambria Math" panose="02040503050406030204" pitchFamily="18" charset="0"/>
                              </a:rPr>
                              <m:t>𝑡</m:t>
                            </m:r>
                          </m:e>
                          <m:sub>
                            <m:r>
                              <a:rPr lang="en-US" sz="2400" b="0" i="1" smtClean="0">
                                <a:latin typeface="Cambria Math" panose="02040503050406030204" pitchFamily="18" charset="0"/>
                              </a:rPr>
                              <m:t>2</m:t>
                            </m:r>
                          </m:sub>
                        </m:sSub>
                      </m:sup>
                    </m:sSubSup>
                  </m:oMath>
                </a14:m>
                <a:endParaRPr lang="en-US" sz="2400" dirty="0" smtClean="0"/>
              </a:p>
            </p:txBody>
          </p:sp>
        </mc:Choice>
        <mc:Fallback xmlns="">
          <p:sp>
            <p:nvSpPr>
              <p:cNvPr id="32" name="Rectangle 31"/>
              <p:cNvSpPr>
                <a:spLocks noRot="1" noChangeAspect="1" noMove="1" noResize="1" noEditPoints="1" noAdjustHandles="1" noChangeArrowheads="1" noChangeShapeType="1" noTextEdit="1"/>
              </p:cNvSpPr>
              <p:nvPr/>
            </p:nvSpPr>
            <p:spPr>
              <a:xfrm>
                <a:off x="1127198" y="4335771"/>
                <a:ext cx="7721046" cy="1811432"/>
              </a:xfrm>
              <a:prstGeom prst="rect">
                <a:avLst/>
              </a:prstGeom>
              <a:blipFill rotWithShape="0">
                <a:blip r:embed="rId3"/>
                <a:stretch>
                  <a:fillRect l="-1182" b="-3000"/>
                </a:stretch>
              </a:blipFill>
            </p:spPr>
            <p:txBody>
              <a:bodyPr/>
              <a:lstStyle/>
              <a:p>
                <a:r>
                  <a:rPr lang="en-US">
                    <a:noFill/>
                  </a:rPr>
                  <a:t> </a:t>
                </a:r>
              </a:p>
            </p:txBody>
          </p:sp>
        </mc:Fallback>
      </mc:AlternateContent>
      <p:cxnSp>
        <p:nvCxnSpPr>
          <p:cNvPr id="21" name="Curved Connector 20"/>
          <p:cNvCxnSpPr/>
          <p:nvPr/>
        </p:nvCxnSpPr>
        <p:spPr>
          <a:xfrm rot="5400000" flipH="1" flipV="1">
            <a:off x="7215749" y="4234186"/>
            <a:ext cx="1515857" cy="1486637"/>
          </a:xfrm>
          <a:prstGeom prst="curvedConnector3">
            <a:avLst>
              <a:gd name="adj1" fmla="val 50000"/>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8975010" y="4904435"/>
                <a:ext cx="2356010" cy="830997"/>
              </a:xfrm>
              <a:prstGeom prst="rect">
                <a:avLst/>
              </a:prstGeom>
              <a:noFill/>
              <a:ln>
                <a:noFill/>
              </a:ln>
            </p:spPr>
            <p:txBody>
              <a:bodyPr wrap="square" rtlCol="0">
                <a:spAutoFit/>
              </a:bodyPr>
              <a:lstStyle/>
              <a:p>
                <a:r>
                  <a:rPr lang="en-US" sz="2400" dirty="0" smtClean="0"/>
                  <a:t>Suppose </a:t>
                </a:r>
              </a:p>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2</m:t>
                        </m:r>
                      </m:sub>
                    </m:sSub>
                  </m:oMath>
                </a14:m>
                <a:r>
                  <a:rPr lang="en-US" sz="2400" dirty="0" smtClean="0"/>
                  <a:t> = word</a:t>
                </a:r>
                <a:endParaRPr lang="en-US" sz="2400" dirty="0"/>
              </a:p>
            </p:txBody>
          </p:sp>
        </mc:Choice>
        <mc:Fallback xmlns="">
          <p:sp>
            <p:nvSpPr>
              <p:cNvPr id="37" name="TextBox 36"/>
              <p:cNvSpPr txBox="1">
                <a:spLocks noRot="1" noChangeAspect="1" noMove="1" noResize="1" noEditPoints="1" noAdjustHandles="1" noChangeArrowheads="1" noChangeShapeType="1" noTextEdit="1"/>
              </p:cNvSpPr>
              <p:nvPr/>
            </p:nvSpPr>
            <p:spPr>
              <a:xfrm>
                <a:off x="8975010" y="4904435"/>
                <a:ext cx="2356010" cy="830997"/>
              </a:xfrm>
              <a:prstGeom prst="rect">
                <a:avLst/>
              </a:prstGeom>
              <a:blipFill rotWithShape="0">
                <a:blip r:embed="rId4"/>
                <a:stretch>
                  <a:fillRect l="-3876" t="-5882" b="-16176"/>
                </a:stretch>
              </a:blipFill>
              <a:ln>
                <a:noFill/>
              </a:ln>
            </p:spPr>
            <p:txBody>
              <a:bodyPr/>
              <a:lstStyle/>
              <a:p>
                <a:r>
                  <a:rPr lang="en-US">
                    <a:noFill/>
                  </a:rPr>
                  <a:t> </a:t>
                </a:r>
              </a:p>
            </p:txBody>
          </p:sp>
        </mc:Fallback>
      </mc:AlternateContent>
      <p:cxnSp>
        <p:nvCxnSpPr>
          <p:cNvPr id="42" name="Curved Connector 41"/>
          <p:cNvCxnSpPr/>
          <p:nvPr/>
        </p:nvCxnSpPr>
        <p:spPr>
          <a:xfrm rot="5400000" flipH="1" flipV="1">
            <a:off x="4580725" y="4850284"/>
            <a:ext cx="1770297" cy="12700"/>
          </a:xfrm>
          <a:prstGeom prst="curvedConnector3">
            <a:avLst>
              <a:gd name="adj1" fmla="val 50000"/>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4523062" y="3260044"/>
            <a:ext cx="1885623" cy="67713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a:spLocks noChangeArrowheads="1"/>
          </p:cNvSpPr>
          <p:nvPr/>
        </p:nvSpPr>
        <p:spPr bwMode="auto">
          <a:xfrm>
            <a:off x="7713294" y="2422219"/>
            <a:ext cx="2187164" cy="530281"/>
          </a:xfrm>
          <a:prstGeom prst="ellipse">
            <a:avLst/>
          </a:prstGeom>
          <a:solidFill>
            <a:srgbClr val="BD582C"/>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24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o/1/2</a:t>
            </a:r>
            <a:endParaRPr lang="en-US" altLang="zh-CN" sz="24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20" name="Text Box 13"/>
          <p:cNvSpPr txBox="1">
            <a:spLocks noChangeArrowheads="1"/>
          </p:cNvSpPr>
          <p:nvPr/>
        </p:nvSpPr>
        <p:spPr bwMode="auto">
          <a:xfrm>
            <a:off x="7950234" y="3083674"/>
            <a:ext cx="1770463" cy="1200329"/>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sz="2400" dirty="0" smtClean="0">
                <a:ea typeface="SimSun" panose="02010600030101010101" pitchFamily="2" charset="-122"/>
              </a:rPr>
              <a:t>database 0.2 </a:t>
            </a:r>
            <a:r>
              <a:rPr lang="en-US" altLang="zh-CN" sz="2400" dirty="0">
                <a:ea typeface="SimSun" panose="02010600030101010101" pitchFamily="2" charset="-122"/>
              </a:rPr>
              <a:t/>
            </a:r>
            <a:br>
              <a:rPr lang="en-US" altLang="zh-CN" sz="2400" dirty="0">
                <a:ea typeface="SimSun" panose="02010600030101010101" pitchFamily="2" charset="-122"/>
              </a:rPr>
            </a:br>
            <a:r>
              <a:rPr lang="en-US" altLang="zh-CN" sz="2400" dirty="0" smtClean="0">
                <a:ea typeface="SimSun" panose="02010600030101010101" pitchFamily="2" charset="-122"/>
              </a:rPr>
              <a:t>system 0.1</a:t>
            </a:r>
            <a:r>
              <a:rPr lang="en-US" altLang="zh-CN" sz="2400" dirty="0">
                <a:ea typeface="SimSun" panose="02010600030101010101" pitchFamily="2" charset="-122"/>
              </a:rPr>
              <a:t/>
            </a:r>
            <a:br>
              <a:rPr lang="en-US" altLang="zh-CN" sz="2400" dirty="0">
                <a:ea typeface="SimSun" panose="02010600030101010101" pitchFamily="2" charset="-122"/>
              </a:rPr>
            </a:br>
            <a:r>
              <a:rPr lang="en-US" altLang="zh-CN" sz="2400" dirty="0">
                <a:ea typeface="SimSun" panose="02010600030101010101" pitchFamily="2" charset="-122"/>
              </a:rPr>
              <a:t>...</a:t>
            </a:r>
          </a:p>
        </p:txBody>
      </p:sp>
    </p:spTree>
    <p:extLst>
      <p:ext uri="{BB962C8B-B14F-4D97-AF65-F5344CB8AC3E}">
        <p14:creationId xmlns:p14="http://schemas.microsoft.com/office/powerpoint/2010/main" val="318041967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a:t>
            </a:r>
            <a:r>
              <a:rPr lang="en-US" dirty="0"/>
              <a:t>Model for Link </a:t>
            </a:r>
            <a:r>
              <a:rPr lang="en-US" dirty="0" smtClean="0"/>
              <a:t>Patterns</a:t>
            </a:r>
            <a:br>
              <a:rPr lang="en-US" dirty="0" smtClean="0"/>
            </a:br>
            <a:r>
              <a:rPr lang="en-US" dirty="0" smtClean="0"/>
              <a:t>- Collapsed Model</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107</a:t>
            </a:fld>
            <a:endParaRPr lang="en-US" dirty="0"/>
          </a:p>
        </p:txBody>
      </p:sp>
      <mc:AlternateContent xmlns:mc="http://schemas.openxmlformats.org/markup-compatibility/2006" xmlns:a14="http://schemas.microsoft.com/office/drawing/2010/main">
        <mc:Choice Requires="a14">
          <p:sp>
            <p:nvSpPr>
              <p:cNvPr id="32" name="Rectangle 31"/>
              <p:cNvSpPr/>
              <p:nvPr/>
            </p:nvSpPr>
            <p:spPr>
              <a:xfrm>
                <a:off x="1259174" y="5081047"/>
                <a:ext cx="7300366" cy="106615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Equivalently, we can generate # links between u </a:t>
                </a:r>
                <a:r>
                  <a:rPr lang="en-US" sz="2400" dirty="0"/>
                  <a:t>and </a:t>
                </a:r>
                <a:r>
                  <a:rPr lang="en-US" sz="2400" dirty="0" smtClean="0"/>
                  <a:t>v: </a:t>
                </a:r>
                <a14:m>
                  <m:oMath xmlns:m="http://schemas.openxmlformats.org/officeDocument/2006/math">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𝑒</m:t>
                        </m:r>
                      </m:e>
                      <m:sub>
                        <m:r>
                          <a:rPr lang="en-US" altLang="zh-CN" sz="2400" i="1" dirty="0">
                            <a:latin typeface="Cambria Math" panose="02040503050406030204" pitchFamily="18" charset="0"/>
                          </a:rPr>
                          <m:t>𝑢</m:t>
                        </m:r>
                        <m:r>
                          <a:rPr lang="en-US" altLang="zh-CN" sz="2400" i="1" dirty="0" err="1">
                            <a:latin typeface="Cambria Math" panose="02040503050406030204" pitchFamily="18" charset="0"/>
                          </a:rPr>
                          <m:t>,</m:t>
                        </m:r>
                        <m:r>
                          <a:rPr lang="en-US" altLang="zh-CN" sz="2400" i="1" dirty="0">
                            <a:latin typeface="Cambria Math" panose="02040503050406030204" pitchFamily="18" charset="0"/>
                          </a:rPr>
                          <m:t>𝑣</m:t>
                        </m:r>
                      </m:sub>
                    </m:sSub>
                    <m:r>
                      <a:rPr lang="zh-CN" altLang="en-US" sz="2400" i="1" dirty="0">
                        <a:latin typeface="Cambria Math" panose="02040503050406030204" pitchFamily="18" charset="0"/>
                      </a:rPr>
                      <m:t> </m:t>
                    </m:r>
                    <m:r>
                      <a:rPr lang="en-US" altLang="zh-CN" sz="2400" i="1" dirty="0">
                        <a:latin typeface="Cambria Math" panose="02040503050406030204" pitchFamily="18" charset="0"/>
                      </a:rPr>
                      <m:t>=</m:t>
                    </m:r>
                    <m:r>
                      <a:rPr lang="zh-CN" altLang="en-US" sz="2400" i="1" dirty="0">
                        <a:latin typeface="Cambria Math" panose="02040503050406030204" pitchFamily="18" charset="0"/>
                      </a:rPr>
                      <m:t> </m:t>
                    </m:r>
                    <m:sSubSup>
                      <m:sSubSupPr>
                        <m:ctrlPr>
                          <a:rPr lang="en-US" altLang="zh-CN" sz="2400" i="1" dirty="0">
                            <a:latin typeface="Cambria Math" panose="02040503050406030204" pitchFamily="18" charset="0"/>
                          </a:rPr>
                        </m:ctrlPr>
                      </m:sSubSupPr>
                      <m:e>
                        <m:r>
                          <a:rPr lang="en-US" altLang="zh-CN" sz="2400" i="1" dirty="0">
                            <a:latin typeface="Cambria Math" panose="02040503050406030204" pitchFamily="18" charset="0"/>
                          </a:rPr>
                          <m:t>𝑒</m:t>
                        </m:r>
                      </m:e>
                      <m:sub>
                        <m:r>
                          <a:rPr lang="en-US" altLang="zh-CN" sz="2400" i="1" dirty="0">
                            <a:latin typeface="Cambria Math" panose="02040503050406030204" pitchFamily="18" charset="0"/>
                          </a:rPr>
                          <m:t>𝑢</m:t>
                        </m:r>
                        <m:r>
                          <a:rPr lang="en-US" altLang="zh-CN" sz="2400" i="1" dirty="0" err="1">
                            <a:latin typeface="Cambria Math" panose="02040503050406030204" pitchFamily="18" charset="0"/>
                          </a:rPr>
                          <m:t>,</m:t>
                        </m:r>
                        <m:r>
                          <a:rPr lang="en-US" altLang="zh-CN" sz="2400" i="1" dirty="0">
                            <a:latin typeface="Cambria Math" panose="02040503050406030204" pitchFamily="18" charset="0"/>
                          </a:rPr>
                          <m:t>𝑣</m:t>
                        </m:r>
                      </m:sub>
                      <m:sup>
                        <m:r>
                          <a:rPr lang="en-US" altLang="zh-CN" sz="2400" i="1" dirty="0">
                            <a:latin typeface="Cambria Math" panose="02040503050406030204" pitchFamily="18" charset="0"/>
                          </a:rPr>
                          <m:t>1</m:t>
                        </m:r>
                      </m:sup>
                    </m:sSubSup>
                    <m:r>
                      <a:rPr lang="zh-CN" altLang="en-US" sz="2400" i="1" dirty="0">
                        <a:latin typeface="Cambria Math" panose="02040503050406030204" pitchFamily="18" charset="0"/>
                      </a:rPr>
                      <m:t> </m:t>
                    </m:r>
                    <m:r>
                      <a:rPr lang="en-US" altLang="zh-CN" sz="2400" i="1" dirty="0">
                        <a:latin typeface="Cambria Math" panose="02040503050406030204" pitchFamily="18" charset="0"/>
                      </a:rPr>
                      <m:t>+⋯+</m:t>
                    </m:r>
                    <m:sSubSup>
                      <m:sSubSupPr>
                        <m:ctrlPr>
                          <a:rPr lang="en-US" altLang="zh-CN" sz="2400" i="1" dirty="0">
                            <a:latin typeface="Cambria Math" panose="02040503050406030204" pitchFamily="18" charset="0"/>
                          </a:rPr>
                        </m:ctrlPr>
                      </m:sSubSupPr>
                      <m:e>
                        <m:r>
                          <a:rPr lang="en-US" altLang="zh-CN" sz="2400" i="1" dirty="0">
                            <a:latin typeface="Cambria Math" panose="02040503050406030204" pitchFamily="18" charset="0"/>
                          </a:rPr>
                          <m:t>𝑒</m:t>
                        </m:r>
                      </m:e>
                      <m:sub>
                        <m:r>
                          <a:rPr lang="en-US" altLang="zh-CN" sz="2400" i="1" dirty="0">
                            <a:latin typeface="Cambria Math" panose="02040503050406030204" pitchFamily="18" charset="0"/>
                          </a:rPr>
                          <m:t>𝑢</m:t>
                        </m:r>
                        <m:r>
                          <a:rPr lang="en-US" altLang="zh-CN" sz="2400" i="1" dirty="0" err="1">
                            <a:latin typeface="Cambria Math" panose="02040503050406030204" pitchFamily="18" charset="0"/>
                          </a:rPr>
                          <m:t>,</m:t>
                        </m:r>
                        <m:r>
                          <a:rPr lang="en-US" altLang="zh-CN" sz="2400" i="1" dirty="0">
                            <a:latin typeface="Cambria Math" panose="02040503050406030204" pitchFamily="18" charset="0"/>
                          </a:rPr>
                          <m:t>𝑣</m:t>
                        </m:r>
                      </m:sub>
                      <m:sup>
                        <m:r>
                          <a:rPr lang="en-US" altLang="zh-CN" sz="2400" i="1" dirty="0">
                            <a:latin typeface="Cambria Math" panose="02040503050406030204" pitchFamily="18" charset="0"/>
                          </a:rPr>
                          <m:t>𝑘</m:t>
                        </m:r>
                      </m:sup>
                    </m:sSubSup>
                  </m:oMath>
                </a14:m>
                <a:r>
                  <a:rPr lang="en-US" sz="2400" dirty="0" smtClean="0"/>
                  <a:t>, </a:t>
                </a:r>
                <a14:m>
                  <m:oMath xmlns:m="http://schemas.openxmlformats.org/officeDocument/2006/math">
                    <m:sSubSup>
                      <m:sSubSupPr>
                        <m:ctrlPr>
                          <a:rPr lang="en-US" altLang="zh-CN" sz="2400" i="1" dirty="0">
                            <a:latin typeface="Cambria Math" panose="02040503050406030204" pitchFamily="18" charset="0"/>
                          </a:rPr>
                        </m:ctrlPr>
                      </m:sSubSupPr>
                      <m:e>
                        <m:r>
                          <a:rPr lang="en-US" altLang="zh-CN" sz="2400" i="1" dirty="0">
                            <a:latin typeface="Cambria Math" panose="02040503050406030204" pitchFamily="18" charset="0"/>
                          </a:rPr>
                          <m:t>𝑒</m:t>
                        </m:r>
                      </m:e>
                      <m:sub>
                        <m:r>
                          <a:rPr lang="en-US" altLang="zh-CN" sz="2400" i="1" dirty="0">
                            <a:latin typeface="Cambria Math" panose="02040503050406030204" pitchFamily="18" charset="0"/>
                          </a:rPr>
                          <m:t>𝑢</m:t>
                        </m:r>
                        <m:r>
                          <a:rPr lang="en-US" altLang="zh-CN" sz="2400" i="1" dirty="0" err="1">
                            <a:latin typeface="Cambria Math" panose="02040503050406030204" pitchFamily="18" charset="0"/>
                          </a:rPr>
                          <m:t>,</m:t>
                        </m:r>
                        <m:r>
                          <a:rPr lang="en-US" altLang="zh-CN" sz="2400" i="1" dirty="0">
                            <a:latin typeface="Cambria Math" panose="02040503050406030204" pitchFamily="18" charset="0"/>
                          </a:rPr>
                          <m:t>𝑣</m:t>
                        </m:r>
                      </m:sub>
                      <m:sup>
                        <m:r>
                          <a:rPr lang="en-US" altLang="zh-CN" sz="2400" i="1" dirty="0">
                            <a:latin typeface="Cambria Math" panose="02040503050406030204" pitchFamily="18" charset="0"/>
                          </a:rPr>
                          <m:t>𝑧</m:t>
                        </m:r>
                      </m:sup>
                    </m:sSubSup>
                    <m:r>
                      <a:rPr lang="zh-CN" altLang="en-US" sz="2400" i="1" dirty="0">
                        <a:latin typeface="Cambria Math" panose="02040503050406030204" pitchFamily="18" charset="0"/>
                      </a:rPr>
                      <m:t> </m:t>
                    </m:r>
                    <m:r>
                      <a:rPr lang="en-US" altLang="zh-CN" sz="2400" i="1" dirty="0">
                        <a:latin typeface="Cambria Math" panose="02040503050406030204" pitchFamily="18" charset="0"/>
                      </a:rPr>
                      <m:t>~</m:t>
                    </m:r>
                    <m:r>
                      <a:rPr lang="zh-CN" altLang="en-US" sz="2400" i="1" dirty="0">
                        <a:latin typeface="Cambria Math" panose="02040503050406030204" pitchFamily="18" charset="0"/>
                      </a:rPr>
                      <m:t> </m:t>
                    </m:r>
                    <m:r>
                      <a:rPr lang="en-US" altLang="zh-CN" sz="2400" i="1" dirty="0">
                        <a:latin typeface="Cambria Math" panose="02040503050406030204" pitchFamily="18" charset="0"/>
                      </a:rPr>
                      <m:t>𝑃𝑜𝑖𝑠𝑠𝑜𝑛</m:t>
                    </m:r>
                    <m:r>
                      <a:rPr lang="zh-CN" altLang="en-US" sz="2400" i="1" dirty="0">
                        <a:latin typeface="Cambria Math" panose="02040503050406030204" pitchFamily="18" charset="0"/>
                      </a:rPr>
                      <m:t> </m:t>
                    </m:r>
                    <m:r>
                      <a:rPr lang="en-US" altLang="zh-CN" sz="2400" i="1" dirty="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b="0" i="1" dirty="0" smtClean="0">
                            <a:latin typeface="Cambria Math" panose="02040503050406030204" pitchFamily="18" charset="0"/>
                          </a:rPr>
                          <m:t>𝜌</m:t>
                        </m:r>
                      </m:e>
                      <m:sub>
                        <m:r>
                          <a:rPr lang="en-US" altLang="zh-CN" sz="2400" b="0" i="1" dirty="0" smtClean="0">
                            <a:latin typeface="Cambria Math" panose="02040503050406030204" pitchFamily="18" charset="0"/>
                          </a:rPr>
                          <m:t>𝑧</m:t>
                        </m:r>
                      </m:sub>
                    </m:sSub>
                    <m:r>
                      <a:rPr lang="zh-CN" altLang="en-US" sz="2400" i="1" dirty="0">
                        <a:latin typeface="Cambria Math" panose="02040503050406030204" pitchFamily="18" charset="0"/>
                      </a:rPr>
                      <m:t> </m:t>
                    </m:r>
                    <m:sSubSup>
                      <m:sSubSupPr>
                        <m:ctrlPr>
                          <a:rPr lang="en-US" altLang="zh-CN" sz="2400" i="1" dirty="0" err="1">
                            <a:latin typeface="Cambria Math" panose="02040503050406030204" pitchFamily="18" charset="0"/>
                          </a:rPr>
                        </m:ctrlPr>
                      </m:sSubSupPr>
                      <m:e>
                        <m:r>
                          <a:rPr lang="en-US" altLang="zh-CN" sz="2400" i="1" dirty="0">
                            <a:latin typeface="Cambria Math" panose="02040503050406030204" pitchFamily="18" charset="0"/>
                          </a:rPr>
                          <m:t>𝜙</m:t>
                        </m:r>
                      </m:e>
                      <m:sub>
                        <m:r>
                          <a:rPr lang="en-US" altLang="zh-CN" sz="2400" i="1" dirty="0">
                            <a:latin typeface="Cambria Math" panose="02040503050406030204" pitchFamily="18" charset="0"/>
                          </a:rPr>
                          <m:t>𝑧</m:t>
                        </m:r>
                        <m:r>
                          <a:rPr lang="en-US" altLang="zh-CN" sz="2400" i="1" dirty="0">
                            <a:latin typeface="Cambria Math" panose="02040503050406030204" pitchFamily="18" charset="0"/>
                          </a:rPr>
                          <m:t>,</m:t>
                        </m:r>
                        <m:r>
                          <a:rPr lang="en-US" altLang="zh-CN" sz="2400" i="1" dirty="0">
                            <a:latin typeface="Cambria Math" panose="02040503050406030204" pitchFamily="18" charset="0"/>
                          </a:rPr>
                          <m:t>𝑢</m:t>
                        </m:r>
                      </m:sub>
                      <m:sup>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𝑡</m:t>
                            </m:r>
                          </m:e>
                          <m:sub>
                            <m:r>
                              <a:rPr lang="en-US" altLang="zh-CN" sz="2400" i="1" dirty="0">
                                <a:latin typeface="Cambria Math" panose="02040503050406030204" pitchFamily="18" charset="0"/>
                              </a:rPr>
                              <m:t>1</m:t>
                            </m:r>
                          </m:sub>
                        </m:sSub>
                      </m:sup>
                    </m:sSubSup>
                    <m:r>
                      <a:rPr lang="zh-CN" altLang="en-US" sz="2400" i="1" dirty="0">
                        <a:latin typeface="Cambria Math" panose="02040503050406030204" pitchFamily="18" charset="0"/>
                      </a:rPr>
                      <m:t> </m:t>
                    </m:r>
                    <m:sSubSup>
                      <m:sSubSupPr>
                        <m:ctrlPr>
                          <a:rPr lang="en-US" altLang="zh-CN" sz="2400" i="1" dirty="0" err="1">
                            <a:latin typeface="Cambria Math" panose="02040503050406030204" pitchFamily="18" charset="0"/>
                          </a:rPr>
                        </m:ctrlPr>
                      </m:sSubSupPr>
                      <m:e>
                        <m:r>
                          <a:rPr lang="en-US" altLang="zh-CN" sz="2400" i="1" dirty="0">
                            <a:latin typeface="Cambria Math" panose="02040503050406030204" pitchFamily="18" charset="0"/>
                          </a:rPr>
                          <m:t>𝜙</m:t>
                        </m:r>
                      </m:e>
                      <m:sub>
                        <m:r>
                          <a:rPr lang="en-US" altLang="zh-CN" sz="2400" i="1" dirty="0">
                            <a:latin typeface="Cambria Math" panose="02040503050406030204" pitchFamily="18" charset="0"/>
                          </a:rPr>
                          <m:t>𝑧</m:t>
                        </m:r>
                        <m:r>
                          <a:rPr lang="en-US" altLang="zh-CN" sz="2400" i="1" dirty="0">
                            <a:latin typeface="Cambria Math" panose="02040503050406030204" pitchFamily="18" charset="0"/>
                          </a:rPr>
                          <m:t>,</m:t>
                        </m:r>
                        <m:r>
                          <a:rPr lang="en-US" altLang="zh-CN" sz="2400" i="1" dirty="0">
                            <a:latin typeface="Cambria Math" panose="02040503050406030204" pitchFamily="18" charset="0"/>
                          </a:rPr>
                          <m:t>𝑣</m:t>
                        </m:r>
                      </m:sub>
                      <m:sup>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𝑡</m:t>
                            </m:r>
                          </m:e>
                          <m:sub>
                            <m:r>
                              <a:rPr lang="en-US" altLang="zh-CN" sz="2400" i="1" dirty="0">
                                <a:latin typeface="Cambria Math" panose="02040503050406030204" pitchFamily="18" charset="0"/>
                              </a:rPr>
                              <m:t>2</m:t>
                            </m:r>
                          </m:sub>
                        </m:sSub>
                      </m:sup>
                    </m:sSubSup>
                    <m:r>
                      <a:rPr lang="en-US" altLang="zh-CN" sz="2400" i="1" dirty="0">
                        <a:latin typeface="Cambria Math" panose="02040503050406030204" pitchFamily="18" charset="0"/>
                      </a:rPr>
                      <m:t>)</m:t>
                    </m:r>
                  </m:oMath>
                </a14:m>
                <a:endParaRPr lang="en-US" sz="2400" dirty="0"/>
              </a:p>
            </p:txBody>
          </p:sp>
        </mc:Choice>
        <mc:Fallback xmlns="">
          <p:sp>
            <p:nvSpPr>
              <p:cNvPr id="32" name="Rectangle 31"/>
              <p:cNvSpPr>
                <a:spLocks noRot="1" noChangeAspect="1" noMove="1" noResize="1" noEditPoints="1" noAdjustHandles="1" noChangeArrowheads="1" noChangeShapeType="1" noTextEdit="1"/>
              </p:cNvSpPr>
              <p:nvPr/>
            </p:nvSpPr>
            <p:spPr>
              <a:xfrm>
                <a:off x="1259174" y="5081047"/>
                <a:ext cx="7300366" cy="1066156"/>
              </a:xfrm>
              <a:prstGeom prst="rect">
                <a:avLst/>
              </a:prstGeom>
              <a:blipFill rotWithShape="0">
                <a:blip r:embed="rId3"/>
                <a:stretch>
                  <a:fillRect l="-1250" b="-2260"/>
                </a:stretch>
              </a:blipFill>
            </p:spPr>
            <p:txBody>
              <a:bodyPr/>
              <a:lstStyle/>
              <a:p>
                <a:r>
                  <a:rPr lang="en-US">
                    <a:noFill/>
                  </a:rPr>
                  <a:t> </a:t>
                </a:r>
              </a:p>
            </p:txBody>
          </p:sp>
        </mc:Fallback>
      </mc:AlternateContent>
      <p:cxnSp>
        <p:nvCxnSpPr>
          <p:cNvPr id="21" name="Curved Connector 20"/>
          <p:cNvCxnSpPr/>
          <p:nvPr/>
        </p:nvCxnSpPr>
        <p:spPr>
          <a:xfrm rot="5400000" flipH="1" flipV="1">
            <a:off x="7977049" y="5049174"/>
            <a:ext cx="1065594" cy="503932"/>
          </a:xfrm>
          <a:prstGeom prst="curvedConnector3">
            <a:avLst>
              <a:gd name="adj1" fmla="val -425"/>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8947608" y="5198626"/>
                <a:ext cx="2356010" cy="830997"/>
              </a:xfrm>
              <a:prstGeom prst="rect">
                <a:avLst/>
              </a:prstGeom>
              <a:noFill/>
              <a:ln>
                <a:noFill/>
              </a:ln>
            </p:spPr>
            <p:txBody>
              <a:bodyPr wrap="square" rtlCol="0">
                <a:spAutoFit/>
              </a:bodyPr>
              <a:lstStyle/>
              <a:p>
                <a:r>
                  <a:rPr lang="en-US" sz="2400" dirty="0" smtClean="0"/>
                  <a:t>Suppose </a:t>
                </a:r>
              </a:p>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2</m:t>
                        </m:r>
                      </m:sub>
                    </m:sSub>
                  </m:oMath>
                </a14:m>
                <a:r>
                  <a:rPr lang="en-US" sz="2400" dirty="0" smtClean="0"/>
                  <a:t> = word</a:t>
                </a:r>
                <a:endParaRPr lang="en-US" sz="2400" dirty="0"/>
              </a:p>
            </p:txBody>
          </p:sp>
        </mc:Choice>
        <mc:Fallback xmlns="">
          <p:sp>
            <p:nvSpPr>
              <p:cNvPr id="37" name="TextBox 36"/>
              <p:cNvSpPr txBox="1">
                <a:spLocks noRot="1" noChangeAspect="1" noMove="1" noResize="1" noEditPoints="1" noAdjustHandles="1" noChangeArrowheads="1" noChangeShapeType="1" noTextEdit="1"/>
              </p:cNvSpPr>
              <p:nvPr/>
            </p:nvSpPr>
            <p:spPr>
              <a:xfrm>
                <a:off x="8947608" y="5198626"/>
                <a:ext cx="2356010" cy="830997"/>
              </a:xfrm>
              <a:prstGeom prst="rect">
                <a:avLst/>
              </a:prstGeom>
              <a:blipFill rotWithShape="0">
                <a:blip r:embed="rId4"/>
                <a:stretch>
                  <a:fillRect l="-4145" t="-5882" b="-16176"/>
                </a:stretch>
              </a:blipFill>
              <a:ln>
                <a:noFill/>
              </a:ln>
            </p:spPr>
            <p:txBody>
              <a:bodyPr/>
              <a:lstStyle/>
              <a:p>
                <a:r>
                  <a:rPr lang="en-US">
                    <a:noFill/>
                  </a:rPr>
                  <a:t> </a:t>
                </a:r>
              </a:p>
            </p:txBody>
          </p:sp>
        </mc:Fallback>
      </mc:AlternateContent>
      <p:cxnSp>
        <p:nvCxnSpPr>
          <p:cNvPr id="42" name="Curved Connector 41"/>
          <p:cNvCxnSpPr/>
          <p:nvPr/>
        </p:nvCxnSpPr>
        <p:spPr>
          <a:xfrm rot="5400000" flipH="1" flipV="1">
            <a:off x="1018597" y="3554066"/>
            <a:ext cx="3019851" cy="1342887"/>
          </a:xfrm>
          <a:prstGeom prst="curvedConnector3">
            <a:avLst>
              <a:gd name="adj1" fmla="val 50000"/>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77381" y="2975399"/>
            <a:ext cx="1890220" cy="649188"/>
          </a:xfrm>
          <a:prstGeom prst="ellipse">
            <a:avLst/>
          </a:prstGeom>
          <a:noFill/>
          <a:ln>
            <a:noFill/>
          </a:ln>
        </p:spPr>
        <p:txBody>
          <a:bodyPr wrap="none" rtlCol="0">
            <a:spAutoFit/>
          </a:bodyPr>
          <a:lstStyle/>
          <a:p>
            <a:r>
              <a:rPr lang="en-US" sz="2400" i="1" dirty="0" smtClean="0"/>
              <a:t>database</a:t>
            </a:r>
            <a:endParaRPr lang="en-US" sz="2400" i="1" dirty="0"/>
          </a:p>
        </p:txBody>
      </p:sp>
      <p:sp>
        <p:nvSpPr>
          <p:cNvPr id="19" name="TextBox 18"/>
          <p:cNvSpPr txBox="1"/>
          <p:nvPr/>
        </p:nvSpPr>
        <p:spPr>
          <a:xfrm>
            <a:off x="8633581" y="2947448"/>
            <a:ext cx="1477985" cy="649188"/>
          </a:xfrm>
          <a:prstGeom prst="ellipse">
            <a:avLst/>
          </a:prstGeom>
          <a:noFill/>
          <a:ln>
            <a:noFill/>
          </a:ln>
        </p:spPr>
        <p:txBody>
          <a:bodyPr wrap="none" rtlCol="0">
            <a:spAutoFit/>
          </a:bodyPr>
          <a:lstStyle/>
          <a:p>
            <a:r>
              <a:rPr lang="en-US" sz="2400" i="1" dirty="0" smtClean="0"/>
              <a:t>system</a:t>
            </a:r>
            <a:endParaRPr lang="en-US" sz="2400" i="1" dirty="0"/>
          </a:p>
        </p:txBody>
      </p:sp>
      <p:sp>
        <p:nvSpPr>
          <p:cNvPr id="20" name="Freeform 19"/>
          <p:cNvSpPr/>
          <p:nvPr/>
        </p:nvSpPr>
        <p:spPr>
          <a:xfrm>
            <a:off x="6516370" y="3598742"/>
            <a:ext cx="2132382" cy="391167"/>
          </a:xfrm>
          <a:custGeom>
            <a:avLst/>
            <a:gdLst>
              <a:gd name="connsiteX0" fmla="*/ 0 w 3480534"/>
              <a:gd name="connsiteY0" fmla="*/ 0 h 360638"/>
              <a:gd name="connsiteX1" fmla="*/ 156777 w 3480534"/>
              <a:gd name="connsiteY1" fmla="*/ 31360 h 360638"/>
              <a:gd name="connsiteX2" fmla="*/ 203810 w 3480534"/>
              <a:gd name="connsiteY2" fmla="*/ 62720 h 360638"/>
              <a:gd name="connsiteX3" fmla="*/ 297876 w 3480534"/>
              <a:gd name="connsiteY3" fmla="*/ 94080 h 360638"/>
              <a:gd name="connsiteX4" fmla="*/ 344909 w 3480534"/>
              <a:gd name="connsiteY4" fmla="*/ 125439 h 360638"/>
              <a:gd name="connsiteX5" fmla="*/ 454653 w 3480534"/>
              <a:gd name="connsiteY5" fmla="*/ 156799 h 360638"/>
              <a:gd name="connsiteX6" fmla="*/ 517363 w 3480534"/>
              <a:gd name="connsiteY6" fmla="*/ 188159 h 360638"/>
              <a:gd name="connsiteX7" fmla="*/ 611429 w 3480534"/>
              <a:gd name="connsiteY7" fmla="*/ 219519 h 360638"/>
              <a:gd name="connsiteX8" fmla="*/ 658462 w 3480534"/>
              <a:gd name="connsiteY8" fmla="*/ 250879 h 360638"/>
              <a:gd name="connsiteX9" fmla="*/ 768206 w 3480534"/>
              <a:gd name="connsiteY9" fmla="*/ 282238 h 360638"/>
              <a:gd name="connsiteX10" fmla="*/ 815239 w 3480534"/>
              <a:gd name="connsiteY10" fmla="*/ 297918 h 360638"/>
              <a:gd name="connsiteX11" fmla="*/ 1034726 w 3480534"/>
              <a:gd name="connsiteY11" fmla="*/ 313598 h 360638"/>
              <a:gd name="connsiteX12" fmla="*/ 1285569 w 3480534"/>
              <a:gd name="connsiteY12" fmla="*/ 344958 h 360638"/>
              <a:gd name="connsiteX13" fmla="*/ 1442346 w 3480534"/>
              <a:gd name="connsiteY13" fmla="*/ 360638 h 360638"/>
              <a:gd name="connsiteX14" fmla="*/ 2680882 w 3480534"/>
              <a:gd name="connsiteY14" fmla="*/ 344958 h 360638"/>
              <a:gd name="connsiteX15" fmla="*/ 2759270 w 3480534"/>
              <a:gd name="connsiteY15" fmla="*/ 329278 h 360638"/>
              <a:gd name="connsiteX16" fmla="*/ 2884691 w 3480534"/>
              <a:gd name="connsiteY16" fmla="*/ 282238 h 360638"/>
              <a:gd name="connsiteX17" fmla="*/ 2931724 w 3480534"/>
              <a:gd name="connsiteY17" fmla="*/ 250879 h 360638"/>
              <a:gd name="connsiteX18" fmla="*/ 2978757 w 3480534"/>
              <a:gd name="connsiteY18" fmla="*/ 235199 h 360638"/>
              <a:gd name="connsiteX19" fmla="*/ 3010113 w 3480534"/>
              <a:gd name="connsiteY19" fmla="*/ 203839 h 360638"/>
              <a:gd name="connsiteX20" fmla="*/ 3229600 w 3480534"/>
              <a:gd name="connsiteY20" fmla="*/ 172479 h 360638"/>
              <a:gd name="connsiteX21" fmla="*/ 3355021 w 3480534"/>
              <a:gd name="connsiteY21" fmla="*/ 125439 h 360638"/>
              <a:gd name="connsiteX22" fmla="*/ 3433410 w 3480534"/>
              <a:gd name="connsiteY22" fmla="*/ 62720 h 360638"/>
              <a:gd name="connsiteX23" fmla="*/ 3480443 w 3480534"/>
              <a:gd name="connsiteY23" fmla="*/ 15680 h 36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80534" h="360638">
                <a:moveTo>
                  <a:pt x="0" y="0"/>
                </a:moveTo>
                <a:cubicBezTo>
                  <a:pt x="21221" y="3537"/>
                  <a:pt x="127012" y="18602"/>
                  <a:pt x="156777" y="31360"/>
                </a:cubicBezTo>
                <a:cubicBezTo>
                  <a:pt x="174096" y="38784"/>
                  <a:pt x="186591" y="55066"/>
                  <a:pt x="203810" y="62720"/>
                </a:cubicBezTo>
                <a:cubicBezTo>
                  <a:pt x="234012" y="76145"/>
                  <a:pt x="270376" y="75745"/>
                  <a:pt x="297876" y="94080"/>
                </a:cubicBezTo>
                <a:cubicBezTo>
                  <a:pt x="313554" y="104533"/>
                  <a:pt x="328056" y="117011"/>
                  <a:pt x="344909" y="125439"/>
                </a:cubicBezTo>
                <a:cubicBezTo>
                  <a:pt x="367402" y="136687"/>
                  <a:pt x="434558" y="151775"/>
                  <a:pt x="454653" y="156799"/>
                </a:cubicBezTo>
                <a:cubicBezTo>
                  <a:pt x="475556" y="167252"/>
                  <a:pt x="495664" y="179478"/>
                  <a:pt x="517363" y="188159"/>
                </a:cubicBezTo>
                <a:cubicBezTo>
                  <a:pt x="548050" y="200436"/>
                  <a:pt x="583929" y="201183"/>
                  <a:pt x="611429" y="219519"/>
                </a:cubicBezTo>
                <a:cubicBezTo>
                  <a:pt x="627107" y="229972"/>
                  <a:pt x="641609" y="242451"/>
                  <a:pt x="658462" y="250879"/>
                </a:cubicBezTo>
                <a:cubicBezTo>
                  <a:pt x="683526" y="263413"/>
                  <a:pt x="744758" y="275538"/>
                  <a:pt x="768206" y="282238"/>
                </a:cubicBezTo>
                <a:cubicBezTo>
                  <a:pt x="784096" y="286779"/>
                  <a:pt x="798826" y="295987"/>
                  <a:pt x="815239" y="297918"/>
                </a:cubicBezTo>
                <a:cubicBezTo>
                  <a:pt x="888085" y="306489"/>
                  <a:pt x="961741" y="306298"/>
                  <a:pt x="1034726" y="313598"/>
                </a:cubicBezTo>
                <a:cubicBezTo>
                  <a:pt x="1118573" y="321984"/>
                  <a:pt x="1201722" y="336572"/>
                  <a:pt x="1285569" y="344958"/>
                </a:cubicBezTo>
                <a:lnTo>
                  <a:pt x="1442346" y="360638"/>
                </a:lnTo>
                <a:lnTo>
                  <a:pt x="2680882" y="344958"/>
                </a:lnTo>
                <a:cubicBezTo>
                  <a:pt x="2707521" y="344324"/>
                  <a:pt x="2733991" y="337706"/>
                  <a:pt x="2759270" y="329278"/>
                </a:cubicBezTo>
                <a:cubicBezTo>
                  <a:pt x="3005220" y="247282"/>
                  <a:pt x="2648142" y="341385"/>
                  <a:pt x="2884691" y="282238"/>
                </a:cubicBezTo>
                <a:cubicBezTo>
                  <a:pt x="2900369" y="271785"/>
                  <a:pt x="2914871" y="259307"/>
                  <a:pt x="2931724" y="250879"/>
                </a:cubicBezTo>
                <a:cubicBezTo>
                  <a:pt x="2946505" y="243488"/>
                  <a:pt x="2964587" y="243702"/>
                  <a:pt x="2978757" y="235199"/>
                </a:cubicBezTo>
                <a:cubicBezTo>
                  <a:pt x="2991432" y="227593"/>
                  <a:pt x="2996272" y="209030"/>
                  <a:pt x="3010113" y="203839"/>
                </a:cubicBezTo>
                <a:cubicBezTo>
                  <a:pt x="3032717" y="195361"/>
                  <a:pt x="3222437" y="173375"/>
                  <a:pt x="3229600" y="172479"/>
                </a:cubicBezTo>
                <a:cubicBezTo>
                  <a:pt x="3339899" y="98935"/>
                  <a:pt x="3200041" y="183564"/>
                  <a:pt x="3355021" y="125439"/>
                </a:cubicBezTo>
                <a:cubicBezTo>
                  <a:pt x="3400436" y="108406"/>
                  <a:pt x="3399649" y="89733"/>
                  <a:pt x="3433410" y="62720"/>
                </a:cubicBezTo>
                <a:cubicBezTo>
                  <a:pt x="3484792" y="21609"/>
                  <a:pt x="3480443" y="52104"/>
                  <a:pt x="3480443" y="15680"/>
                </a:cubicBezTo>
              </a:path>
            </a:pathLst>
          </a:cu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6613648" y="2860956"/>
            <a:ext cx="1737137" cy="248964"/>
          </a:xfrm>
          <a:custGeom>
            <a:avLst/>
            <a:gdLst>
              <a:gd name="connsiteX0" fmla="*/ 0 w 3072823"/>
              <a:gd name="connsiteY0" fmla="*/ 219518 h 282458"/>
              <a:gd name="connsiteX1" fmla="*/ 282198 w 3072823"/>
              <a:gd name="connsiteY1" fmla="*/ 203838 h 282458"/>
              <a:gd name="connsiteX2" fmla="*/ 391942 w 3072823"/>
              <a:gd name="connsiteY2" fmla="*/ 172479 h 282458"/>
              <a:gd name="connsiteX3" fmla="*/ 501685 w 3072823"/>
              <a:gd name="connsiteY3" fmla="*/ 156799 h 282458"/>
              <a:gd name="connsiteX4" fmla="*/ 595751 w 3072823"/>
              <a:gd name="connsiteY4" fmla="*/ 125439 h 282458"/>
              <a:gd name="connsiteX5" fmla="*/ 830916 w 3072823"/>
              <a:gd name="connsiteY5" fmla="*/ 94079 h 282458"/>
              <a:gd name="connsiteX6" fmla="*/ 877949 w 3072823"/>
              <a:gd name="connsiteY6" fmla="*/ 78399 h 282458"/>
              <a:gd name="connsiteX7" fmla="*/ 1019048 w 3072823"/>
              <a:gd name="connsiteY7" fmla="*/ 62719 h 282458"/>
              <a:gd name="connsiteX8" fmla="*/ 1128792 w 3072823"/>
              <a:gd name="connsiteY8" fmla="*/ 47039 h 282458"/>
              <a:gd name="connsiteX9" fmla="*/ 1316924 w 3072823"/>
              <a:gd name="connsiteY9" fmla="*/ 31359 h 282458"/>
              <a:gd name="connsiteX10" fmla="*/ 1410990 w 3072823"/>
              <a:gd name="connsiteY10" fmla="*/ 15679 h 282458"/>
              <a:gd name="connsiteX11" fmla="*/ 1536411 w 3072823"/>
              <a:gd name="connsiteY11" fmla="*/ 0 h 282458"/>
              <a:gd name="connsiteX12" fmla="*/ 2053774 w 3072823"/>
              <a:gd name="connsiteY12" fmla="*/ 15679 h 282458"/>
              <a:gd name="connsiteX13" fmla="*/ 2179196 w 3072823"/>
              <a:gd name="connsiteY13" fmla="*/ 47039 h 282458"/>
              <a:gd name="connsiteX14" fmla="*/ 2304617 w 3072823"/>
              <a:gd name="connsiteY14" fmla="*/ 62719 h 282458"/>
              <a:gd name="connsiteX15" fmla="*/ 2351650 w 3072823"/>
              <a:gd name="connsiteY15" fmla="*/ 78399 h 282458"/>
              <a:gd name="connsiteX16" fmla="*/ 2586815 w 3072823"/>
              <a:gd name="connsiteY16" fmla="*/ 109759 h 282458"/>
              <a:gd name="connsiteX17" fmla="*/ 2712237 w 3072823"/>
              <a:gd name="connsiteY17" fmla="*/ 141119 h 282458"/>
              <a:gd name="connsiteX18" fmla="*/ 2821980 w 3072823"/>
              <a:gd name="connsiteY18" fmla="*/ 203838 h 282458"/>
              <a:gd name="connsiteX19" fmla="*/ 2853336 w 3072823"/>
              <a:gd name="connsiteY19" fmla="*/ 235198 h 282458"/>
              <a:gd name="connsiteX20" fmla="*/ 2994435 w 3072823"/>
              <a:gd name="connsiteY20" fmla="*/ 266558 h 282458"/>
              <a:gd name="connsiteX21" fmla="*/ 3072823 w 3072823"/>
              <a:gd name="connsiteY21" fmla="*/ 282238 h 28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72823" h="282458">
                <a:moveTo>
                  <a:pt x="0" y="219518"/>
                </a:moveTo>
                <a:cubicBezTo>
                  <a:pt x="94066" y="214291"/>
                  <a:pt x="188374" y="212369"/>
                  <a:pt x="282198" y="203838"/>
                </a:cubicBezTo>
                <a:cubicBezTo>
                  <a:pt x="353622" y="197344"/>
                  <a:pt x="330082" y="184853"/>
                  <a:pt x="391942" y="172479"/>
                </a:cubicBezTo>
                <a:cubicBezTo>
                  <a:pt x="428177" y="165231"/>
                  <a:pt x="465104" y="162026"/>
                  <a:pt x="501685" y="156799"/>
                </a:cubicBezTo>
                <a:cubicBezTo>
                  <a:pt x="533040" y="146346"/>
                  <a:pt x="562901" y="129090"/>
                  <a:pt x="595751" y="125439"/>
                </a:cubicBezTo>
                <a:cubicBezTo>
                  <a:pt x="663681" y="117890"/>
                  <a:pt x="760544" y="109720"/>
                  <a:pt x="830916" y="94079"/>
                </a:cubicBezTo>
                <a:cubicBezTo>
                  <a:pt x="847048" y="90494"/>
                  <a:pt x="861648" y="81116"/>
                  <a:pt x="877949" y="78399"/>
                </a:cubicBezTo>
                <a:cubicBezTo>
                  <a:pt x="924627" y="70618"/>
                  <a:pt x="972091" y="68589"/>
                  <a:pt x="1019048" y="62719"/>
                </a:cubicBezTo>
                <a:cubicBezTo>
                  <a:pt x="1055715" y="58135"/>
                  <a:pt x="1092042" y="50908"/>
                  <a:pt x="1128792" y="47039"/>
                </a:cubicBezTo>
                <a:cubicBezTo>
                  <a:pt x="1191374" y="40450"/>
                  <a:pt x="1254381" y="38309"/>
                  <a:pt x="1316924" y="31359"/>
                </a:cubicBezTo>
                <a:cubicBezTo>
                  <a:pt x="1348517" y="27848"/>
                  <a:pt x="1379522" y="20175"/>
                  <a:pt x="1410990" y="15679"/>
                </a:cubicBezTo>
                <a:cubicBezTo>
                  <a:pt x="1452699" y="9720"/>
                  <a:pt x="1494604" y="5226"/>
                  <a:pt x="1536411" y="0"/>
                </a:cubicBezTo>
                <a:cubicBezTo>
                  <a:pt x="1708865" y="5226"/>
                  <a:pt x="1881701" y="3087"/>
                  <a:pt x="2053774" y="15679"/>
                </a:cubicBezTo>
                <a:cubicBezTo>
                  <a:pt x="2096753" y="18824"/>
                  <a:pt x="2136435" y="41693"/>
                  <a:pt x="2179196" y="47039"/>
                </a:cubicBezTo>
                <a:lnTo>
                  <a:pt x="2304617" y="62719"/>
                </a:lnTo>
                <a:cubicBezTo>
                  <a:pt x="2320295" y="67946"/>
                  <a:pt x="2335391" y="75442"/>
                  <a:pt x="2351650" y="78399"/>
                </a:cubicBezTo>
                <a:cubicBezTo>
                  <a:pt x="2477556" y="101294"/>
                  <a:pt x="2467097" y="85812"/>
                  <a:pt x="2586815" y="109759"/>
                </a:cubicBezTo>
                <a:cubicBezTo>
                  <a:pt x="2629072" y="118212"/>
                  <a:pt x="2712237" y="141119"/>
                  <a:pt x="2712237" y="141119"/>
                </a:cubicBezTo>
                <a:cubicBezTo>
                  <a:pt x="2755150" y="162579"/>
                  <a:pt x="2785050" y="174291"/>
                  <a:pt x="2821980" y="203838"/>
                </a:cubicBezTo>
                <a:cubicBezTo>
                  <a:pt x="2833522" y="213073"/>
                  <a:pt x="2840661" y="227592"/>
                  <a:pt x="2853336" y="235198"/>
                </a:cubicBezTo>
                <a:cubicBezTo>
                  <a:pt x="2884477" y="253885"/>
                  <a:pt x="2972643" y="261715"/>
                  <a:pt x="2994435" y="266558"/>
                </a:cubicBezTo>
                <a:cubicBezTo>
                  <a:pt x="3079857" y="285544"/>
                  <a:pt x="3006934" y="282238"/>
                  <a:pt x="3072823" y="282238"/>
                </a:cubicBezTo>
              </a:path>
            </a:pathLst>
          </a:custGeom>
          <a:ln w="762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graphicFrame>
        <p:nvGraphicFramePr>
          <p:cNvPr id="26" name="Chart 25"/>
          <p:cNvGraphicFramePr/>
          <p:nvPr>
            <p:extLst/>
          </p:nvPr>
        </p:nvGraphicFramePr>
        <p:xfrm>
          <a:off x="8568852" y="3587418"/>
          <a:ext cx="2750322" cy="162905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Chart 26"/>
          <p:cNvGraphicFramePr/>
          <p:nvPr>
            <p:extLst/>
          </p:nvPr>
        </p:nvGraphicFramePr>
        <p:xfrm>
          <a:off x="8493326" y="1657041"/>
          <a:ext cx="2820183" cy="1499735"/>
        </p:xfrm>
        <a:graphic>
          <a:graphicData uri="http://schemas.openxmlformats.org/drawingml/2006/chart">
            <c:chart xmlns:c="http://schemas.openxmlformats.org/drawingml/2006/chart" xmlns:r="http://schemas.openxmlformats.org/officeDocument/2006/relationships" r:id="rId6"/>
          </a:graphicData>
        </a:graphic>
      </p:graphicFrame>
      <p:sp>
        <p:nvSpPr>
          <p:cNvPr id="28" name="Isosceles Triangle 27"/>
          <p:cNvSpPr/>
          <p:nvPr/>
        </p:nvSpPr>
        <p:spPr>
          <a:xfrm>
            <a:off x="6299801" y="3158882"/>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Isosceles Triangle 28"/>
          <p:cNvSpPr/>
          <p:nvPr/>
        </p:nvSpPr>
        <p:spPr>
          <a:xfrm>
            <a:off x="8534499" y="3158882"/>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p:cNvSpPr/>
              <p:nvPr/>
            </p:nvSpPr>
            <p:spPr>
              <a:xfrm>
                <a:off x="6243551" y="2213282"/>
                <a:ext cx="2510559" cy="6070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solidFill>
                                <a:schemeClr val="tx1">
                                  <a:lumMod val="75000"/>
                                  <a:lumOff val="25000"/>
                                </a:schemeClr>
                              </a:solidFill>
                              <a:latin typeface="Cambria Math" panose="02040503050406030204" pitchFamily="18" charset="0"/>
                            </a:rPr>
                          </m:ctrlPr>
                        </m:sSubSupPr>
                        <m:e>
                          <m:r>
                            <a:rPr lang="en-US" sz="2400" i="1">
                              <a:solidFill>
                                <a:schemeClr val="tx1">
                                  <a:lumMod val="75000"/>
                                  <a:lumOff val="25000"/>
                                </a:schemeClr>
                              </a:solidFill>
                              <a:latin typeface="Cambria Math" panose="02040503050406030204" pitchFamily="18" charset="0"/>
                            </a:rPr>
                            <m:t>𝑒</m:t>
                          </m:r>
                        </m:e>
                        <m:sub>
                          <m:r>
                            <a:rPr lang="en-US" sz="2400" b="0" i="1" smtClean="0">
                              <a:solidFill>
                                <a:schemeClr val="tx1">
                                  <a:lumMod val="75000"/>
                                  <a:lumOff val="25000"/>
                                </a:schemeClr>
                              </a:solidFill>
                              <a:latin typeface="Cambria Math" panose="02040503050406030204" pitchFamily="18" charset="0"/>
                            </a:rPr>
                            <m:t>𝑑𝑎𝑡𝑎𝑏𝑎𝑠𝑒</m:t>
                          </m:r>
                          <m:r>
                            <a:rPr lang="en-US" sz="2400" i="1">
                              <a:solidFill>
                                <a:schemeClr val="tx1">
                                  <a:lumMod val="75000"/>
                                  <a:lumOff val="25000"/>
                                </a:schemeClr>
                              </a:solidFill>
                              <a:latin typeface="Cambria Math" panose="02040503050406030204" pitchFamily="18" charset="0"/>
                            </a:rPr>
                            <m:t>,</m:t>
                          </m:r>
                          <m:r>
                            <a:rPr lang="en-US" sz="2400" b="0" i="1" smtClean="0">
                              <a:solidFill>
                                <a:schemeClr val="tx1">
                                  <a:lumMod val="75000"/>
                                  <a:lumOff val="25000"/>
                                </a:schemeClr>
                              </a:solidFill>
                              <a:latin typeface="Cambria Math" panose="02040503050406030204" pitchFamily="18" charset="0"/>
                            </a:rPr>
                            <m:t>𝑠𝑦𝑠𝑡𝑒𝑚</m:t>
                          </m:r>
                        </m:sub>
                        <m:sup>
                          <m:r>
                            <a:rPr lang="en-US" sz="2400" i="1">
                              <a:solidFill>
                                <a:schemeClr val="tx1">
                                  <a:lumMod val="75000"/>
                                  <a:lumOff val="25000"/>
                                </a:schemeClr>
                              </a:solidFill>
                              <a:latin typeface="Cambria Math" panose="02040503050406030204" pitchFamily="18" charset="0"/>
                            </a:rPr>
                            <m:t>𝑜</m:t>
                          </m:r>
                          <m:r>
                            <a:rPr lang="en-US" sz="2400" i="1">
                              <a:solidFill>
                                <a:schemeClr val="tx1">
                                  <a:lumMod val="75000"/>
                                  <a:lumOff val="25000"/>
                                </a:schemeClr>
                              </a:solidFill>
                              <a:latin typeface="Cambria Math" panose="02040503050406030204" pitchFamily="18" charset="0"/>
                            </a:rPr>
                            <m:t>/1/2</m:t>
                          </m:r>
                          <m:d>
                            <m:dPr>
                              <m:ctrlPr>
                                <a:rPr lang="en-US" sz="2400" i="1">
                                  <a:solidFill>
                                    <a:schemeClr val="tx1">
                                      <a:lumMod val="75000"/>
                                      <a:lumOff val="25000"/>
                                    </a:schemeClr>
                                  </a:solidFill>
                                  <a:latin typeface="Cambria Math" panose="02040503050406030204" pitchFamily="18" charset="0"/>
                                </a:rPr>
                              </m:ctrlPr>
                            </m:dPr>
                            <m:e>
                              <m:r>
                                <a:rPr lang="en-US" sz="2400" i="1">
                                  <a:solidFill>
                                    <a:schemeClr val="tx1">
                                      <a:lumMod val="75000"/>
                                      <a:lumOff val="25000"/>
                                    </a:schemeClr>
                                  </a:solidFill>
                                  <a:latin typeface="Cambria Math" panose="02040503050406030204" pitchFamily="18" charset="0"/>
                                </a:rPr>
                                <m:t>𝐷𝐵</m:t>
                              </m:r>
                            </m:e>
                          </m:d>
                        </m:sup>
                      </m:sSubSup>
                      <m:r>
                        <a:rPr lang="en-US" sz="2400" b="0" i="1" smtClean="0">
                          <a:solidFill>
                            <a:schemeClr val="tx1">
                              <a:lumMod val="75000"/>
                              <a:lumOff val="25000"/>
                            </a:schemeClr>
                          </a:solidFill>
                          <a:latin typeface="Cambria Math" panose="02040503050406030204" pitchFamily="18" charset="0"/>
                        </a:rPr>
                        <m:t>~</m:t>
                      </m:r>
                    </m:oMath>
                  </m:oMathPara>
                </a14:m>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6243551" y="2213282"/>
                <a:ext cx="2510559" cy="607026"/>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6251253" y="4055339"/>
                <a:ext cx="2510559" cy="600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solidFill>
                                <a:schemeClr val="tx1">
                                  <a:lumMod val="75000"/>
                                  <a:lumOff val="25000"/>
                                </a:schemeClr>
                              </a:solidFill>
                              <a:latin typeface="Cambria Math" panose="02040503050406030204" pitchFamily="18" charset="0"/>
                            </a:rPr>
                          </m:ctrlPr>
                        </m:sSubSupPr>
                        <m:e>
                          <m:r>
                            <a:rPr lang="en-US" sz="2400" i="1">
                              <a:solidFill>
                                <a:schemeClr val="tx1">
                                  <a:lumMod val="75000"/>
                                  <a:lumOff val="25000"/>
                                </a:schemeClr>
                              </a:solidFill>
                              <a:latin typeface="Cambria Math" panose="02040503050406030204" pitchFamily="18" charset="0"/>
                            </a:rPr>
                            <m:t>𝑒</m:t>
                          </m:r>
                        </m:e>
                        <m:sub>
                          <m:r>
                            <a:rPr lang="en-US" sz="2400" b="0" i="1" smtClean="0">
                              <a:solidFill>
                                <a:schemeClr val="tx1">
                                  <a:lumMod val="75000"/>
                                  <a:lumOff val="25000"/>
                                </a:schemeClr>
                              </a:solidFill>
                              <a:latin typeface="Cambria Math" panose="02040503050406030204" pitchFamily="18" charset="0"/>
                            </a:rPr>
                            <m:t>𝑑𝑎𝑡𝑎𝑏𝑎𝑠𝑒</m:t>
                          </m:r>
                          <m:r>
                            <a:rPr lang="en-US" sz="2400" i="1">
                              <a:solidFill>
                                <a:schemeClr val="tx1">
                                  <a:lumMod val="75000"/>
                                  <a:lumOff val="25000"/>
                                </a:schemeClr>
                              </a:solidFill>
                              <a:latin typeface="Cambria Math" panose="02040503050406030204" pitchFamily="18" charset="0"/>
                            </a:rPr>
                            <m:t>,</m:t>
                          </m:r>
                          <m:r>
                            <a:rPr lang="en-US" sz="2400" b="0" i="1" smtClean="0">
                              <a:solidFill>
                                <a:schemeClr val="tx1">
                                  <a:lumMod val="75000"/>
                                  <a:lumOff val="25000"/>
                                </a:schemeClr>
                              </a:solidFill>
                              <a:latin typeface="Cambria Math" panose="02040503050406030204" pitchFamily="18" charset="0"/>
                            </a:rPr>
                            <m:t>𝑠𝑦𝑠𝑡𝑒𝑚</m:t>
                          </m:r>
                        </m:sub>
                        <m:sup>
                          <m:r>
                            <a:rPr lang="en-US" sz="2400" i="1">
                              <a:solidFill>
                                <a:schemeClr val="tx1">
                                  <a:lumMod val="75000"/>
                                  <a:lumOff val="25000"/>
                                </a:schemeClr>
                              </a:solidFill>
                              <a:latin typeface="Cambria Math" panose="02040503050406030204" pitchFamily="18" charset="0"/>
                            </a:rPr>
                            <m:t>𝑜</m:t>
                          </m:r>
                          <m:r>
                            <a:rPr lang="en-US" sz="2400" i="1">
                              <a:solidFill>
                                <a:schemeClr val="tx1">
                                  <a:lumMod val="75000"/>
                                  <a:lumOff val="25000"/>
                                </a:schemeClr>
                              </a:solidFill>
                              <a:latin typeface="Cambria Math" panose="02040503050406030204" pitchFamily="18" charset="0"/>
                            </a:rPr>
                            <m:t>/1/1(</m:t>
                          </m:r>
                          <m:r>
                            <a:rPr lang="en-US" sz="2400" i="1">
                              <a:solidFill>
                                <a:schemeClr val="tx1">
                                  <a:lumMod val="75000"/>
                                  <a:lumOff val="25000"/>
                                </a:schemeClr>
                              </a:solidFill>
                              <a:latin typeface="Cambria Math" panose="02040503050406030204" pitchFamily="18" charset="0"/>
                            </a:rPr>
                            <m:t>𝐼𝑅</m:t>
                          </m:r>
                          <m:r>
                            <a:rPr lang="en-US" sz="2400" i="1">
                              <a:solidFill>
                                <a:schemeClr val="tx1">
                                  <a:lumMod val="75000"/>
                                  <a:lumOff val="25000"/>
                                </a:schemeClr>
                              </a:solidFill>
                              <a:latin typeface="Cambria Math" panose="02040503050406030204" pitchFamily="18" charset="0"/>
                            </a:rPr>
                            <m:t>)</m:t>
                          </m:r>
                        </m:sup>
                      </m:sSubSup>
                      <m:r>
                        <a:rPr lang="en-US" sz="2400" b="0" i="0" smtClean="0">
                          <a:solidFill>
                            <a:schemeClr val="tx1">
                              <a:lumMod val="75000"/>
                              <a:lumOff val="25000"/>
                            </a:schemeClr>
                          </a:solidFill>
                          <a:latin typeface="Cambria Math" panose="02040503050406030204" pitchFamily="18" charset="0"/>
                        </a:rPr>
                        <m:t>~</m:t>
                      </m:r>
                    </m:oMath>
                  </m:oMathPara>
                </a14:m>
                <a:endParaRPr lang="en-US" dirty="0"/>
              </a:p>
            </p:txBody>
          </p:sp>
        </mc:Choice>
        <mc:Fallback xmlns="">
          <p:sp>
            <p:nvSpPr>
              <p:cNvPr id="31" name="Rectangle 30"/>
              <p:cNvSpPr>
                <a:spLocks noRot="1" noChangeAspect="1" noMove="1" noResize="1" noEditPoints="1" noAdjustHandles="1" noChangeArrowheads="1" noChangeShapeType="1" noTextEdit="1"/>
              </p:cNvSpPr>
              <p:nvPr/>
            </p:nvSpPr>
            <p:spPr>
              <a:xfrm>
                <a:off x="6251253" y="4055339"/>
                <a:ext cx="2510559" cy="600998"/>
              </a:xfrm>
              <a:prstGeom prst="rect">
                <a:avLst/>
              </a:prstGeom>
              <a:blipFill rotWithShape="0">
                <a:blip r:embed="rId8"/>
                <a:stretch>
                  <a:fillRect/>
                </a:stretch>
              </a:blipFill>
            </p:spPr>
            <p:txBody>
              <a:bodyPr/>
              <a:lstStyle/>
              <a:p>
                <a:r>
                  <a:rPr lang="en-US">
                    <a:noFill/>
                  </a:rPr>
                  <a:t> </a:t>
                </a:r>
              </a:p>
            </p:txBody>
          </p:sp>
        </mc:Fallback>
      </mc:AlternateContent>
      <p:sp>
        <p:nvSpPr>
          <p:cNvPr id="34" name="TextBox 33"/>
          <p:cNvSpPr txBox="1"/>
          <p:nvPr/>
        </p:nvSpPr>
        <p:spPr>
          <a:xfrm>
            <a:off x="899219" y="2170562"/>
            <a:ext cx="1890220" cy="649188"/>
          </a:xfrm>
          <a:prstGeom prst="ellipse">
            <a:avLst/>
          </a:prstGeom>
          <a:noFill/>
          <a:ln>
            <a:noFill/>
          </a:ln>
        </p:spPr>
        <p:txBody>
          <a:bodyPr wrap="none" rtlCol="0">
            <a:spAutoFit/>
          </a:bodyPr>
          <a:lstStyle/>
          <a:p>
            <a:r>
              <a:rPr lang="en-US" sz="2400" i="1" dirty="0" smtClean="0"/>
              <a:t>database</a:t>
            </a:r>
            <a:endParaRPr lang="en-US" sz="2400" i="1" dirty="0"/>
          </a:p>
        </p:txBody>
      </p:sp>
      <p:sp>
        <p:nvSpPr>
          <p:cNvPr id="38" name="TextBox 37"/>
          <p:cNvSpPr txBox="1"/>
          <p:nvPr/>
        </p:nvSpPr>
        <p:spPr>
          <a:xfrm>
            <a:off x="3757119" y="2142611"/>
            <a:ext cx="1477985" cy="649188"/>
          </a:xfrm>
          <a:prstGeom prst="ellipse">
            <a:avLst/>
          </a:prstGeom>
          <a:noFill/>
          <a:ln>
            <a:noFill/>
          </a:ln>
        </p:spPr>
        <p:txBody>
          <a:bodyPr wrap="none" rtlCol="0">
            <a:spAutoFit/>
          </a:bodyPr>
          <a:lstStyle/>
          <a:p>
            <a:r>
              <a:rPr lang="en-US" sz="2400" i="1" dirty="0" smtClean="0"/>
              <a:t>system</a:t>
            </a:r>
            <a:endParaRPr lang="en-US" sz="2400" i="1" dirty="0"/>
          </a:p>
        </p:txBody>
      </p:sp>
      <p:sp>
        <p:nvSpPr>
          <p:cNvPr id="39" name="Isosceles Triangle 38"/>
          <p:cNvSpPr/>
          <p:nvPr/>
        </p:nvSpPr>
        <p:spPr>
          <a:xfrm>
            <a:off x="2421639" y="2354045"/>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Isosceles Triangle 39"/>
          <p:cNvSpPr/>
          <p:nvPr/>
        </p:nvSpPr>
        <p:spPr>
          <a:xfrm>
            <a:off x="3658037" y="2354045"/>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a:stCxn id="34" idx="6"/>
            <a:endCxn id="40" idx="1"/>
          </p:cNvCxnSpPr>
          <p:nvPr/>
        </p:nvCxnSpPr>
        <p:spPr>
          <a:xfrm>
            <a:off x="2789439" y="2495156"/>
            <a:ext cx="948561" cy="1"/>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034300" y="2131990"/>
            <a:ext cx="574196" cy="400110"/>
          </a:xfrm>
          <a:prstGeom prst="rect">
            <a:avLst/>
          </a:prstGeom>
        </p:spPr>
        <p:txBody>
          <a:bodyPr wrap="square">
            <a:spAutoFit/>
          </a:bodyPr>
          <a:lstStyle/>
          <a:p>
            <a:r>
              <a:rPr lang="en-US" altLang="zh-CN" sz="2000" b="1" dirty="0" smtClean="0">
                <a:ln w="12700">
                  <a:noFill/>
                  <a:prstDash val="solid"/>
                </a:ln>
                <a:solidFill>
                  <a:srgbClr val="FF0000"/>
                </a:solidFill>
                <a:effectLst>
                  <a:outerShdw blurRad="41275" dist="20320" dir="1800000" algn="tl" rotWithShape="0">
                    <a:srgbClr val="000000">
                      <a:alpha val="40000"/>
                    </a:srgbClr>
                  </a:outerShdw>
                </a:effectLst>
              </a:rPr>
              <a:t>5</a:t>
            </a:r>
            <a:endParaRPr lang="en-US" sz="2000" dirty="0">
              <a:solidFill>
                <a:srgbClr val="FF0000"/>
              </a:solidFill>
            </a:endParaRPr>
          </a:p>
        </p:txBody>
      </p:sp>
      <p:sp>
        <p:nvSpPr>
          <p:cNvPr id="44" name="Rectangle 43"/>
          <p:cNvSpPr/>
          <p:nvPr/>
        </p:nvSpPr>
        <p:spPr>
          <a:xfrm>
            <a:off x="7219434" y="2940389"/>
            <a:ext cx="574196" cy="400110"/>
          </a:xfrm>
          <a:prstGeom prst="rect">
            <a:avLst/>
          </a:prstGeom>
        </p:spPr>
        <p:txBody>
          <a:bodyPr wrap="square">
            <a:spAutoFit/>
          </a:bodyPr>
          <a:lstStyle/>
          <a:p>
            <a:r>
              <a:rPr lang="en-US" altLang="zh-CN" sz="2000" b="1" dirty="0" smtClean="0">
                <a:ln w="12700">
                  <a:noFill/>
                  <a:prstDash val="solid"/>
                </a:ln>
                <a:solidFill>
                  <a:srgbClr val="BD582C"/>
                </a:solidFill>
                <a:effectLst>
                  <a:outerShdw blurRad="41275" dist="20320" dir="1800000" algn="tl" rotWithShape="0">
                    <a:srgbClr val="000000">
                      <a:alpha val="40000"/>
                    </a:srgbClr>
                  </a:outerShdw>
                </a:effectLst>
              </a:rPr>
              <a:t>4</a:t>
            </a:r>
            <a:endParaRPr lang="en-US" sz="2000" dirty="0">
              <a:solidFill>
                <a:srgbClr val="BD582C"/>
              </a:solidFill>
            </a:endParaRPr>
          </a:p>
        </p:txBody>
      </p:sp>
      <p:sp>
        <p:nvSpPr>
          <p:cNvPr id="46" name="Rectangle 45"/>
          <p:cNvSpPr/>
          <p:nvPr/>
        </p:nvSpPr>
        <p:spPr>
          <a:xfrm>
            <a:off x="7221884" y="3615757"/>
            <a:ext cx="574196" cy="400110"/>
          </a:xfrm>
          <a:prstGeom prst="rect">
            <a:avLst/>
          </a:prstGeom>
        </p:spPr>
        <p:txBody>
          <a:bodyPr wrap="square">
            <a:spAutoFit/>
          </a:bodyPr>
          <a:lstStyle/>
          <a:p>
            <a:r>
              <a:rPr lang="en-US" sz="2000" b="1" dirty="0">
                <a:ln w="12700">
                  <a:noFill/>
                  <a:prstDash val="solid"/>
                </a:ln>
                <a:solidFill>
                  <a:srgbClr val="94A088"/>
                </a:solidFill>
                <a:effectLst>
                  <a:outerShdw blurRad="41275" dist="20320" dir="1800000" algn="tl" rotWithShape="0">
                    <a:srgbClr val="000000">
                      <a:alpha val="40000"/>
                    </a:srgbClr>
                  </a:outerShdw>
                </a:effectLst>
              </a:rPr>
              <a:t>1</a:t>
            </a:r>
            <a:endParaRPr lang="en-US" sz="2000" dirty="0">
              <a:solidFill>
                <a:srgbClr val="94A088"/>
              </a:solidFill>
            </a:endParaRPr>
          </a:p>
        </p:txBody>
      </p:sp>
      <p:sp>
        <p:nvSpPr>
          <p:cNvPr id="48" name="Bent-Up Arrow 47"/>
          <p:cNvSpPr/>
          <p:nvPr/>
        </p:nvSpPr>
        <p:spPr>
          <a:xfrm rot="5400000">
            <a:off x="3800944" y="2199466"/>
            <a:ext cx="720212" cy="1763072"/>
          </a:xfrm>
          <a:prstGeom prst="bentUpArrow">
            <a:avLst>
              <a:gd name="adj1" fmla="val 18514"/>
              <a:gd name="adj2" fmla="val 25000"/>
              <a:gd name="adj3" fmla="val 25000"/>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3" name="Straight Connector 52"/>
          <p:cNvCxnSpPr>
            <a:cxnSpLocks noChangeShapeType="1"/>
          </p:cNvCxnSpPr>
          <p:nvPr/>
        </p:nvCxnSpPr>
        <p:spPr bwMode="auto">
          <a:xfrm flipH="1">
            <a:off x="4541144" y="1932385"/>
            <a:ext cx="976756" cy="3045539"/>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69415476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Inference</a:t>
            </a:r>
            <a:endParaRPr lang="en-US" dirty="0"/>
          </a:p>
        </p:txBody>
      </p:sp>
      <p:sp>
        <p:nvSpPr>
          <p:cNvPr id="6" name="Text Placeholder 5"/>
          <p:cNvSpPr>
            <a:spLocks noGrp="1"/>
          </p:cNvSpPr>
          <p:nvPr>
            <p:ph type="body" idx="1"/>
          </p:nvPr>
        </p:nvSpPr>
        <p:spPr/>
        <p:txBody>
          <a:bodyPr/>
          <a:lstStyle/>
          <a:p>
            <a:r>
              <a:rPr lang="en-US" dirty="0" smtClean="0"/>
              <a:t>Unrolled model</a:t>
            </a:r>
            <a:endParaRPr lang="en-US" dirty="0"/>
          </a:p>
        </p:txBody>
      </p:sp>
      <p:sp>
        <p:nvSpPr>
          <p:cNvPr id="8" name="Text Placeholder 7"/>
          <p:cNvSpPr>
            <a:spLocks noGrp="1"/>
          </p:cNvSpPr>
          <p:nvPr>
            <p:ph type="body" sz="quarter" idx="3"/>
          </p:nvPr>
        </p:nvSpPr>
        <p:spPr>
          <a:xfrm>
            <a:off x="8087590" y="1846052"/>
            <a:ext cx="3068090" cy="736282"/>
          </a:xfrm>
        </p:spPr>
        <p:txBody>
          <a:bodyPr/>
          <a:lstStyle/>
          <a:p>
            <a:r>
              <a:rPr lang="en-US" dirty="0" smtClean="0"/>
              <a:t>Collapsed model</a:t>
            </a:r>
            <a:endParaRPr lang="en-US" dirty="0"/>
          </a:p>
        </p:txBody>
      </p:sp>
      <mc:AlternateContent xmlns:mc="http://schemas.openxmlformats.org/markup-compatibility/2006" xmlns:a14="http://schemas.microsoft.com/office/drawing/2010/main">
        <mc:Choice Requires="a14">
          <p:sp>
            <p:nvSpPr>
              <p:cNvPr id="17" name="Content Placeholder 16"/>
              <p:cNvSpPr>
                <a:spLocks noGrp="1"/>
              </p:cNvSpPr>
              <p:nvPr>
                <p:ph sz="quarter" idx="4"/>
              </p:nvPr>
            </p:nvSpPr>
            <p:spPr>
              <a:xfrm>
                <a:off x="8053910" y="5165629"/>
                <a:ext cx="3349375" cy="1146679"/>
              </a:xfrm>
            </p:spPr>
            <p:txBody>
              <a:bodyPr>
                <a:normAutofit/>
              </a:bodyPr>
              <a:lstStyle/>
              <a:p>
                <a14:m>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𝑒</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up>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𝑡</m:t>
                        </m:r>
                      </m:sup>
                    </m:sSubSup>
                    <m:r>
                      <a:rPr lang="en-US" b="0" i="1" smtClean="0">
                        <a:latin typeface="Cambria Math" panose="02040503050406030204" pitchFamily="18" charset="0"/>
                      </a:rPr>
                      <m:t>∼</m:t>
                    </m:r>
                    <m:r>
                      <a:rPr lang="en-US" b="0" i="1" smtClean="0">
                        <a:latin typeface="Cambria Math" panose="02040503050406030204" pitchFamily="18" charset="0"/>
                      </a:rPr>
                      <m:t>𝑃𝑜𝑖𝑠</m:t>
                    </m:r>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𝑧</m:t>
                        </m:r>
                      </m:sub>
                      <m:sup/>
                      <m:e>
                        <m:sSub>
                          <m:sSubPr>
                            <m:ctrlPr>
                              <a:rPr lang="en-US" altLang="zh-CN" i="1" dirty="0">
                                <a:latin typeface="Cambria Math" panose="02040503050406030204" pitchFamily="18" charset="0"/>
                              </a:rPr>
                            </m:ctrlPr>
                          </m:sSubPr>
                          <m:e>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𝑀</m:t>
                                </m:r>
                              </m:e>
                              <m:sup>
                                <m:r>
                                  <a:rPr lang="en-US" altLang="zh-CN" i="1" dirty="0">
                                    <a:latin typeface="Cambria Math" panose="02040503050406030204" pitchFamily="18" charset="0"/>
                                  </a:rPr>
                                  <m:t>𝑡</m:t>
                                </m:r>
                              </m:sup>
                            </m:sSup>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𝜃</m:t>
                                </m:r>
                              </m:e>
                              <m:sub>
                                <m:r>
                                  <a:rPr lang="en-US" altLang="zh-CN" i="1" dirty="0">
                                    <a:latin typeface="Cambria Math" panose="02040503050406030204" pitchFamily="18" charset="0"/>
                                  </a:rPr>
                                  <m:t>𝑥</m:t>
                                </m:r>
                                <m:r>
                                  <a:rPr lang="en-US" altLang="zh-CN" i="1" dirty="0">
                                    <a:latin typeface="Cambria Math" panose="02040503050406030204" pitchFamily="18" charset="0"/>
                                  </a:rPr>
                                  <m:t>,</m:t>
                                </m:r>
                                <m:r>
                                  <a:rPr lang="en-US" altLang="zh-CN" i="1" dirty="0">
                                    <a:latin typeface="Cambria Math" panose="02040503050406030204" pitchFamily="18" charset="0"/>
                                  </a:rPr>
                                  <m:t>𝑦</m:t>
                                </m:r>
                              </m:sub>
                            </m:sSub>
                            <m:r>
                              <a:rPr lang="en-US" altLang="zh-CN" i="1" dirty="0">
                                <a:latin typeface="Cambria Math" panose="02040503050406030204" pitchFamily="18" charset="0"/>
                              </a:rPr>
                              <m:t>𝜌</m:t>
                            </m:r>
                          </m:e>
                          <m:sub>
                            <m:r>
                              <a:rPr lang="en-US" altLang="zh-CN" i="1" dirty="0" err="1">
                                <a:latin typeface="Cambria Math" panose="02040503050406030204" pitchFamily="18" charset="0"/>
                              </a:rPr>
                              <m:t>𝑧</m:t>
                            </m:r>
                          </m:sub>
                        </m:sSub>
                        <m:sSubSup>
                          <m:sSubSupPr>
                            <m:ctrlPr>
                              <a:rPr lang="en-US" altLang="zh-CN" i="1" dirty="0" err="1">
                                <a:latin typeface="Cambria Math" panose="02040503050406030204" pitchFamily="18" charset="0"/>
                              </a:rPr>
                            </m:ctrlPr>
                          </m:sSubSupPr>
                          <m:e>
                            <m:r>
                              <a:rPr lang="en-US" altLang="zh-CN" i="1" dirty="0">
                                <a:latin typeface="Cambria Math" panose="02040503050406030204" pitchFamily="18" charset="0"/>
                              </a:rPr>
                              <m:t>𝜙</m:t>
                            </m:r>
                          </m:e>
                          <m:sub>
                            <m:r>
                              <a:rPr lang="en-US" altLang="zh-CN" i="1" dirty="0">
                                <a:latin typeface="Cambria Math" panose="02040503050406030204" pitchFamily="18" charset="0"/>
                              </a:rPr>
                              <m:t>𝑧</m:t>
                            </m:r>
                            <m:r>
                              <a:rPr lang="en-US" altLang="zh-CN" i="1" dirty="0">
                                <a:latin typeface="Cambria Math" panose="02040503050406030204" pitchFamily="18" charset="0"/>
                              </a:rPr>
                              <m:t>,</m:t>
                            </m:r>
                            <m:r>
                              <a:rPr lang="en-US" altLang="zh-CN" i="1" dirty="0">
                                <a:latin typeface="Cambria Math" panose="02040503050406030204" pitchFamily="18" charset="0"/>
                              </a:rPr>
                              <m:t>𝑢</m:t>
                            </m:r>
                          </m:sub>
                          <m:sup>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𝑡</m:t>
                                </m:r>
                              </m:e>
                              <m:sub>
                                <m:r>
                                  <a:rPr lang="en-US" altLang="zh-CN" i="1" dirty="0">
                                    <a:latin typeface="Cambria Math" panose="02040503050406030204" pitchFamily="18" charset="0"/>
                                  </a:rPr>
                                  <m:t>1</m:t>
                                </m:r>
                              </m:sub>
                            </m:sSub>
                          </m:sup>
                        </m:sSubSup>
                        <m:r>
                          <a:rPr lang="zh-CN" altLang="en-US" i="1" dirty="0">
                            <a:latin typeface="Cambria Math" panose="02040503050406030204" pitchFamily="18" charset="0"/>
                          </a:rPr>
                          <m:t> </m:t>
                        </m:r>
                        <m:sSubSup>
                          <m:sSubSupPr>
                            <m:ctrlPr>
                              <a:rPr lang="en-US" altLang="zh-CN" i="1" dirty="0" err="1">
                                <a:latin typeface="Cambria Math" panose="02040503050406030204" pitchFamily="18" charset="0"/>
                              </a:rPr>
                            </m:ctrlPr>
                          </m:sSubSupPr>
                          <m:e>
                            <m:r>
                              <a:rPr lang="en-US" altLang="zh-CN" i="1" dirty="0">
                                <a:latin typeface="Cambria Math" panose="02040503050406030204" pitchFamily="18" charset="0"/>
                              </a:rPr>
                              <m:t>𝜙</m:t>
                            </m:r>
                          </m:e>
                          <m:sub>
                            <m:r>
                              <a:rPr lang="en-US" altLang="zh-CN" i="1" dirty="0">
                                <a:latin typeface="Cambria Math" panose="02040503050406030204" pitchFamily="18" charset="0"/>
                              </a:rPr>
                              <m:t>𝑧</m:t>
                            </m:r>
                            <m:r>
                              <a:rPr lang="en-US" altLang="zh-CN" i="1" dirty="0">
                                <a:latin typeface="Cambria Math" panose="02040503050406030204" pitchFamily="18" charset="0"/>
                              </a:rPr>
                              <m:t>,</m:t>
                            </m:r>
                            <m:r>
                              <a:rPr lang="en-US" altLang="zh-CN" i="1" dirty="0">
                                <a:latin typeface="Cambria Math" panose="02040503050406030204" pitchFamily="18" charset="0"/>
                              </a:rPr>
                              <m:t>𝑣</m:t>
                            </m:r>
                          </m:sub>
                          <m:sup>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𝑡</m:t>
                                </m:r>
                              </m:e>
                              <m:sub>
                                <m:r>
                                  <a:rPr lang="en-US" altLang="zh-CN" i="1" dirty="0">
                                    <a:latin typeface="Cambria Math" panose="02040503050406030204" pitchFamily="18" charset="0"/>
                                  </a:rPr>
                                  <m:t>2</m:t>
                                </m:r>
                              </m:sub>
                            </m:sSub>
                          </m:sup>
                        </m:sSubSup>
                      </m:e>
                    </m:nary>
                    <m:r>
                      <a:rPr lang="en-US" b="0" i="1" smtClean="0">
                        <a:latin typeface="Cambria Math" panose="02040503050406030204" pitchFamily="18" charset="0"/>
                      </a:rPr>
                      <m:t>)</m:t>
                    </m:r>
                  </m:oMath>
                </a14:m>
                <a:endParaRPr lang="en-US" dirty="0"/>
              </a:p>
            </p:txBody>
          </p:sp>
        </mc:Choice>
        <mc:Fallback xmlns="">
          <p:sp>
            <p:nvSpPr>
              <p:cNvPr id="17" name="Content Placeholder 16"/>
              <p:cNvSpPr>
                <a:spLocks noGrp="1" noRot="1" noChangeAspect="1" noMove="1" noResize="1" noEditPoints="1" noAdjustHandles="1" noChangeArrowheads="1" noChangeShapeType="1" noTextEdit="1"/>
              </p:cNvSpPr>
              <p:nvPr>
                <p:ph sz="quarter" idx="4"/>
              </p:nvPr>
            </p:nvSpPr>
            <p:spPr>
              <a:xfrm>
                <a:off x="8053910" y="5165629"/>
                <a:ext cx="3349375" cy="1146679"/>
              </a:xfrm>
              <a:blipFill rotWithShape="0">
                <a:blip r:embed="rId2"/>
                <a:stretch>
                  <a:fillRect t="-10638" b="-3138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113E31D-E2AB-40D1-8B51-AFA5AFEF393A}" type="slidenum">
              <a:rPr lang="en-US" smtClean="0"/>
              <a:t>108</a:t>
            </a:fld>
            <a:endParaRPr lang="en-US" dirty="0"/>
          </a:p>
        </p:txBody>
      </p:sp>
      <p:pic>
        <p:nvPicPr>
          <p:cNvPr id="5" name="Picture 4"/>
          <p:cNvPicPr>
            <a:picLocks noChangeAspect="1"/>
          </p:cNvPicPr>
          <p:nvPr/>
        </p:nvPicPr>
        <p:blipFill>
          <a:blip r:embed="rId3">
            <a:lum bright="-20000" contrast="40000"/>
          </a:blip>
          <a:stretch>
            <a:fillRect/>
          </a:stretch>
        </p:blipFill>
        <p:spPr>
          <a:xfrm>
            <a:off x="8541739" y="3100753"/>
            <a:ext cx="2373716" cy="1740828"/>
          </a:xfrm>
          <a:prstGeom prst="rect">
            <a:avLst/>
          </a:prstGeom>
        </p:spPr>
      </p:pic>
      <p:pic>
        <p:nvPicPr>
          <p:cNvPr id="11" name="Picture 10"/>
          <p:cNvPicPr>
            <a:picLocks noChangeAspect="1"/>
          </p:cNvPicPr>
          <p:nvPr/>
        </p:nvPicPr>
        <p:blipFill>
          <a:blip r:embed="rId4"/>
          <a:stretch>
            <a:fillRect/>
          </a:stretch>
        </p:blipFill>
        <p:spPr>
          <a:xfrm>
            <a:off x="930118" y="2582334"/>
            <a:ext cx="2122043" cy="3337580"/>
          </a:xfrm>
          <a:prstGeom prst="rect">
            <a:avLst/>
          </a:prstGeom>
        </p:spPr>
      </p:pic>
      <p:sp>
        <p:nvSpPr>
          <p:cNvPr id="15" name="Rectangle 14"/>
          <p:cNvSpPr/>
          <p:nvPr/>
        </p:nvSpPr>
        <p:spPr>
          <a:xfrm>
            <a:off x="3739793" y="2582334"/>
            <a:ext cx="4114314" cy="2113399"/>
          </a:xfrm>
          <a:prstGeom prst="rect">
            <a:avLst/>
          </a:prstGeom>
        </p:spPr>
        <p:txBody>
          <a:bodyPr wrap="square">
            <a:spAutoFit/>
          </a:bodyPr>
          <a:lstStyle/>
          <a:p>
            <a:pPr marL="91440" lvl="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2400" b="1" i="1" dirty="0">
                <a:solidFill>
                  <a:srgbClr val="000000"/>
                </a:solidFill>
              </a:rPr>
              <a:t>Theorem</a:t>
            </a:r>
            <a:r>
              <a:rPr lang="en-US" altLang="zh-CN" sz="2400" b="1" i="1" dirty="0">
                <a:solidFill>
                  <a:srgbClr val="000000"/>
                </a:solidFill>
              </a:rPr>
              <a:t>. </a:t>
            </a:r>
            <a:r>
              <a:rPr lang="en-US" sz="2400" i="1" dirty="0">
                <a:solidFill>
                  <a:srgbClr val="000000">
                    <a:lumMod val="75000"/>
                    <a:lumOff val="25000"/>
                  </a:srgbClr>
                </a:solidFill>
              </a:rPr>
              <a:t>The </a:t>
            </a:r>
            <a:r>
              <a:rPr lang="en-US" sz="2400" i="1" dirty="0" smtClean="0">
                <a:solidFill>
                  <a:srgbClr val="000000">
                    <a:lumMod val="75000"/>
                    <a:lumOff val="25000"/>
                  </a:srgbClr>
                </a:solidFill>
              </a:rPr>
              <a:t>solution derived from the collapsed model  </a:t>
            </a:r>
          </a:p>
          <a:p>
            <a:pPr marL="91440" lvl="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2400" i="1" dirty="0" smtClean="0">
                <a:solidFill>
                  <a:srgbClr val="000000">
                    <a:lumMod val="75000"/>
                    <a:lumOff val="25000"/>
                  </a:srgbClr>
                </a:solidFill>
                <a:sym typeface="Wingdings" panose="05000000000000000000" pitchFamily="2" charset="2"/>
              </a:rPr>
              <a:t></a:t>
            </a:r>
            <a:r>
              <a:rPr lang="en-US" sz="2400" i="1" dirty="0" smtClean="0">
                <a:solidFill>
                  <a:srgbClr val="000000">
                    <a:lumMod val="75000"/>
                    <a:lumOff val="25000"/>
                  </a:srgbClr>
                </a:solidFill>
              </a:rPr>
              <a:t>  </a:t>
            </a:r>
          </a:p>
          <a:p>
            <a:pPr marL="91440" lvl="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2400" i="1" dirty="0" smtClean="0">
                <a:solidFill>
                  <a:srgbClr val="000000">
                    <a:lumMod val="75000"/>
                    <a:lumOff val="25000"/>
                  </a:srgbClr>
                </a:solidFill>
              </a:rPr>
              <a:t>EM solution of the unrolled model</a:t>
            </a:r>
            <a:endParaRPr lang="en-US" sz="2400" i="1" dirty="0">
              <a:solidFill>
                <a:srgbClr val="000000">
                  <a:lumMod val="75000"/>
                  <a:lumOff val="25000"/>
                </a:srgbClr>
              </a:solidFill>
            </a:endParaRPr>
          </a:p>
        </p:txBody>
      </p:sp>
      <mc:AlternateContent xmlns:mc="http://schemas.openxmlformats.org/markup-compatibility/2006" xmlns:a14="http://schemas.microsoft.com/office/drawing/2010/main">
        <mc:Choice Requires="a14">
          <p:sp>
            <p:nvSpPr>
              <p:cNvPr id="16" name="Content Placeholder 15"/>
              <p:cNvSpPr>
                <a:spLocks noGrp="1"/>
              </p:cNvSpPr>
              <p:nvPr>
                <p:ph sz="half" idx="2"/>
              </p:nvPr>
            </p:nvSpPr>
            <p:spPr>
              <a:xfrm>
                <a:off x="2044559" y="4841581"/>
                <a:ext cx="5404206" cy="1470727"/>
              </a:xfrm>
            </p:spPr>
            <p:txBody>
              <a:bodyPr>
                <a:normAutofit/>
              </a:bodyPr>
              <a:lstStyle/>
              <a:p>
                <a:endParaRPr lang="en-US" dirty="0" smtClean="0"/>
              </a:p>
              <a:p>
                <a:pPr marL="0" indent="0">
                  <a:buNone/>
                </a:pPr>
                <a:endParaRPr lang="en-US" sz="2300" b="0" i="1" dirty="0" smtClean="0">
                  <a:latin typeface="Cambria Math" panose="02040503050406030204" pitchFamily="18" charset="0"/>
                </a:endParaRPr>
              </a:p>
              <a:p>
                <a:pPr marL="0" indent="0">
                  <a:buNone/>
                </a:pPr>
                <a:endParaRPr lang="en-US" dirty="0"/>
              </a:p>
            </p:txBody>
          </p:sp>
        </mc:Choice>
        <mc:Fallback xmlns="">
          <p:sp>
            <p:nvSpPr>
              <p:cNvPr id="16" name="Content Placeholder 15"/>
              <p:cNvSpPr>
                <a:spLocks noGrp="1" noRot="1" noChangeAspect="1" noMove="1" noResize="1" noEditPoints="1" noAdjustHandles="1" noChangeArrowheads="1" noChangeShapeType="1" noTextEdit="1"/>
              </p:cNvSpPr>
              <p:nvPr>
                <p:ph sz="half" idx="2"/>
              </p:nvPr>
            </p:nvSpPr>
            <p:spPr>
              <a:xfrm>
                <a:off x="2044559" y="4841581"/>
                <a:ext cx="5404206" cy="1470727"/>
              </a:xfr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742509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Inference</a:t>
            </a:r>
            <a:endParaRPr lang="en-US" dirty="0"/>
          </a:p>
        </p:txBody>
      </p:sp>
      <p:sp>
        <p:nvSpPr>
          <p:cNvPr id="6" name="Text Placeholder 5"/>
          <p:cNvSpPr>
            <a:spLocks noGrp="1"/>
          </p:cNvSpPr>
          <p:nvPr>
            <p:ph type="body" idx="1"/>
          </p:nvPr>
        </p:nvSpPr>
        <p:spPr/>
        <p:txBody>
          <a:bodyPr/>
          <a:lstStyle/>
          <a:p>
            <a:r>
              <a:rPr lang="en-US" dirty="0" smtClean="0"/>
              <a:t>Unrolled model</a:t>
            </a:r>
            <a:endParaRPr lang="en-US" dirty="0"/>
          </a:p>
        </p:txBody>
      </p:sp>
      <p:sp>
        <p:nvSpPr>
          <p:cNvPr id="8" name="Text Placeholder 7"/>
          <p:cNvSpPr>
            <a:spLocks noGrp="1"/>
          </p:cNvSpPr>
          <p:nvPr>
            <p:ph type="body" sz="quarter" idx="3"/>
          </p:nvPr>
        </p:nvSpPr>
        <p:spPr>
          <a:xfrm>
            <a:off x="8087590" y="1846052"/>
            <a:ext cx="3068090" cy="736282"/>
          </a:xfrm>
        </p:spPr>
        <p:txBody>
          <a:bodyPr/>
          <a:lstStyle/>
          <a:p>
            <a:r>
              <a:rPr lang="en-US" dirty="0" smtClean="0"/>
              <a:t>Collapsed model</a:t>
            </a:r>
            <a:endParaRPr lang="en-US" dirty="0"/>
          </a:p>
        </p:txBody>
      </p:sp>
      <mc:AlternateContent xmlns:mc="http://schemas.openxmlformats.org/markup-compatibility/2006" xmlns:a14="http://schemas.microsoft.com/office/drawing/2010/main">
        <mc:Choice Requires="a14">
          <p:sp>
            <p:nvSpPr>
              <p:cNvPr id="17" name="Content Placeholder 16"/>
              <p:cNvSpPr>
                <a:spLocks noGrp="1"/>
              </p:cNvSpPr>
              <p:nvPr>
                <p:ph sz="quarter" idx="4"/>
              </p:nvPr>
            </p:nvSpPr>
            <p:spPr>
              <a:xfrm>
                <a:off x="8361802" y="5165629"/>
                <a:ext cx="3041483" cy="1146679"/>
              </a:xfrm>
            </p:spPr>
            <p:txBody>
              <a:bodyPr>
                <a:normAutofit/>
              </a:bodyPr>
              <a:lstStyle/>
              <a:p>
                <a14:m>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𝑒</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up>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𝑡</m:t>
                        </m:r>
                      </m:sup>
                    </m:sSubSup>
                    <m:r>
                      <a:rPr lang="en-US" b="0" i="1" smtClean="0">
                        <a:latin typeface="Cambria Math" panose="02040503050406030204" pitchFamily="18" charset="0"/>
                      </a:rPr>
                      <m:t>∼</m:t>
                    </m:r>
                    <m:r>
                      <a:rPr lang="en-US" b="0" i="1" smtClean="0">
                        <a:latin typeface="Cambria Math" panose="02040503050406030204" pitchFamily="18" charset="0"/>
                      </a:rPr>
                      <m:t>𝑃𝑜𝑖𝑠</m:t>
                    </m:r>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𝑧</m:t>
                        </m:r>
                      </m:sub>
                      <m:sup/>
                      <m:e>
                        <m:sSub>
                          <m:sSubPr>
                            <m:ctrlPr>
                              <a:rPr lang="en-US" altLang="zh-CN" i="1" dirty="0">
                                <a:latin typeface="Cambria Math" panose="02040503050406030204" pitchFamily="18" charset="0"/>
                              </a:rPr>
                            </m:ctrlPr>
                          </m:sSubPr>
                          <m:e>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𝑀</m:t>
                                </m:r>
                              </m:e>
                              <m:sup>
                                <m:r>
                                  <a:rPr lang="en-US" altLang="zh-CN" i="1" dirty="0">
                                    <a:latin typeface="Cambria Math" panose="02040503050406030204" pitchFamily="18" charset="0"/>
                                  </a:rPr>
                                  <m:t>𝑡</m:t>
                                </m:r>
                              </m:sup>
                            </m:sSup>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𝜃</m:t>
                                </m:r>
                              </m:e>
                              <m:sub>
                                <m:r>
                                  <a:rPr lang="en-US" altLang="zh-CN" i="1" dirty="0">
                                    <a:latin typeface="Cambria Math" panose="02040503050406030204" pitchFamily="18" charset="0"/>
                                  </a:rPr>
                                  <m:t>𝑥</m:t>
                                </m:r>
                                <m:r>
                                  <a:rPr lang="en-US" altLang="zh-CN" i="1" dirty="0">
                                    <a:latin typeface="Cambria Math" panose="02040503050406030204" pitchFamily="18" charset="0"/>
                                  </a:rPr>
                                  <m:t>,</m:t>
                                </m:r>
                                <m:r>
                                  <a:rPr lang="en-US" altLang="zh-CN" i="1" dirty="0">
                                    <a:latin typeface="Cambria Math" panose="02040503050406030204" pitchFamily="18" charset="0"/>
                                  </a:rPr>
                                  <m:t>𝑦</m:t>
                                </m:r>
                              </m:sub>
                            </m:sSub>
                            <m:r>
                              <a:rPr lang="en-US" altLang="zh-CN" i="1" dirty="0">
                                <a:latin typeface="Cambria Math" panose="02040503050406030204" pitchFamily="18" charset="0"/>
                              </a:rPr>
                              <m:t>𝜌</m:t>
                            </m:r>
                          </m:e>
                          <m:sub>
                            <m:r>
                              <a:rPr lang="en-US" altLang="zh-CN" i="1" dirty="0" err="1">
                                <a:latin typeface="Cambria Math" panose="02040503050406030204" pitchFamily="18" charset="0"/>
                              </a:rPr>
                              <m:t>𝑧</m:t>
                            </m:r>
                          </m:sub>
                        </m:sSub>
                        <m:sSubSup>
                          <m:sSubSupPr>
                            <m:ctrlPr>
                              <a:rPr lang="en-US" altLang="zh-CN" i="1" dirty="0" err="1">
                                <a:latin typeface="Cambria Math" panose="02040503050406030204" pitchFamily="18" charset="0"/>
                              </a:rPr>
                            </m:ctrlPr>
                          </m:sSubSupPr>
                          <m:e>
                            <m:r>
                              <a:rPr lang="en-US" altLang="zh-CN" i="1" dirty="0">
                                <a:latin typeface="Cambria Math" panose="02040503050406030204" pitchFamily="18" charset="0"/>
                              </a:rPr>
                              <m:t>𝜙</m:t>
                            </m:r>
                          </m:e>
                          <m:sub>
                            <m:r>
                              <a:rPr lang="en-US" altLang="zh-CN" i="1" dirty="0">
                                <a:latin typeface="Cambria Math" panose="02040503050406030204" pitchFamily="18" charset="0"/>
                              </a:rPr>
                              <m:t>𝑧</m:t>
                            </m:r>
                            <m:r>
                              <a:rPr lang="en-US" altLang="zh-CN" i="1" dirty="0">
                                <a:latin typeface="Cambria Math" panose="02040503050406030204" pitchFamily="18" charset="0"/>
                              </a:rPr>
                              <m:t>,</m:t>
                            </m:r>
                            <m:r>
                              <a:rPr lang="en-US" altLang="zh-CN" i="1" dirty="0">
                                <a:latin typeface="Cambria Math" panose="02040503050406030204" pitchFamily="18" charset="0"/>
                              </a:rPr>
                              <m:t>𝑢</m:t>
                            </m:r>
                          </m:sub>
                          <m:sup>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𝑡</m:t>
                                </m:r>
                              </m:e>
                              <m:sub>
                                <m:r>
                                  <a:rPr lang="en-US" altLang="zh-CN" i="1" dirty="0">
                                    <a:latin typeface="Cambria Math" panose="02040503050406030204" pitchFamily="18" charset="0"/>
                                  </a:rPr>
                                  <m:t>1</m:t>
                                </m:r>
                              </m:sub>
                            </m:sSub>
                          </m:sup>
                        </m:sSubSup>
                        <m:r>
                          <a:rPr lang="zh-CN" altLang="en-US" i="1" dirty="0">
                            <a:latin typeface="Cambria Math" panose="02040503050406030204" pitchFamily="18" charset="0"/>
                          </a:rPr>
                          <m:t> </m:t>
                        </m:r>
                        <m:sSubSup>
                          <m:sSubSupPr>
                            <m:ctrlPr>
                              <a:rPr lang="en-US" altLang="zh-CN" i="1" dirty="0" err="1">
                                <a:latin typeface="Cambria Math" panose="02040503050406030204" pitchFamily="18" charset="0"/>
                              </a:rPr>
                            </m:ctrlPr>
                          </m:sSubSupPr>
                          <m:e>
                            <m:r>
                              <a:rPr lang="en-US" altLang="zh-CN" i="1" dirty="0">
                                <a:latin typeface="Cambria Math" panose="02040503050406030204" pitchFamily="18" charset="0"/>
                              </a:rPr>
                              <m:t>𝜙</m:t>
                            </m:r>
                          </m:e>
                          <m:sub>
                            <m:r>
                              <a:rPr lang="en-US" altLang="zh-CN" i="1" dirty="0">
                                <a:latin typeface="Cambria Math" panose="02040503050406030204" pitchFamily="18" charset="0"/>
                              </a:rPr>
                              <m:t>𝑧</m:t>
                            </m:r>
                            <m:r>
                              <a:rPr lang="en-US" altLang="zh-CN" i="1" dirty="0">
                                <a:latin typeface="Cambria Math" panose="02040503050406030204" pitchFamily="18" charset="0"/>
                              </a:rPr>
                              <m:t>,</m:t>
                            </m:r>
                            <m:r>
                              <a:rPr lang="en-US" altLang="zh-CN" i="1" dirty="0">
                                <a:latin typeface="Cambria Math" panose="02040503050406030204" pitchFamily="18" charset="0"/>
                              </a:rPr>
                              <m:t>𝑣</m:t>
                            </m:r>
                          </m:sub>
                          <m:sup>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𝑡</m:t>
                                </m:r>
                              </m:e>
                              <m:sub>
                                <m:r>
                                  <a:rPr lang="en-US" altLang="zh-CN" i="1" dirty="0">
                                    <a:latin typeface="Cambria Math" panose="02040503050406030204" pitchFamily="18" charset="0"/>
                                  </a:rPr>
                                  <m:t>2</m:t>
                                </m:r>
                              </m:sub>
                            </m:sSub>
                          </m:sup>
                        </m:sSubSup>
                      </m:e>
                    </m:nary>
                    <m:r>
                      <a:rPr lang="en-US" b="0" i="1" smtClean="0">
                        <a:latin typeface="Cambria Math" panose="02040503050406030204" pitchFamily="18" charset="0"/>
                      </a:rPr>
                      <m:t>)</m:t>
                    </m:r>
                  </m:oMath>
                </a14:m>
                <a:endParaRPr lang="en-US" dirty="0"/>
              </a:p>
            </p:txBody>
          </p:sp>
        </mc:Choice>
        <mc:Fallback xmlns="">
          <p:sp>
            <p:nvSpPr>
              <p:cNvPr id="17" name="Content Placeholder 16"/>
              <p:cNvSpPr>
                <a:spLocks noGrp="1" noRot="1" noChangeAspect="1" noMove="1" noResize="1" noEditPoints="1" noAdjustHandles="1" noChangeArrowheads="1" noChangeShapeType="1" noTextEdit="1"/>
              </p:cNvSpPr>
              <p:nvPr>
                <p:ph sz="quarter" idx="4"/>
              </p:nvPr>
            </p:nvSpPr>
            <p:spPr>
              <a:xfrm>
                <a:off x="8361802" y="5165629"/>
                <a:ext cx="3041483" cy="1146679"/>
              </a:xfrm>
              <a:blipFill rotWithShape="0">
                <a:blip r:embed="rId2"/>
                <a:stretch>
                  <a:fillRect t="-10638" r="-3407" b="-3138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113E31D-E2AB-40D1-8B51-AFA5AFEF393A}" type="slidenum">
              <a:rPr lang="en-US" smtClean="0"/>
              <a:t>109</a:t>
            </a:fld>
            <a:endParaRPr lang="en-US" dirty="0"/>
          </a:p>
        </p:txBody>
      </p:sp>
      <p:pic>
        <p:nvPicPr>
          <p:cNvPr id="5" name="Picture 4"/>
          <p:cNvPicPr>
            <a:picLocks noChangeAspect="1"/>
          </p:cNvPicPr>
          <p:nvPr/>
        </p:nvPicPr>
        <p:blipFill>
          <a:blip r:embed="rId3">
            <a:lum bright="-20000" contrast="40000"/>
          </a:blip>
          <a:stretch>
            <a:fillRect/>
          </a:stretch>
        </p:blipFill>
        <p:spPr>
          <a:xfrm>
            <a:off x="8171164" y="2729811"/>
            <a:ext cx="2879516" cy="2111770"/>
          </a:xfrm>
          <a:prstGeom prst="rect">
            <a:avLst/>
          </a:prstGeom>
        </p:spPr>
      </p:pic>
      <p:pic>
        <p:nvPicPr>
          <p:cNvPr id="11" name="Picture 10"/>
          <p:cNvPicPr>
            <a:picLocks noChangeAspect="1"/>
          </p:cNvPicPr>
          <p:nvPr/>
        </p:nvPicPr>
        <p:blipFill>
          <a:blip r:embed="rId4"/>
          <a:stretch>
            <a:fillRect/>
          </a:stretch>
        </p:blipFill>
        <p:spPr>
          <a:xfrm>
            <a:off x="991703" y="2401387"/>
            <a:ext cx="2353772" cy="3702047"/>
          </a:xfrm>
          <a:prstGeom prst="rect">
            <a:avLst/>
          </a:prstGeom>
        </p:spPr>
      </p:pic>
      <p:sp>
        <p:nvSpPr>
          <p:cNvPr id="15" name="Rectangle 14"/>
          <p:cNvSpPr/>
          <p:nvPr/>
        </p:nvSpPr>
        <p:spPr>
          <a:xfrm>
            <a:off x="3566159" y="1863729"/>
            <a:ext cx="4384323" cy="757130"/>
          </a:xfrm>
          <a:prstGeom prst="rect">
            <a:avLst/>
          </a:prstGeom>
        </p:spPr>
        <p:txBody>
          <a:bodyPr wrap="square">
            <a:spAutoFit/>
          </a:bodyPr>
          <a:lstStyle/>
          <a:p>
            <a:pPr marL="91440" lvl="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2400" b="1" i="1" dirty="0" smtClean="0">
                <a:solidFill>
                  <a:srgbClr val="000000"/>
                </a:solidFill>
              </a:rPr>
              <a:t>E-step. Posterior </a:t>
            </a:r>
            <a:r>
              <a:rPr lang="en-US" sz="2400" b="1" i="1" dirty="0" err="1" smtClean="0">
                <a:solidFill>
                  <a:srgbClr val="000000"/>
                </a:solidFill>
              </a:rPr>
              <a:t>prob</a:t>
            </a:r>
            <a:r>
              <a:rPr lang="en-US" sz="2400" b="1" i="1" dirty="0" smtClean="0">
                <a:solidFill>
                  <a:srgbClr val="000000"/>
                </a:solidFill>
              </a:rPr>
              <a:t> of latent topic for every link (Bayes rule)</a:t>
            </a:r>
            <a:endParaRPr lang="en-US" sz="2400" i="1" dirty="0">
              <a:solidFill>
                <a:srgbClr val="000000">
                  <a:lumMod val="75000"/>
                  <a:lumOff val="25000"/>
                </a:srgbClr>
              </a:solidFill>
            </a:endParaRPr>
          </a:p>
        </p:txBody>
      </p:sp>
      <p:sp>
        <p:nvSpPr>
          <p:cNvPr id="14" name="Rectangle 13"/>
          <p:cNvSpPr/>
          <p:nvPr/>
        </p:nvSpPr>
        <p:spPr>
          <a:xfrm>
            <a:off x="3566158" y="4008890"/>
            <a:ext cx="4384323" cy="757130"/>
          </a:xfrm>
          <a:prstGeom prst="rect">
            <a:avLst/>
          </a:prstGeom>
        </p:spPr>
        <p:txBody>
          <a:bodyPr wrap="square">
            <a:spAutoFit/>
          </a:bodyPr>
          <a:lstStyle/>
          <a:p>
            <a:pPr marL="91440" lvl="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2400" b="1" i="1" dirty="0" smtClean="0">
                <a:solidFill>
                  <a:srgbClr val="000000"/>
                </a:solidFill>
              </a:rPr>
              <a:t>M-step. Estimate model </a:t>
            </a:r>
            <a:r>
              <a:rPr lang="en-US" sz="2400" b="1" i="1" dirty="0" err="1" smtClean="0">
                <a:solidFill>
                  <a:srgbClr val="000000"/>
                </a:solidFill>
              </a:rPr>
              <a:t>params</a:t>
            </a:r>
            <a:r>
              <a:rPr lang="en-US" sz="2400" b="1" i="1" dirty="0" smtClean="0">
                <a:solidFill>
                  <a:srgbClr val="000000"/>
                </a:solidFill>
              </a:rPr>
              <a:t> (Sum &amp; normalize soft counts)</a:t>
            </a:r>
            <a:endParaRPr lang="en-US" sz="2400" i="1" dirty="0">
              <a:solidFill>
                <a:srgbClr val="000000">
                  <a:lumMod val="75000"/>
                  <a:lumOff val="25000"/>
                </a:srgbClr>
              </a:solidFill>
            </a:endParaRPr>
          </a:p>
        </p:txBody>
      </p:sp>
      <p:pic>
        <p:nvPicPr>
          <p:cNvPr id="3" name="Picture 2"/>
          <p:cNvPicPr>
            <a:picLocks noChangeAspect="1"/>
          </p:cNvPicPr>
          <p:nvPr/>
        </p:nvPicPr>
        <p:blipFill rotWithShape="1">
          <a:blip r:embed="rId5">
            <a:lum bright="-40000" contrast="40000"/>
          </a:blip>
          <a:srcRect l="5975" t="7158" r="25781" b="72668"/>
          <a:stretch/>
        </p:blipFill>
        <p:spPr>
          <a:xfrm>
            <a:off x="3376236" y="4716063"/>
            <a:ext cx="2498739" cy="761377"/>
          </a:xfrm>
          <a:prstGeom prst="rect">
            <a:avLst/>
          </a:prstGeom>
        </p:spPr>
      </p:pic>
      <p:pic>
        <p:nvPicPr>
          <p:cNvPr id="7" name="Picture 6"/>
          <p:cNvPicPr>
            <a:picLocks noChangeAspect="1"/>
          </p:cNvPicPr>
          <p:nvPr/>
        </p:nvPicPr>
        <p:blipFill rotWithShape="1">
          <a:blip r:embed="rId6">
            <a:lum bright="-40000" contrast="40000"/>
          </a:blip>
          <a:srcRect b="48834"/>
          <a:stretch/>
        </p:blipFill>
        <p:spPr>
          <a:xfrm>
            <a:off x="3482583" y="2705589"/>
            <a:ext cx="4393955" cy="972569"/>
          </a:xfrm>
          <a:prstGeom prst="rect">
            <a:avLst/>
          </a:prstGeom>
        </p:spPr>
      </p:pic>
      <p:pic>
        <p:nvPicPr>
          <p:cNvPr id="18" name="Picture 17"/>
          <p:cNvPicPr>
            <a:picLocks noChangeAspect="1"/>
          </p:cNvPicPr>
          <p:nvPr/>
        </p:nvPicPr>
        <p:blipFill rotWithShape="1">
          <a:blip r:embed="rId5">
            <a:lum bright="-40000" contrast="40000"/>
          </a:blip>
          <a:srcRect l="5975" t="25553" r="33451" b="49715"/>
          <a:stretch/>
        </p:blipFill>
        <p:spPr>
          <a:xfrm>
            <a:off x="5798858" y="4716063"/>
            <a:ext cx="2217902" cy="933364"/>
          </a:xfrm>
          <a:prstGeom prst="rect">
            <a:avLst/>
          </a:prstGeom>
        </p:spPr>
      </p:pic>
      <p:pic>
        <p:nvPicPr>
          <p:cNvPr id="16" name="Picture 15"/>
          <p:cNvPicPr>
            <a:picLocks noChangeAspect="1"/>
          </p:cNvPicPr>
          <p:nvPr/>
        </p:nvPicPr>
        <p:blipFill rotWithShape="1">
          <a:blip r:embed="rId5">
            <a:lum bright="-40000" contrast="40000"/>
          </a:blip>
          <a:srcRect l="4297" t="49006" b="27549"/>
          <a:stretch/>
        </p:blipFill>
        <p:spPr>
          <a:xfrm>
            <a:off x="3376237" y="5453995"/>
            <a:ext cx="3199493" cy="807873"/>
          </a:xfrm>
          <a:prstGeom prst="rect">
            <a:avLst/>
          </a:prstGeom>
        </p:spPr>
      </p:pic>
    </p:spTree>
    <p:extLst>
      <p:ext uri="{BB962C8B-B14F-4D97-AF65-F5344CB8AC3E}">
        <p14:creationId xmlns:p14="http://schemas.microsoft.com/office/powerpoint/2010/main" val="33334087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Distribution along Multiple Dimensions</a:t>
            </a:r>
            <a:endParaRPr lang="en-US" sz="4400" dirty="0"/>
          </a:p>
        </p:txBody>
      </p:sp>
      <p:sp>
        <p:nvSpPr>
          <p:cNvPr id="10" name="Text Placeholder 9"/>
          <p:cNvSpPr>
            <a:spLocks noGrp="1"/>
          </p:cNvSpPr>
          <p:nvPr>
            <p:ph type="body" sz="half" idx="2"/>
          </p:nvPr>
        </p:nvSpPr>
        <p:spPr/>
        <p:txBody>
          <a:bodyPr>
            <a:normAutofit/>
          </a:bodyPr>
          <a:lstStyle/>
          <a:p>
            <a:r>
              <a:rPr lang="en-US" sz="3200" dirty="0" smtClean="0"/>
              <a:t>Query ‘health care bill’ in news data</a:t>
            </a:r>
            <a:endParaRPr lang="en-US" sz="3200" dirty="0"/>
          </a:p>
        </p:txBody>
      </p:sp>
      <p:sp>
        <p:nvSpPr>
          <p:cNvPr id="4" name="Slide Number Placeholder 3"/>
          <p:cNvSpPr>
            <a:spLocks noGrp="1"/>
          </p:cNvSpPr>
          <p:nvPr>
            <p:ph type="sldNum" sz="quarter" idx="12"/>
          </p:nvPr>
        </p:nvSpPr>
        <p:spPr/>
        <p:txBody>
          <a:bodyPr/>
          <a:lstStyle/>
          <a:p>
            <a:fld id="{6113E31D-E2AB-40D1-8B51-AFA5AFEF393A}" type="slidenum">
              <a:rPr lang="en-US" smtClean="0"/>
              <a:t>11</a:t>
            </a:fld>
            <a:endParaRPr lang="en-US" dirty="0"/>
          </a:p>
        </p:txBody>
      </p:sp>
      <p:pic>
        <p:nvPicPr>
          <p:cNvPr id="5" name="Picture 4" descr="Screen Shot 2014-05-01 at 12.20.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6" y="93008"/>
            <a:ext cx="5927264" cy="4717429"/>
          </a:xfrm>
          <a:prstGeom prst="rect">
            <a:avLst/>
          </a:prstGeom>
        </p:spPr>
      </p:pic>
      <p:pic>
        <p:nvPicPr>
          <p:cNvPr id="6" name="Picture 5" descr="Screen Shot 2014-05-01 at 12.20.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912" y="56049"/>
            <a:ext cx="5626100" cy="4754388"/>
          </a:xfrm>
          <a:prstGeom prst="rect">
            <a:avLst/>
          </a:prstGeom>
        </p:spPr>
      </p:pic>
    </p:spTree>
    <p:extLst>
      <p:ext uri="{BB962C8B-B14F-4D97-AF65-F5344CB8AC3E}">
        <p14:creationId xmlns:p14="http://schemas.microsoft.com/office/powerpoint/2010/main" val="383753178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Inference Using </a:t>
            </a:r>
            <a:br>
              <a:rPr lang="en-US" dirty="0" smtClean="0"/>
            </a:br>
            <a:r>
              <a:rPr lang="en-US" dirty="0" smtClean="0"/>
              <a:t>Expectation-Maximization (EM)</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110</a:t>
            </a:fld>
            <a:endParaRPr lang="en-US" dirty="0"/>
          </a:p>
        </p:txBody>
      </p:sp>
      <p:sp>
        <p:nvSpPr>
          <p:cNvPr id="25" name="Content Placeholder 2"/>
          <p:cNvSpPr txBox="1">
            <a:spLocks/>
          </p:cNvSpPr>
          <p:nvPr/>
        </p:nvSpPr>
        <p:spPr>
          <a:xfrm>
            <a:off x="1244382" y="5357562"/>
            <a:ext cx="8255065" cy="55537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p:txBody>
      </p:sp>
      <p:sp>
        <p:nvSpPr>
          <p:cNvPr id="53" name="TextBox 52"/>
          <p:cNvSpPr txBox="1"/>
          <p:nvPr/>
        </p:nvSpPr>
        <p:spPr>
          <a:xfrm>
            <a:off x="1485596" y="4820348"/>
            <a:ext cx="1051058" cy="738664"/>
          </a:xfrm>
          <a:prstGeom prst="rect">
            <a:avLst/>
          </a:prstGeom>
          <a:noFill/>
        </p:spPr>
        <p:txBody>
          <a:bodyPr wrap="none" rtlCol="0">
            <a:spAutoFit/>
          </a:bodyPr>
          <a:lstStyle/>
          <a:p>
            <a:pPr lvl="0" algn="ctr">
              <a:defRPr/>
            </a:pPr>
            <a:r>
              <a:rPr lang="en-US" sz="2400" i="1" dirty="0">
                <a:solidFill>
                  <a:srgbClr val="000000"/>
                </a:solidFill>
              </a:rPr>
              <a:t>system</a:t>
            </a:r>
            <a:endParaRPr lang="en-US" sz="2400" i="1" baseline="-25000" dirty="0">
              <a:solidFill>
                <a:srgbClr val="000000"/>
              </a:solidFill>
            </a:endParaRPr>
          </a:p>
          <a:p>
            <a:endParaRPr lang="en-US" i="1" dirty="0"/>
          </a:p>
        </p:txBody>
      </p:sp>
      <p:sp>
        <p:nvSpPr>
          <p:cNvPr id="54" name="TextBox 53"/>
          <p:cNvSpPr txBox="1"/>
          <p:nvPr/>
        </p:nvSpPr>
        <p:spPr>
          <a:xfrm>
            <a:off x="2908647" y="5230898"/>
            <a:ext cx="1344214" cy="461665"/>
          </a:xfrm>
          <a:prstGeom prst="rect">
            <a:avLst/>
          </a:prstGeom>
          <a:noFill/>
        </p:spPr>
        <p:txBody>
          <a:bodyPr wrap="none" rtlCol="0">
            <a:spAutoFit/>
          </a:bodyPr>
          <a:lstStyle/>
          <a:p>
            <a:pPr lvl="0" algn="ctr">
              <a:defRPr/>
            </a:pPr>
            <a:r>
              <a:rPr lang="en-US" sz="2400" i="1" dirty="0" smtClean="0">
                <a:solidFill>
                  <a:srgbClr val="000000"/>
                </a:solidFill>
              </a:rPr>
              <a:t>database</a:t>
            </a:r>
            <a:endParaRPr lang="en-US" sz="2400" i="1" baseline="-25000" dirty="0">
              <a:solidFill>
                <a:srgbClr val="000000"/>
              </a:solidFill>
            </a:endParaRPr>
          </a:p>
        </p:txBody>
      </p:sp>
      <p:cxnSp>
        <p:nvCxnSpPr>
          <p:cNvPr id="70" name="Straight Connector 69"/>
          <p:cNvCxnSpPr>
            <a:stCxn id="54" idx="0"/>
          </p:cNvCxnSpPr>
          <p:nvPr/>
        </p:nvCxnSpPr>
        <p:spPr>
          <a:xfrm flipV="1">
            <a:off x="3580754" y="5069268"/>
            <a:ext cx="595587" cy="161630"/>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460442" y="4799068"/>
            <a:ext cx="1120312" cy="43183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325758" y="3988470"/>
            <a:ext cx="1405145" cy="770069"/>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3555260" y="4001980"/>
            <a:ext cx="162132" cy="1202388"/>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2352780" y="4029000"/>
            <a:ext cx="135110" cy="71602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2582041" y="4029000"/>
            <a:ext cx="998713" cy="12018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501401" y="4015490"/>
            <a:ext cx="1540255" cy="105377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703881" y="3988470"/>
            <a:ext cx="351286" cy="10807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2312247" y="4745028"/>
            <a:ext cx="1796965" cy="31073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79" name="Isosceles Triangle 78"/>
          <p:cNvSpPr/>
          <p:nvPr/>
        </p:nvSpPr>
        <p:spPr>
          <a:xfrm>
            <a:off x="3585455" y="3883959"/>
            <a:ext cx="28222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Isosceles Triangle 79"/>
          <p:cNvSpPr/>
          <p:nvPr/>
        </p:nvSpPr>
        <p:spPr>
          <a:xfrm>
            <a:off x="2172240" y="4599364"/>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Isosceles Triangle 80"/>
          <p:cNvSpPr/>
          <p:nvPr/>
        </p:nvSpPr>
        <p:spPr>
          <a:xfrm>
            <a:off x="3358516" y="5048674"/>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3901032" y="4922145"/>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4661811" y="4734811"/>
            <a:ext cx="1051058" cy="738664"/>
          </a:xfrm>
          <a:prstGeom prst="rect">
            <a:avLst/>
          </a:prstGeom>
          <a:noFill/>
        </p:spPr>
        <p:txBody>
          <a:bodyPr wrap="none" rtlCol="0">
            <a:spAutoFit/>
          </a:bodyPr>
          <a:lstStyle/>
          <a:p>
            <a:pPr lvl="0" algn="ctr">
              <a:defRPr/>
            </a:pPr>
            <a:r>
              <a:rPr lang="en-US" sz="2400" i="1" dirty="0">
                <a:solidFill>
                  <a:srgbClr val="000000"/>
                </a:solidFill>
              </a:rPr>
              <a:t>system</a:t>
            </a:r>
            <a:endParaRPr lang="en-US" sz="2400" i="1" baseline="-25000" dirty="0">
              <a:solidFill>
                <a:srgbClr val="000000"/>
              </a:solidFill>
            </a:endParaRPr>
          </a:p>
          <a:p>
            <a:endParaRPr lang="en-US" i="1" dirty="0"/>
          </a:p>
        </p:txBody>
      </p:sp>
      <p:sp>
        <p:nvSpPr>
          <p:cNvPr id="84" name="TextBox 83"/>
          <p:cNvSpPr txBox="1"/>
          <p:nvPr/>
        </p:nvSpPr>
        <p:spPr>
          <a:xfrm>
            <a:off x="5943125" y="5204368"/>
            <a:ext cx="1344214" cy="461665"/>
          </a:xfrm>
          <a:prstGeom prst="rect">
            <a:avLst/>
          </a:prstGeom>
          <a:noFill/>
        </p:spPr>
        <p:txBody>
          <a:bodyPr wrap="none" rtlCol="0">
            <a:spAutoFit/>
          </a:bodyPr>
          <a:lstStyle/>
          <a:p>
            <a:pPr lvl="0" algn="ctr">
              <a:defRPr/>
            </a:pPr>
            <a:r>
              <a:rPr lang="en-US" sz="2400" i="1" dirty="0">
                <a:solidFill>
                  <a:srgbClr val="000000"/>
                </a:solidFill>
              </a:rPr>
              <a:t>database</a:t>
            </a:r>
            <a:endParaRPr lang="en-US" sz="2400" i="1" baseline="-25000" dirty="0">
              <a:solidFill>
                <a:srgbClr val="000000"/>
              </a:solidFill>
            </a:endParaRPr>
          </a:p>
        </p:txBody>
      </p:sp>
      <p:cxnSp>
        <p:nvCxnSpPr>
          <p:cNvPr id="85" name="Straight Connector 84"/>
          <p:cNvCxnSpPr/>
          <p:nvPr/>
        </p:nvCxnSpPr>
        <p:spPr>
          <a:xfrm flipV="1">
            <a:off x="5575986" y="3961940"/>
            <a:ext cx="1270035" cy="4053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84" idx="0"/>
          </p:cNvCxnSpPr>
          <p:nvPr/>
        </p:nvCxnSpPr>
        <p:spPr>
          <a:xfrm flipV="1">
            <a:off x="6615232" y="5042738"/>
            <a:ext cx="595587" cy="161630"/>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494920" y="4772538"/>
            <a:ext cx="1120312" cy="43183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5440876" y="3961940"/>
            <a:ext cx="1405145" cy="770069"/>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6670378" y="3975450"/>
            <a:ext cx="162132" cy="1202388"/>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a:off x="5467898" y="4002470"/>
            <a:ext cx="135110" cy="71602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5616519" y="4002470"/>
            <a:ext cx="998713" cy="12018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616519" y="3988960"/>
            <a:ext cx="1540255" cy="105377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818999" y="3961940"/>
            <a:ext cx="351286" cy="10807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5427365" y="4718498"/>
            <a:ext cx="1796965" cy="31073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5406320" y="3864417"/>
            <a:ext cx="282222" cy="282223"/>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Isosceles Triangle 95"/>
          <p:cNvSpPr/>
          <p:nvPr/>
        </p:nvSpPr>
        <p:spPr>
          <a:xfrm>
            <a:off x="6700573" y="3857429"/>
            <a:ext cx="28222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Isosceles Triangle 96"/>
          <p:cNvSpPr/>
          <p:nvPr/>
        </p:nvSpPr>
        <p:spPr>
          <a:xfrm>
            <a:off x="5287358" y="4572834"/>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Isosceles Triangle 97"/>
          <p:cNvSpPr/>
          <p:nvPr/>
        </p:nvSpPr>
        <p:spPr>
          <a:xfrm>
            <a:off x="6473634" y="5022144"/>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016150" y="4895615"/>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7604058" y="4786048"/>
            <a:ext cx="1051058" cy="738664"/>
          </a:xfrm>
          <a:prstGeom prst="rect">
            <a:avLst/>
          </a:prstGeom>
          <a:noFill/>
        </p:spPr>
        <p:txBody>
          <a:bodyPr wrap="none" rtlCol="0">
            <a:spAutoFit/>
          </a:bodyPr>
          <a:lstStyle/>
          <a:p>
            <a:pPr lvl="0" algn="ctr">
              <a:defRPr/>
            </a:pPr>
            <a:r>
              <a:rPr lang="en-US" sz="2400" i="1" dirty="0">
                <a:solidFill>
                  <a:srgbClr val="000000"/>
                </a:solidFill>
              </a:rPr>
              <a:t>system</a:t>
            </a:r>
            <a:endParaRPr lang="en-US" sz="2400" i="1" baseline="-25000" dirty="0">
              <a:solidFill>
                <a:srgbClr val="000000"/>
              </a:solidFill>
            </a:endParaRPr>
          </a:p>
          <a:p>
            <a:endParaRPr lang="en-US" i="1" dirty="0"/>
          </a:p>
        </p:txBody>
      </p:sp>
      <p:sp>
        <p:nvSpPr>
          <p:cNvPr id="101" name="TextBox 100"/>
          <p:cNvSpPr txBox="1"/>
          <p:nvPr/>
        </p:nvSpPr>
        <p:spPr>
          <a:xfrm>
            <a:off x="8804719" y="5217878"/>
            <a:ext cx="1344214" cy="461665"/>
          </a:xfrm>
          <a:prstGeom prst="rect">
            <a:avLst/>
          </a:prstGeom>
          <a:noFill/>
        </p:spPr>
        <p:txBody>
          <a:bodyPr wrap="none" rtlCol="0">
            <a:spAutoFit/>
          </a:bodyPr>
          <a:lstStyle/>
          <a:p>
            <a:pPr lvl="0" algn="ctr">
              <a:defRPr/>
            </a:pPr>
            <a:r>
              <a:rPr lang="en-US" sz="2400" i="1" dirty="0">
                <a:solidFill>
                  <a:srgbClr val="000000"/>
                </a:solidFill>
              </a:rPr>
              <a:t>database</a:t>
            </a:r>
            <a:endParaRPr lang="en-US" sz="2400" i="1" baseline="-25000" dirty="0">
              <a:solidFill>
                <a:srgbClr val="000000"/>
              </a:solidFill>
            </a:endParaRPr>
          </a:p>
        </p:txBody>
      </p:sp>
      <p:cxnSp>
        <p:nvCxnSpPr>
          <p:cNvPr id="102" name="Straight Connector 101"/>
          <p:cNvCxnSpPr/>
          <p:nvPr/>
        </p:nvCxnSpPr>
        <p:spPr>
          <a:xfrm flipV="1">
            <a:off x="8437580" y="3975450"/>
            <a:ext cx="1270035" cy="40531"/>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a:stCxn id="101" idx="0"/>
          </p:cNvCxnSpPr>
          <p:nvPr/>
        </p:nvCxnSpPr>
        <p:spPr>
          <a:xfrm flipV="1">
            <a:off x="9476826" y="5056248"/>
            <a:ext cx="595587" cy="16163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8356514" y="4786048"/>
            <a:ext cx="1120312" cy="43183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8302470" y="3975450"/>
            <a:ext cx="1405145" cy="77006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H="1">
            <a:off x="9531972" y="3988960"/>
            <a:ext cx="162132" cy="120238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a:off x="8329492" y="4015980"/>
            <a:ext cx="135110" cy="71602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8478113" y="4015980"/>
            <a:ext cx="998713" cy="12018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8478113" y="4002470"/>
            <a:ext cx="1540255" cy="105377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9680593" y="3975450"/>
            <a:ext cx="351286" cy="10807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288959" y="4732008"/>
            <a:ext cx="1796965" cy="31073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a:off x="8267914" y="3877927"/>
            <a:ext cx="282222" cy="282223"/>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Isosceles Triangle 112"/>
          <p:cNvSpPr/>
          <p:nvPr/>
        </p:nvSpPr>
        <p:spPr>
          <a:xfrm>
            <a:off x="9562167" y="3870939"/>
            <a:ext cx="28222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Isosceles Triangle 113"/>
          <p:cNvSpPr/>
          <p:nvPr/>
        </p:nvSpPr>
        <p:spPr>
          <a:xfrm>
            <a:off x="8148952" y="4586344"/>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Isosceles Triangle 114"/>
          <p:cNvSpPr/>
          <p:nvPr/>
        </p:nvSpPr>
        <p:spPr>
          <a:xfrm>
            <a:off x="9335228" y="5035654"/>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9877744" y="4909125"/>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5806384" y="5766272"/>
            <a:ext cx="1189172" cy="369332"/>
          </a:xfrm>
          <a:prstGeom prst="rect">
            <a:avLst/>
          </a:prstGeom>
          <a:solidFill>
            <a:srgbClr val="FF0000"/>
          </a:solidFill>
          <a:ln w="9525">
            <a:solidFill>
              <a:schemeClr val="tx1"/>
            </a:solidFill>
            <a:round/>
            <a:headEnd/>
            <a:tailEnd/>
          </a:ln>
        </p:spPr>
        <p:txBody>
          <a:bodyPr wrap="none" anchor="ctr"/>
          <a:lstStyle/>
          <a:p>
            <a:r>
              <a:rPr lang="en-US" b="1" i="1" dirty="0">
                <a:solidFill>
                  <a:schemeClr val="bg1"/>
                </a:solidFill>
                <a:latin typeface="Arial" panose="020B0604020202020204" pitchFamily="34" charset="0"/>
                <a:ea typeface="SimSun" panose="02010600030101010101" pitchFamily="2" charset="-122"/>
              </a:rPr>
              <a:t>Topic o/1</a:t>
            </a:r>
          </a:p>
        </p:txBody>
      </p:sp>
      <p:sp>
        <p:nvSpPr>
          <p:cNvPr id="118" name="Rectangle 117"/>
          <p:cNvSpPr/>
          <p:nvPr/>
        </p:nvSpPr>
        <p:spPr>
          <a:xfrm>
            <a:off x="8771683" y="5766272"/>
            <a:ext cx="1189172" cy="369332"/>
          </a:xfrm>
          <a:prstGeom prst="rect">
            <a:avLst/>
          </a:prstGeom>
          <a:solidFill>
            <a:srgbClr val="0000CC"/>
          </a:solidFill>
          <a:ln w="9525">
            <a:solidFill>
              <a:schemeClr val="tx1"/>
            </a:solidFill>
            <a:round/>
            <a:headEnd/>
            <a:tailEnd/>
          </a:ln>
        </p:spPr>
        <p:txBody>
          <a:bodyPr wrap="none" anchor="ctr"/>
          <a:lstStyle/>
          <a:p>
            <a:r>
              <a:rPr lang="en-US" b="1" i="1" dirty="0">
                <a:solidFill>
                  <a:schemeClr val="bg1"/>
                </a:solidFill>
                <a:latin typeface="Arial" panose="020B0604020202020204" pitchFamily="34" charset="0"/>
                <a:ea typeface="SimSun" panose="02010600030101010101" pitchFamily="2" charset="-122"/>
              </a:rPr>
              <a:t>Topic o/2</a:t>
            </a:r>
          </a:p>
        </p:txBody>
      </p:sp>
      <p:sp>
        <p:nvSpPr>
          <p:cNvPr id="119" name="Rectangle 118"/>
          <p:cNvSpPr/>
          <p:nvPr/>
        </p:nvSpPr>
        <p:spPr>
          <a:xfrm>
            <a:off x="2719408" y="5787118"/>
            <a:ext cx="916918"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000" dirty="0" smtClean="0">
                <a:ln w="0"/>
                <a:effectLst>
                  <a:outerShdw blurRad="38100" dist="19050" dir="2700000" algn="tl" rotWithShape="0">
                    <a:schemeClr val="dk1">
                      <a:alpha val="40000"/>
                    </a:schemeClr>
                  </a:outerShdw>
                </a:effectLst>
              </a:rPr>
              <a:t>Topic o</a:t>
            </a:r>
            <a:endParaRPr lang="en-US" sz="2000" dirty="0"/>
          </a:p>
        </p:txBody>
      </p:sp>
      <p:sp>
        <p:nvSpPr>
          <p:cNvPr id="120" name="Rectangle 119"/>
          <p:cNvSpPr/>
          <p:nvPr/>
        </p:nvSpPr>
        <p:spPr>
          <a:xfrm>
            <a:off x="2631942" y="4957079"/>
            <a:ext cx="574196" cy="400110"/>
          </a:xfrm>
          <a:prstGeom prst="rect">
            <a:avLst/>
          </a:prstGeom>
        </p:spPr>
        <p:txBody>
          <a:bodyPr wrap="none">
            <a:spAutoFit/>
          </a:bodyPr>
          <a:lstStyle/>
          <a:p>
            <a:r>
              <a:rPr lang="en-US" altLang="zh-CN" sz="2000" b="1" dirty="0" smtClean="0">
                <a:ln w="12700">
                  <a:noFill/>
                  <a:prstDash val="solid"/>
                </a:ln>
                <a:solidFill>
                  <a:srgbClr val="FF0000"/>
                </a:solidFill>
                <a:effectLst>
                  <a:outerShdw blurRad="41275" dist="20320" dir="1800000" algn="tl" rotWithShape="0">
                    <a:srgbClr val="000000">
                      <a:alpha val="40000"/>
                    </a:srgbClr>
                  </a:outerShdw>
                </a:effectLst>
              </a:rPr>
              <a:t>100</a:t>
            </a:r>
            <a:endParaRPr lang="en-US" sz="2000" dirty="0">
              <a:solidFill>
                <a:srgbClr val="FF0000"/>
              </a:solidFill>
            </a:endParaRPr>
          </a:p>
        </p:txBody>
      </p:sp>
      <p:sp>
        <p:nvSpPr>
          <p:cNvPr id="121" name="Rectangle 120"/>
          <p:cNvSpPr/>
          <p:nvPr/>
        </p:nvSpPr>
        <p:spPr>
          <a:xfrm>
            <a:off x="5868881" y="4968388"/>
            <a:ext cx="444352" cy="400110"/>
          </a:xfrm>
          <a:prstGeom prst="rect">
            <a:avLst/>
          </a:prstGeom>
        </p:spPr>
        <p:txBody>
          <a:bodyPr wrap="none">
            <a:spAutoFit/>
          </a:bodyPr>
          <a:lstStyle/>
          <a:p>
            <a:r>
              <a:rPr lang="en-US" altLang="zh-CN" sz="2000" b="1" dirty="0" smtClean="0">
                <a:ln w="12700">
                  <a:noFill/>
                  <a:prstDash val="solid"/>
                </a:ln>
                <a:solidFill>
                  <a:srgbClr val="FF0000"/>
                </a:solidFill>
                <a:effectLst>
                  <a:outerShdw blurRad="41275" dist="20320" dir="1800000" algn="tl" rotWithShape="0">
                    <a:srgbClr val="000000">
                      <a:alpha val="40000"/>
                    </a:srgbClr>
                  </a:outerShdw>
                </a:effectLst>
              </a:rPr>
              <a:t>95</a:t>
            </a:r>
            <a:endParaRPr lang="en-US" sz="2000" dirty="0">
              <a:solidFill>
                <a:srgbClr val="FF0000"/>
              </a:solidFill>
            </a:endParaRPr>
          </a:p>
        </p:txBody>
      </p:sp>
      <p:sp>
        <p:nvSpPr>
          <p:cNvPr id="122" name="Rectangle 121"/>
          <p:cNvSpPr/>
          <p:nvPr/>
        </p:nvSpPr>
        <p:spPr>
          <a:xfrm>
            <a:off x="8662291" y="4939386"/>
            <a:ext cx="314510" cy="400110"/>
          </a:xfrm>
          <a:prstGeom prst="rect">
            <a:avLst/>
          </a:prstGeom>
        </p:spPr>
        <p:txBody>
          <a:bodyPr wrap="none">
            <a:spAutoFit/>
          </a:bodyPr>
          <a:lstStyle/>
          <a:p>
            <a:r>
              <a:rPr lang="en-US" altLang="zh-CN" sz="2000" b="1" dirty="0" smtClean="0">
                <a:ln w="12700">
                  <a:noFill/>
                  <a:prstDash val="solid"/>
                </a:ln>
                <a:solidFill>
                  <a:srgbClr val="FF0000"/>
                </a:solidFill>
                <a:effectLst>
                  <a:outerShdw blurRad="41275" dist="20320" dir="1800000" algn="tl" rotWithShape="0">
                    <a:srgbClr val="000000">
                      <a:alpha val="40000"/>
                    </a:srgbClr>
                  </a:outerShdw>
                </a:effectLst>
              </a:rPr>
              <a:t>5</a:t>
            </a:r>
            <a:endParaRPr lang="en-US" sz="2000" dirty="0">
              <a:solidFill>
                <a:srgbClr val="FF0000"/>
              </a:solidFill>
            </a:endParaRPr>
          </a:p>
        </p:txBody>
      </p:sp>
      <p:cxnSp>
        <p:nvCxnSpPr>
          <p:cNvPr id="123" name="Straight Connector 122"/>
          <p:cNvCxnSpPr/>
          <p:nvPr/>
        </p:nvCxnSpPr>
        <p:spPr>
          <a:xfrm flipV="1">
            <a:off x="2400737" y="4027072"/>
            <a:ext cx="1270035" cy="40531"/>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124" name="Oval 123"/>
          <p:cNvSpPr/>
          <p:nvPr/>
        </p:nvSpPr>
        <p:spPr>
          <a:xfrm>
            <a:off x="2373378" y="3895883"/>
            <a:ext cx="282222" cy="282223"/>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7423624" y="4204931"/>
            <a:ext cx="389850" cy="584776"/>
          </a:xfrm>
          <a:prstGeom prst="rect">
            <a:avLst/>
          </a:prstGeom>
        </p:spPr>
        <p:txBody>
          <a:bodyPr wrap="none">
            <a:spAutoFit/>
          </a:bodyPr>
          <a:lstStyle/>
          <a:p>
            <a:r>
              <a:rPr lang="zh-CN" altLang="zh-CN" sz="3200" b="1" dirty="0">
                <a:ln w="12700">
                  <a:noFill/>
                  <a:prstDash val="solid"/>
                </a:ln>
                <a:solidFill>
                  <a:schemeClr val="accent2"/>
                </a:solidFill>
                <a:effectLst>
                  <a:outerShdw blurRad="41275" dist="20320" dir="1800000" algn="tl" rotWithShape="0">
                    <a:srgbClr val="000000">
                      <a:alpha val="40000"/>
                    </a:srgbClr>
                  </a:outerShdw>
                </a:effectLst>
              </a:rPr>
              <a:t>+</a:t>
            </a:r>
            <a:endParaRPr lang="en-US" sz="3200" b="1" dirty="0">
              <a:solidFill>
                <a:schemeClr val="accent2"/>
              </a:solidFill>
            </a:endParaRPr>
          </a:p>
        </p:txBody>
      </p:sp>
      <p:sp>
        <p:nvSpPr>
          <p:cNvPr id="126" name="Oval 125"/>
          <p:cNvSpPr>
            <a:spLocks noChangeArrowheads="1"/>
          </p:cNvSpPr>
          <p:nvPr/>
        </p:nvSpPr>
        <p:spPr bwMode="auto">
          <a:xfrm>
            <a:off x="3212310" y="1820062"/>
            <a:ext cx="1502068" cy="530281"/>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o/1</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27" name="Text Box 13"/>
          <p:cNvSpPr txBox="1">
            <a:spLocks noChangeArrowheads="1"/>
          </p:cNvSpPr>
          <p:nvPr/>
        </p:nvSpPr>
        <p:spPr bwMode="auto">
          <a:xfrm>
            <a:off x="5387022" y="2497453"/>
            <a:ext cx="1092783"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KDD </a:t>
            </a:r>
            <a:r>
              <a:rPr lang="en-US" altLang="zh-CN" dirty="0">
                <a:ea typeface="SimSun" panose="02010600030101010101" pitchFamily="2" charset="-122"/>
              </a:rPr>
              <a:t>0.3 </a:t>
            </a:r>
            <a:br>
              <a:rPr lang="en-US" altLang="zh-CN" dirty="0">
                <a:ea typeface="SimSun" panose="02010600030101010101" pitchFamily="2" charset="-122"/>
              </a:rPr>
            </a:br>
            <a:r>
              <a:rPr lang="en-US" altLang="zh-CN" dirty="0" smtClean="0">
                <a:ea typeface="SimSun" panose="02010600030101010101" pitchFamily="2" charset="-122"/>
              </a:rPr>
              <a:t>ICDM </a:t>
            </a:r>
            <a:r>
              <a:rPr lang="en-US" altLang="zh-CN" dirty="0">
                <a:ea typeface="SimSun" panose="02010600030101010101" pitchFamily="2" charset="-122"/>
              </a:rPr>
              <a:t>0.2</a:t>
            </a:r>
            <a:br>
              <a:rPr lang="en-US" altLang="zh-CN" dirty="0">
                <a:ea typeface="SimSun" panose="02010600030101010101" pitchFamily="2" charset="-122"/>
              </a:rPr>
            </a:br>
            <a:r>
              <a:rPr lang="en-US" altLang="zh-CN" dirty="0">
                <a:ea typeface="SimSun" panose="02010600030101010101" pitchFamily="2" charset="-122"/>
              </a:rPr>
              <a:t>...</a:t>
            </a:r>
          </a:p>
        </p:txBody>
      </p:sp>
      <p:sp>
        <p:nvSpPr>
          <p:cNvPr id="128" name="Text Box 13"/>
          <p:cNvSpPr txBox="1">
            <a:spLocks noChangeArrowheads="1"/>
          </p:cNvSpPr>
          <p:nvPr/>
        </p:nvSpPr>
        <p:spPr bwMode="auto">
          <a:xfrm>
            <a:off x="2660323" y="2520070"/>
            <a:ext cx="2282625"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err="1" smtClean="0">
                <a:ea typeface="SimSun" panose="02010600030101010101" pitchFamily="2" charset="-122"/>
              </a:rPr>
              <a:t>Jiawei</a:t>
            </a:r>
            <a:r>
              <a:rPr lang="en-US" altLang="zh-CN" dirty="0" smtClean="0">
                <a:ea typeface="SimSun" panose="02010600030101010101" pitchFamily="2" charset="-122"/>
              </a:rPr>
              <a:t> Han 0.1 </a:t>
            </a:r>
            <a:r>
              <a:rPr lang="en-US" altLang="zh-CN" dirty="0">
                <a:ea typeface="SimSun" panose="02010600030101010101" pitchFamily="2" charset="-122"/>
              </a:rPr>
              <a:t/>
            </a:r>
            <a:br>
              <a:rPr lang="en-US" altLang="zh-CN" dirty="0">
                <a:ea typeface="SimSun" panose="02010600030101010101" pitchFamily="2" charset="-122"/>
              </a:rPr>
            </a:br>
            <a:r>
              <a:rPr lang="en-US" altLang="zh-CN" dirty="0" smtClean="0">
                <a:ea typeface="SimSun" panose="02010600030101010101" pitchFamily="2" charset="-122"/>
              </a:rPr>
              <a:t>Christos </a:t>
            </a:r>
            <a:r>
              <a:rPr lang="en-US" altLang="zh-CN" dirty="0" err="1" smtClean="0">
                <a:ea typeface="SimSun" panose="02010600030101010101" pitchFamily="2" charset="-122"/>
              </a:rPr>
              <a:t>Faloustos</a:t>
            </a:r>
            <a:r>
              <a:rPr lang="en-US" altLang="zh-CN" dirty="0" smtClean="0">
                <a:ea typeface="SimSun" panose="02010600030101010101" pitchFamily="2" charset="-122"/>
              </a:rPr>
              <a:t>  0.05</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a:t>
            </a:r>
          </a:p>
        </p:txBody>
      </p:sp>
      <p:sp>
        <p:nvSpPr>
          <p:cNvPr id="129" name="Text Box 13"/>
          <p:cNvSpPr txBox="1">
            <a:spLocks noChangeArrowheads="1"/>
          </p:cNvSpPr>
          <p:nvPr/>
        </p:nvSpPr>
        <p:spPr bwMode="auto">
          <a:xfrm>
            <a:off x="1146586" y="2507672"/>
            <a:ext cx="1164812"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data 0.2 </a:t>
            </a:r>
            <a:r>
              <a:rPr lang="en-US" altLang="zh-CN" dirty="0">
                <a:ea typeface="SimSun" panose="02010600030101010101" pitchFamily="2" charset="-122"/>
              </a:rPr>
              <a:t/>
            </a:r>
            <a:br>
              <a:rPr lang="en-US" altLang="zh-CN" dirty="0">
                <a:ea typeface="SimSun" panose="02010600030101010101" pitchFamily="2" charset="-122"/>
              </a:rPr>
            </a:br>
            <a:r>
              <a:rPr lang="en-US" altLang="zh-CN" dirty="0" smtClean="0">
                <a:ea typeface="SimSun" panose="02010600030101010101" pitchFamily="2" charset="-122"/>
              </a:rPr>
              <a:t>mining 0.1</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a:t>
            </a:r>
          </a:p>
        </p:txBody>
      </p:sp>
      <mc:AlternateContent xmlns:mc="http://schemas.openxmlformats.org/markup-compatibility/2006" xmlns:a14="http://schemas.microsoft.com/office/drawing/2010/main">
        <mc:Choice Requires="a14">
          <p:sp>
            <p:nvSpPr>
              <p:cNvPr id="130" name="Rectangle 129"/>
              <p:cNvSpPr/>
              <p:nvPr/>
            </p:nvSpPr>
            <p:spPr>
              <a:xfrm>
                <a:off x="1338650" y="2091959"/>
                <a:ext cx="688458" cy="419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i="1">
                              <a:latin typeface="Cambria Math" panose="02040503050406030204" pitchFamily="18" charset="0"/>
                            </a:rPr>
                            <m:t>𝜙</m:t>
                          </m:r>
                        </m:e>
                        <m:sub>
                          <m:r>
                            <a:rPr lang="en-US" b="0" i="1" smtClean="0">
                              <a:latin typeface="Cambria Math" panose="02040503050406030204" pitchFamily="18" charset="0"/>
                            </a:rPr>
                            <m:t>𝑜</m:t>
                          </m:r>
                          <m:r>
                            <a:rPr lang="en-US" b="0" i="1" smtClean="0">
                              <a:latin typeface="Cambria Math" panose="02040503050406030204" pitchFamily="18" charset="0"/>
                            </a:rPr>
                            <m:t>/1</m:t>
                          </m:r>
                        </m:sub>
                        <m:sup>
                          <m:r>
                            <a:rPr lang="en-US" b="0" i="1" smtClean="0">
                              <a:latin typeface="Cambria Math" panose="02040503050406030204" pitchFamily="18" charset="0"/>
                            </a:rPr>
                            <m:t>1</m:t>
                          </m:r>
                        </m:sup>
                      </m:sSubSup>
                    </m:oMath>
                  </m:oMathPara>
                </a14:m>
                <a:endParaRPr lang="en-US" dirty="0"/>
              </a:p>
            </p:txBody>
          </p:sp>
        </mc:Choice>
        <mc:Fallback xmlns="">
          <p:sp>
            <p:nvSpPr>
              <p:cNvPr id="130" name="Rectangle 129"/>
              <p:cNvSpPr>
                <a:spLocks noRot="1" noChangeAspect="1" noMove="1" noResize="1" noEditPoints="1" noAdjustHandles="1" noChangeArrowheads="1" noChangeShapeType="1" noTextEdit="1"/>
              </p:cNvSpPr>
              <p:nvPr/>
            </p:nvSpPr>
            <p:spPr>
              <a:xfrm>
                <a:off x="1338650" y="2091959"/>
                <a:ext cx="688458" cy="419025"/>
              </a:xfrm>
              <a:prstGeom prst="rect">
                <a:avLst/>
              </a:prstGeom>
              <a:blipFill rotWithShape="0">
                <a:blip r:embed="rId2"/>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Rectangle 130"/>
              <p:cNvSpPr/>
              <p:nvPr/>
            </p:nvSpPr>
            <p:spPr>
              <a:xfrm>
                <a:off x="2660323" y="2104357"/>
                <a:ext cx="688458" cy="4196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i="1">
                              <a:latin typeface="Cambria Math" panose="02040503050406030204" pitchFamily="18" charset="0"/>
                            </a:rPr>
                            <m:t>𝜙</m:t>
                          </m:r>
                        </m:e>
                        <m:sub>
                          <m:r>
                            <a:rPr lang="en-US" b="0" i="1" smtClean="0">
                              <a:latin typeface="Cambria Math" panose="02040503050406030204" pitchFamily="18" charset="0"/>
                            </a:rPr>
                            <m:t>𝑜</m:t>
                          </m:r>
                          <m:r>
                            <a:rPr lang="en-US" b="0" i="1" smtClean="0">
                              <a:latin typeface="Cambria Math" panose="02040503050406030204" pitchFamily="18" charset="0"/>
                            </a:rPr>
                            <m:t>/1</m:t>
                          </m:r>
                        </m:sub>
                        <m:sup>
                          <m:r>
                            <a:rPr lang="en-US" b="0" i="1" smtClean="0">
                              <a:latin typeface="Cambria Math" panose="02040503050406030204" pitchFamily="18" charset="0"/>
                            </a:rPr>
                            <m:t>2</m:t>
                          </m:r>
                        </m:sup>
                      </m:sSubSup>
                    </m:oMath>
                  </m:oMathPara>
                </a14:m>
                <a:endParaRPr lang="en-US" dirty="0"/>
              </a:p>
            </p:txBody>
          </p:sp>
        </mc:Choice>
        <mc:Fallback xmlns="">
          <p:sp>
            <p:nvSpPr>
              <p:cNvPr id="131" name="Rectangle 130"/>
              <p:cNvSpPr>
                <a:spLocks noRot="1" noChangeAspect="1" noMove="1" noResize="1" noEditPoints="1" noAdjustHandles="1" noChangeArrowheads="1" noChangeShapeType="1" noTextEdit="1"/>
              </p:cNvSpPr>
              <p:nvPr/>
            </p:nvSpPr>
            <p:spPr>
              <a:xfrm>
                <a:off x="2660323" y="2104357"/>
                <a:ext cx="688458" cy="419602"/>
              </a:xfrm>
              <a:prstGeom prst="rect">
                <a:avLst/>
              </a:prstGeom>
              <a:blipFill rotWithShape="0">
                <a:blip r:embed="rId3"/>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Rectangle 131"/>
              <p:cNvSpPr/>
              <p:nvPr/>
            </p:nvSpPr>
            <p:spPr>
              <a:xfrm>
                <a:off x="5431790" y="2085203"/>
                <a:ext cx="688458" cy="4210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i="1">
                              <a:latin typeface="Cambria Math" panose="02040503050406030204" pitchFamily="18" charset="0"/>
                            </a:rPr>
                            <m:t>𝜙</m:t>
                          </m:r>
                        </m:e>
                        <m:sub>
                          <m:r>
                            <a:rPr lang="en-US" b="0" i="1" smtClean="0">
                              <a:latin typeface="Cambria Math" panose="02040503050406030204" pitchFamily="18" charset="0"/>
                            </a:rPr>
                            <m:t>𝑜</m:t>
                          </m:r>
                          <m:r>
                            <a:rPr lang="en-US" b="0" i="1" smtClean="0">
                              <a:latin typeface="Cambria Math" panose="02040503050406030204" pitchFamily="18" charset="0"/>
                            </a:rPr>
                            <m:t>/1</m:t>
                          </m:r>
                        </m:sub>
                        <m:sup>
                          <m:r>
                            <a:rPr lang="en-US" b="0" i="1" smtClean="0">
                              <a:latin typeface="Cambria Math" panose="02040503050406030204" pitchFamily="18" charset="0"/>
                            </a:rPr>
                            <m:t>3</m:t>
                          </m:r>
                        </m:sup>
                      </m:sSubSup>
                    </m:oMath>
                  </m:oMathPara>
                </a14:m>
                <a:endParaRPr lang="en-US" dirty="0"/>
              </a:p>
            </p:txBody>
          </p:sp>
        </mc:Choice>
        <mc:Fallback xmlns="">
          <p:sp>
            <p:nvSpPr>
              <p:cNvPr id="132" name="Rectangle 131"/>
              <p:cNvSpPr>
                <a:spLocks noRot="1" noChangeAspect="1" noMove="1" noResize="1" noEditPoints="1" noAdjustHandles="1" noChangeArrowheads="1" noChangeShapeType="1" noTextEdit="1"/>
              </p:cNvSpPr>
              <p:nvPr/>
            </p:nvSpPr>
            <p:spPr>
              <a:xfrm>
                <a:off x="5431790" y="2085203"/>
                <a:ext cx="688458" cy="421013"/>
              </a:xfrm>
              <a:prstGeom prst="rect">
                <a:avLst/>
              </a:prstGeom>
              <a:blipFill rotWithShape="0">
                <a:blip r:embed="rId4"/>
                <a:stretch>
                  <a:fillRect b="-8696"/>
                </a:stretch>
              </a:blipFill>
            </p:spPr>
            <p:txBody>
              <a:bodyPr/>
              <a:lstStyle/>
              <a:p>
                <a:r>
                  <a:rPr lang="en-US">
                    <a:noFill/>
                  </a:rPr>
                  <a:t> </a:t>
                </a:r>
              </a:p>
            </p:txBody>
          </p:sp>
        </mc:Fallback>
      </mc:AlternateContent>
      <p:sp>
        <p:nvSpPr>
          <p:cNvPr id="133" name="Plus 132"/>
          <p:cNvSpPr/>
          <p:nvPr/>
        </p:nvSpPr>
        <p:spPr>
          <a:xfrm>
            <a:off x="2298271" y="2746945"/>
            <a:ext cx="349623" cy="32273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4" name="Plus 133"/>
          <p:cNvSpPr/>
          <p:nvPr/>
        </p:nvSpPr>
        <p:spPr>
          <a:xfrm>
            <a:off x="4994478" y="2746945"/>
            <a:ext cx="349623" cy="32273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5" name="Text Box 10"/>
          <p:cNvSpPr txBox="1">
            <a:spLocks noChangeArrowheads="1"/>
          </p:cNvSpPr>
          <p:nvPr/>
        </p:nvSpPr>
        <p:spPr bwMode="auto">
          <a:xfrm>
            <a:off x="7212383" y="2263783"/>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146" name="Oval 145"/>
          <p:cNvSpPr>
            <a:spLocks noChangeArrowheads="1"/>
          </p:cNvSpPr>
          <p:nvPr/>
        </p:nvSpPr>
        <p:spPr bwMode="auto">
          <a:xfrm>
            <a:off x="8937076" y="1817744"/>
            <a:ext cx="1585994" cy="524503"/>
          </a:xfrm>
          <a:prstGeom prst="ellipse">
            <a:avLst/>
          </a:prstGeom>
          <a:solidFill>
            <a:srgbClr val="0000CC"/>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o/k</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47" name="Text Box 13"/>
          <p:cNvSpPr txBox="1">
            <a:spLocks noChangeArrowheads="1"/>
          </p:cNvSpPr>
          <p:nvPr/>
        </p:nvSpPr>
        <p:spPr bwMode="auto">
          <a:xfrm>
            <a:off x="10560852" y="2829798"/>
            <a:ext cx="401615" cy="338554"/>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a:t>
            </a:r>
            <a:endParaRPr lang="en-US" altLang="zh-CN" dirty="0">
              <a:ea typeface="SimSun" panose="02010600030101010101" pitchFamily="2" charset="-122"/>
            </a:endParaRPr>
          </a:p>
        </p:txBody>
      </p:sp>
      <p:sp>
        <p:nvSpPr>
          <p:cNvPr id="148" name="Text Box 13"/>
          <p:cNvSpPr txBox="1">
            <a:spLocks noChangeArrowheads="1"/>
          </p:cNvSpPr>
          <p:nvPr/>
        </p:nvSpPr>
        <p:spPr bwMode="auto">
          <a:xfrm>
            <a:off x="9483656" y="2820494"/>
            <a:ext cx="571597" cy="338554"/>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a:t>
            </a:r>
            <a:endParaRPr lang="en-US" altLang="zh-CN" dirty="0">
              <a:ea typeface="SimSun" panose="02010600030101010101" pitchFamily="2" charset="-122"/>
            </a:endParaRPr>
          </a:p>
        </p:txBody>
      </p:sp>
      <p:sp>
        <p:nvSpPr>
          <p:cNvPr id="149" name="Text Box 13"/>
          <p:cNvSpPr txBox="1">
            <a:spLocks noChangeArrowheads="1"/>
          </p:cNvSpPr>
          <p:nvPr/>
        </p:nvSpPr>
        <p:spPr bwMode="auto">
          <a:xfrm>
            <a:off x="8497361" y="2830624"/>
            <a:ext cx="471243" cy="338554"/>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a:t>
            </a:r>
            <a:endParaRPr lang="en-US" altLang="zh-CN" dirty="0">
              <a:ea typeface="SimSun" panose="02010600030101010101" pitchFamily="2" charset="-122"/>
            </a:endParaRPr>
          </a:p>
        </p:txBody>
      </p:sp>
      <mc:AlternateContent xmlns:mc="http://schemas.openxmlformats.org/markup-compatibility/2006" xmlns:a14="http://schemas.microsoft.com/office/drawing/2010/main">
        <mc:Choice Requires="a14">
          <p:sp>
            <p:nvSpPr>
              <p:cNvPr id="150" name="Rectangle 149"/>
              <p:cNvSpPr/>
              <p:nvPr/>
            </p:nvSpPr>
            <p:spPr>
              <a:xfrm>
                <a:off x="8427174" y="2440602"/>
                <a:ext cx="698204" cy="419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i="1">
                              <a:latin typeface="Cambria Math" panose="02040503050406030204" pitchFamily="18" charset="0"/>
                            </a:rPr>
                            <m:t>𝜙</m:t>
                          </m:r>
                        </m:e>
                        <m:sub>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𝑘</m:t>
                          </m:r>
                        </m:sub>
                        <m:sup>
                          <m:r>
                            <a:rPr lang="en-US" b="0" i="1" smtClean="0">
                              <a:latin typeface="Cambria Math" panose="02040503050406030204" pitchFamily="18" charset="0"/>
                            </a:rPr>
                            <m:t>1</m:t>
                          </m:r>
                        </m:sup>
                      </m:sSubSup>
                    </m:oMath>
                  </m:oMathPara>
                </a14:m>
                <a:endParaRPr lang="en-US" dirty="0"/>
              </a:p>
            </p:txBody>
          </p:sp>
        </mc:Choice>
        <mc:Fallback xmlns="">
          <p:sp>
            <p:nvSpPr>
              <p:cNvPr id="150" name="Rectangle 149"/>
              <p:cNvSpPr>
                <a:spLocks noRot="1" noChangeAspect="1" noMove="1" noResize="1" noEditPoints="1" noAdjustHandles="1" noChangeArrowheads="1" noChangeShapeType="1" noTextEdit="1"/>
              </p:cNvSpPr>
              <p:nvPr/>
            </p:nvSpPr>
            <p:spPr>
              <a:xfrm>
                <a:off x="8427174" y="2440602"/>
                <a:ext cx="698204" cy="419025"/>
              </a:xfrm>
              <a:prstGeom prst="rect">
                <a:avLst/>
              </a:prstGeom>
              <a:blipFill rotWithShape="0">
                <a:blip r:embed="rId5"/>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1" name="Rectangle 150"/>
              <p:cNvSpPr/>
              <p:nvPr/>
            </p:nvSpPr>
            <p:spPr>
              <a:xfrm>
                <a:off x="9412210" y="2438009"/>
                <a:ext cx="698204" cy="4196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i="1">
                              <a:latin typeface="Cambria Math" panose="02040503050406030204" pitchFamily="18" charset="0"/>
                            </a:rPr>
                            <m:t>𝜙</m:t>
                          </m:r>
                        </m:e>
                        <m:sub>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𝑘</m:t>
                          </m:r>
                        </m:sub>
                        <m:sup>
                          <m:r>
                            <a:rPr lang="en-US" b="0" i="1" smtClean="0">
                              <a:latin typeface="Cambria Math" panose="02040503050406030204" pitchFamily="18" charset="0"/>
                            </a:rPr>
                            <m:t>2</m:t>
                          </m:r>
                        </m:sup>
                      </m:sSubSup>
                    </m:oMath>
                  </m:oMathPara>
                </a14:m>
                <a:endParaRPr lang="en-US" dirty="0"/>
              </a:p>
            </p:txBody>
          </p:sp>
        </mc:Choice>
        <mc:Fallback xmlns="">
          <p:sp>
            <p:nvSpPr>
              <p:cNvPr id="151" name="Rectangle 150"/>
              <p:cNvSpPr>
                <a:spLocks noRot="1" noChangeAspect="1" noMove="1" noResize="1" noEditPoints="1" noAdjustHandles="1" noChangeArrowheads="1" noChangeShapeType="1" noTextEdit="1"/>
              </p:cNvSpPr>
              <p:nvPr/>
            </p:nvSpPr>
            <p:spPr>
              <a:xfrm>
                <a:off x="9412210" y="2438009"/>
                <a:ext cx="698204" cy="419602"/>
              </a:xfrm>
              <a:prstGeom prst="rect">
                <a:avLst/>
              </a:prstGeom>
              <a:blipFill rotWithShape="0">
                <a:blip r:embed="rId6"/>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2" name="Rectangle 151"/>
              <p:cNvSpPr/>
              <p:nvPr/>
            </p:nvSpPr>
            <p:spPr>
              <a:xfrm>
                <a:off x="10429552" y="2447477"/>
                <a:ext cx="698204" cy="4210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i="1">
                              <a:latin typeface="Cambria Math" panose="02040503050406030204" pitchFamily="18" charset="0"/>
                            </a:rPr>
                            <m:t>𝜙</m:t>
                          </m:r>
                        </m:e>
                        <m:sub>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𝑘</m:t>
                          </m:r>
                        </m:sub>
                        <m:sup>
                          <m:r>
                            <a:rPr lang="en-US" b="0" i="1" smtClean="0">
                              <a:latin typeface="Cambria Math" panose="02040503050406030204" pitchFamily="18" charset="0"/>
                            </a:rPr>
                            <m:t>3</m:t>
                          </m:r>
                        </m:sup>
                      </m:sSubSup>
                    </m:oMath>
                  </m:oMathPara>
                </a14:m>
                <a:endParaRPr lang="en-US" dirty="0"/>
              </a:p>
            </p:txBody>
          </p:sp>
        </mc:Choice>
        <mc:Fallback xmlns="">
          <p:sp>
            <p:nvSpPr>
              <p:cNvPr id="152" name="Rectangle 151"/>
              <p:cNvSpPr>
                <a:spLocks noRot="1" noChangeAspect="1" noMove="1" noResize="1" noEditPoints="1" noAdjustHandles="1" noChangeArrowheads="1" noChangeShapeType="1" noTextEdit="1"/>
              </p:cNvSpPr>
              <p:nvPr/>
            </p:nvSpPr>
            <p:spPr>
              <a:xfrm>
                <a:off x="10429552" y="2447477"/>
                <a:ext cx="698204" cy="421013"/>
              </a:xfrm>
              <a:prstGeom prst="rect">
                <a:avLst/>
              </a:prstGeom>
              <a:blipFill rotWithShape="0">
                <a:blip r:embed="rId7"/>
                <a:stretch>
                  <a:fillRect b="-7143"/>
                </a:stretch>
              </a:blipFill>
            </p:spPr>
            <p:txBody>
              <a:bodyPr/>
              <a:lstStyle/>
              <a:p>
                <a:r>
                  <a:rPr lang="en-US">
                    <a:noFill/>
                  </a:rPr>
                  <a:t> </a:t>
                </a:r>
              </a:p>
            </p:txBody>
          </p:sp>
        </mc:Fallback>
      </mc:AlternateContent>
      <p:sp>
        <p:nvSpPr>
          <p:cNvPr id="153" name="Plus 152"/>
          <p:cNvSpPr/>
          <p:nvPr/>
        </p:nvSpPr>
        <p:spPr>
          <a:xfrm>
            <a:off x="9064725" y="2849329"/>
            <a:ext cx="349623" cy="32273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4" name="Plus 153"/>
          <p:cNvSpPr/>
          <p:nvPr/>
        </p:nvSpPr>
        <p:spPr>
          <a:xfrm>
            <a:off x="10141921" y="2840503"/>
            <a:ext cx="349623" cy="32273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55" name="Straight Connector 154"/>
          <p:cNvCxnSpPr>
            <a:cxnSpLocks noChangeShapeType="1"/>
          </p:cNvCxnSpPr>
          <p:nvPr/>
        </p:nvCxnSpPr>
        <p:spPr bwMode="auto">
          <a:xfrm flipH="1" flipV="1">
            <a:off x="1131091" y="3749041"/>
            <a:ext cx="10244665" cy="34679"/>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sp>
        <p:nvSpPr>
          <p:cNvPr id="157" name="Rectangle 156"/>
          <p:cNvSpPr/>
          <p:nvPr/>
        </p:nvSpPr>
        <p:spPr>
          <a:xfrm>
            <a:off x="102898" y="4590025"/>
            <a:ext cx="1716392" cy="3459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Bayes rule</a:t>
            </a:r>
            <a:endParaRPr lang="en-US" sz="3200" dirty="0">
              <a:solidFill>
                <a:schemeClr val="tx1"/>
              </a:solidFill>
            </a:endParaRPr>
          </a:p>
        </p:txBody>
      </p:sp>
      <p:sp>
        <p:nvSpPr>
          <p:cNvPr id="158" name="Rectangle 157"/>
          <p:cNvSpPr/>
          <p:nvPr/>
        </p:nvSpPr>
        <p:spPr>
          <a:xfrm>
            <a:off x="10052136" y="5125192"/>
            <a:ext cx="2048264" cy="3459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Sum &amp; normalize counts</a:t>
            </a:r>
            <a:endParaRPr lang="en-US" sz="3200" dirty="0">
              <a:solidFill>
                <a:schemeClr val="tx1"/>
              </a:solidFill>
            </a:endParaRPr>
          </a:p>
        </p:txBody>
      </p:sp>
      <p:sp>
        <p:nvSpPr>
          <p:cNvPr id="159" name="Right Arrow 205"/>
          <p:cNvSpPr>
            <a:spLocks noChangeArrowheads="1"/>
          </p:cNvSpPr>
          <p:nvPr/>
        </p:nvSpPr>
        <p:spPr bwMode="auto">
          <a:xfrm rot="5400000" flipH="1">
            <a:off x="10120909" y="3541824"/>
            <a:ext cx="1349727" cy="921510"/>
          </a:xfrm>
          <a:prstGeom prst="rightArrow">
            <a:avLst>
              <a:gd name="adj1" fmla="val 50000"/>
              <a:gd name="adj2" fmla="val 50000"/>
            </a:avLst>
          </a:prstGeom>
          <a:solidFill>
            <a:srgbClr val="E48312"/>
          </a:solidFill>
          <a:ln>
            <a:noFill/>
          </a:ln>
        </p:spPr>
        <p:txBody>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2400" dirty="0" smtClean="0"/>
              <a:t>M-step</a:t>
            </a:r>
            <a:endParaRPr lang="en-US" sz="2400" dirty="0"/>
          </a:p>
        </p:txBody>
      </p:sp>
      <p:sp>
        <p:nvSpPr>
          <p:cNvPr id="161" name="Right Arrow 205"/>
          <p:cNvSpPr>
            <a:spLocks noChangeArrowheads="1"/>
          </p:cNvSpPr>
          <p:nvPr/>
        </p:nvSpPr>
        <p:spPr bwMode="auto">
          <a:xfrm rot="5400000">
            <a:off x="971931" y="3663323"/>
            <a:ext cx="1281677" cy="828674"/>
          </a:xfrm>
          <a:prstGeom prst="rightArrow">
            <a:avLst>
              <a:gd name="adj1" fmla="val 50000"/>
              <a:gd name="adj2" fmla="val 50000"/>
            </a:avLst>
          </a:prstGeom>
          <a:solidFill>
            <a:srgbClr val="E48312"/>
          </a:solidFill>
          <a:ln>
            <a:noFill/>
          </a:ln>
        </p:spPr>
        <p:txBody>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2400" dirty="0" smtClean="0"/>
              <a:t>E-step</a:t>
            </a:r>
            <a:endParaRPr lang="en-US" dirty="0"/>
          </a:p>
        </p:txBody>
      </p:sp>
      <p:sp>
        <p:nvSpPr>
          <p:cNvPr id="162" name="Striped Right Arrow 161"/>
          <p:cNvSpPr/>
          <p:nvPr/>
        </p:nvSpPr>
        <p:spPr>
          <a:xfrm>
            <a:off x="4202336" y="4424562"/>
            <a:ext cx="891616" cy="179185"/>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extLst>
      <p:ext uri="{BB962C8B-B14F-4D97-AF65-F5344CB8AC3E}">
        <p14:creationId xmlns:p14="http://schemas.microsoft.com/office/powerpoint/2010/main" val="2276480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Top-Down Recursion</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111</a:t>
            </a:fld>
            <a:endParaRPr lang="en-US" dirty="0"/>
          </a:p>
        </p:txBody>
      </p:sp>
      <p:sp>
        <p:nvSpPr>
          <p:cNvPr id="6" name="Content Placeholder 5"/>
          <p:cNvSpPr>
            <a:spLocks noGrp="1"/>
          </p:cNvSpPr>
          <p:nvPr>
            <p:ph idx="1"/>
          </p:nvPr>
        </p:nvSpPr>
        <p:spPr/>
        <p:txBody>
          <a:bodyPr/>
          <a:lstStyle/>
          <a:p>
            <a:endParaRPr lang="en-US" dirty="0"/>
          </a:p>
        </p:txBody>
      </p:sp>
      <p:sp>
        <p:nvSpPr>
          <p:cNvPr id="66" name="Content Placeholder 2"/>
          <p:cNvSpPr txBox="1">
            <a:spLocks/>
          </p:cNvSpPr>
          <p:nvPr/>
        </p:nvSpPr>
        <p:spPr>
          <a:xfrm>
            <a:off x="1295182" y="3345867"/>
            <a:ext cx="8255065" cy="55537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p:txBody>
      </p:sp>
      <p:sp>
        <p:nvSpPr>
          <p:cNvPr id="68" name="TextBox 67"/>
          <p:cNvSpPr txBox="1"/>
          <p:nvPr/>
        </p:nvSpPr>
        <p:spPr>
          <a:xfrm>
            <a:off x="1536396" y="2808653"/>
            <a:ext cx="1051058" cy="738664"/>
          </a:xfrm>
          <a:prstGeom prst="rect">
            <a:avLst/>
          </a:prstGeom>
          <a:noFill/>
        </p:spPr>
        <p:txBody>
          <a:bodyPr wrap="none" rtlCol="0">
            <a:spAutoFit/>
          </a:bodyPr>
          <a:lstStyle/>
          <a:p>
            <a:pPr lvl="0" algn="ctr">
              <a:defRPr/>
            </a:pPr>
            <a:r>
              <a:rPr lang="en-US" sz="2400" i="1" dirty="0">
                <a:solidFill>
                  <a:srgbClr val="000000"/>
                </a:solidFill>
              </a:rPr>
              <a:t>system</a:t>
            </a:r>
            <a:endParaRPr lang="en-US" sz="2400" i="1" baseline="-25000" dirty="0">
              <a:solidFill>
                <a:srgbClr val="000000"/>
              </a:solidFill>
            </a:endParaRPr>
          </a:p>
          <a:p>
            <a:endParaRPr lang="en-US" i="1" dirty="0"/>
          </a:p>
        </p:txBody>
      </p:sp>
      <p:sp>
        <p:nvSpPr>
          <p:cNvPr id="69" name="TextBox 68"/>
          <p:cNvSpPr txBox="1"/>
          <p:nvPr/>
        </p:nvSpPr>
        <p:spPr>
          <a:xfrm>
            <a:off x="2959447" y="3219203"/>
            <a:ext cx="1344214" cy="461665"/>
          </a:xfrm>
          <a:prstGeom prst="rect">
            <a:avLst/>
          </a:prstGeom>
          <a:noFill/>
        </p:spPr>
        <p:txBody>
          <a:bodyPr wrap="none" rtlCol="0">
            <a:spAutoFit/>
          </a:bodyPr>
          <a:lstStyle/>
          <a:p>
            <a:pPr lvl="0" algn="ctr">
              <a:defRPr/>
            </a:pPr>
            <a:r>
              <a:rPr lang="en-US" sz="2400" i="1" dirty="0" smtClean="0">
                <a:solidFill>
                  <a:srgbClr val="000000"/>
                </a:solidFill>
              </a:rPr>
              <a:t>database</a:t>
            </a:r>
            <a:endParaRPr lang="en-US" sz="2400" i="1" baseline="-25000" dirty="0">
              <a:solidFill>
                <a:srgbClr val="000000"/>
              </a:solidFill>
            </a:endParaRPr>
          </a:p>
        </p:txBody>
      </p:sp>
      <p:cxnSp>
        <p:nvCxnSpPr>
          <p:cNvPr id="70" name="Straight Connector 69"/>
          <p:cNvCxnSpPr>
            <a:stCxn id="69" idx="0"/>
          </p:cNvCxnSpPr>
          <p:nvPr/>
        </p:nvCxnSpPr>
        <p:spPr>
          <a:xfrm flipV="1">
            <a:off x="3631554" y="3057573"/>
            <a:ext cx="595587" cy="161630"/>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511242" y="2787373"/>
            <a:ext cx="1120312" cy="43183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376558" y="1976775"/>
            <a:ext cx="1405145" cy="770069"/>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3606060" y="1990285"/>
            <a:ext cx="162132" cy="1202388"/>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2403580" y="2017305"/>
            <a:ext cx="135110" cy="71602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2632841" y="2017305"/>
            <a:ext cx="998713" cy="12018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2552201" y="2003795"/>
            <a:ext cx="1540255" cy="105377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3754681" y="1976775"/>
            <a:ext cx="351286" cy="10807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2363047" y="2733333"/>
            <a:ext cx="1796965" cy="31073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99" name="Isosceles Triangle 98"/>
          <p:cNvSpPr/>
          <p:nvPr/>
        </p:nvSpPr>
        <p:spPr>
          <a:xfrm>
            <a:off x="3636255" y="1872264"/>
            <a:ext cx="28222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Isosceles Triangle 99"/>
          <p:cNvSpPr/>
          <p:nvPr/>
        </p:nvSpPr>
        <p:spPr>
          <a:xfrm>
            <a:off x="2223040" y="2587669"/>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Isosceles Triangle 100"/>
          <p:cNvSpPr/>
          <p:nvPr/>
        </p:nvSpPr>
        <p:spPr>
          <a:xfrm>
            <a:off x="3409316" y="3036979"/>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3951832" y="2910450"/>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TextBox 119"/>
          <p:cNvSpPr txBox="1"/>
          <p:nvPr/>
        </p:nvSpPr>
        <p:spPr>
          <a:xfrm>
            <a:off x="4712611" y="2723116"/>
            <a:ext cx="1051058" cy="738664"/>
          </a:xfrm>
          <a:prstGeom prst="rect">
            <a:avLst/>
          </a:prstGeom>
          <a:noFill/>
        </p:spPr>
        <p:txBody>
          <a:bodyPr wrap="none" rtlCol="0">
            <a:spAutoFit/>
          </a:bodyPr>
          <a:lstStyle/>
          <a:p>
            <a:pPr lvl="0" algn="ctr">
              <a:defRPr/>
            </a:pPr>
            <a:r>
              <a:rPr lang="en-US" sz="2400" i="1" dirty="0">
                <a:solidFill>
                  <a:srgbClr val="000000"/>
                </a:solidFill>
              </a:rPr>
              <a:t>system</a:t>
            </a:r>
            <a:endParaRPr lang="en-US" sz="2400" i="1" baseline="-25000" dirty="0">
              <a:solidFill>
                <a:srgbClr val="000000"/>
              </a:solidFill>
            </a:endParaRPr>
          </a:p>
          <a:p>
            <a:endParaRPr lang="en-US" i="1" dirty="0"/>
          </a:p>
        </p:txBody>
      </p:sp>
      <p:sp>
        <p:nvSpPr>
          <p:cNvPr id="121" name="TextBox 120"/>
          <p:cNvSpPr txBox="1"/>
          <p:nvPr/>
        </p:nvSpPr>
        <p:spPr>
          <a:xfrm>
            <a:off x="5993925" y="3192673"/>
            <a:ext cx="1344214" cy="461665"/>
          </a:xfrm>
          <a:prstGeom prst="rect">
            <a:avLst/>
          </a:prstGeom>
          <a:noFill/>
        </p:spPr>
        <p:txBody>
          <a:bodyPr wrap="none" rtlCol="0">
            <a:spAutoFit/>
          </a:bodyPr>
          <a:lstStyle/>
          <a:p>
            <a:pPr lvl="0" algn="ctr">
              <a:defRPr/>
            </a:pPr>
            <a:r>
              <a:rPr lang="en-US" sz="2400" i="1" dirty="0">
                <a:solidFill>
                  <a:srgbClr val="000000"/>
                </a:solidFill>
              </a:rPr>
              <a:t>database</a:t>
            </a:r>
            <a:endParaRPr lang="en-US" sz="2400" i="1" baseline="-25000" dirty="0">
              <a:solidFill>
                <a:srgbClr val="000000"/>
              </a:solidFill>
            </a:endParaRPr>
          </a:p>
        </p:txBody>
      </p:sp>
      <p:cxnSp>
        <p:nvCxnSpPr>
          <p:cNvPr id="139" name="Straight Connector 138"/>
          <p:cNvCxnSpPr/>
          <p:nvPr/>
        </p:nvCxnSpPr>
        <p:spPr>
          <a:xfrm flipV="1">
            <a:off x="5626786" y="1950245"/>
            <a:ext cx="1270035" cy="4053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a:stCxn id="121" idx="0"/>
          </p:cNvCxnSpPr>
          <p:nvPr/>
        </p:nvCxnSpPr>
        <p:spPr>
          <a:xfrm flipV="1">
            <a:off x="6666032" y="3031043"/>
            <a:ext cx="595587" cy="161630"/>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5545720" y="2760843"/>
            <a:ext cx="1120312" cy="43183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V="1">
            <a:off x="5491676" y="1950245"/>
            <a:ext cx="1405145" cy="770069"/>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H="1">
            <a:off x="6721178" y="1963755"/>
            <a:ext cx="162132" cy="1202388"/>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flipH="1">
            <a:off x="5518698" y="1990775"/>
            <a:ext cx="135110" cy="71602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5667319" y="1990775"/>
            <a:ext cx="998713" cy="12018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667319" y="1977265"/>
            <a:ext cx="1540255" cy="105377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6869799" y="1950245"/>
            <a:ext cx="351286" cy="10807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5478165" y="2706803"/>
            <a:ext cx="1796965" cy="31073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49" name="Oval 148"/>
          <p:cNvSpPr/>
          <p:nvPr/>
        </p:nvSpPr>
        <p:spPr>
          <a:xfrm>
            <a:off x="5457120" y="1852722"/>
            <a:ext cx="282222" cy="282223"/>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Isosceles Triangle 149"/>
          <p:cNvSpPr/>
          <p:nvPr/>
        </p:nvSpPr>
        <p:spPr>
          <a:xfrm>
            <a:off x="6751373" y="1845734"/>
            <a:ext cx="28222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Isosceles Triangle 150"/>
          <p:cNvSpPr/>
          <p:nvPr/>
        </p:nvSpPr>
        <p:spPr>
          <a:xfrm>
            <a:off x="5338158" y="2561139"/>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Isosceles Triangle 151"/>
          <p:cNvSpPr/>
          <p:nvPr/>
        </p:nvSpPr>
        <p:spPr>
          <a:xfrm>
            <a:off x="6524434" y="3010449"/>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a:off x="7066950" y="2883920"/>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TextBox 153"/>
          <p:cNvSpPr txBox="1"/>
          <p:nvPr/>
        </p:nvSpPr>
        <p:spPr>
          <a:xfrm>
            <a:off x="7654858" y="2774353"/>
            <a:ext cx="1051058" cy="738664"/>
          </a:xfrm>
          <a:prstGeom prst="rect">
            <a:avLst/>
          </a:prstGeom>
          <a:noFill/>
        </p:spPr>
        <p:txBody>
          <a:bodyPr wrap="none" rtlCol="0">
            <a:spAutoFit/>
          </a:bodyPr>
          <a:lstStyle/>
          <a:p>
            <a:pPr lvl="0" algn="ctr">
              <a:defRPr/>
            </a:pPr>
            <a:r>
              <a:rPr lang="en-US" sz="2400" i="1" dirty="0">
                <a:solidFill>
                  <a:srgbClr val="000000"/>
                </a:solidFill>
              </a:rPr>
              <a:t>system</a:t>
            </a:r>
            <a:endParaRPr lang="en-US" sz="2400" i="1" baseline="-25000" dirty="0">
              <a:solidFill>
                <a:srgbClr val="000000"/>
              </a:solidFill>
            </a:endParaRPr>
          </a:p>
          <a:p>
            <a:endParaRPr lang="en-US" i="1" dirty="0"/>
          </a:p>
        </p:txBody>
      </p:sp>
      <p:sp>
        <p:nvSpPr>
          <p:cNvPr id="156" name="TextBox 155"/>
          <p:cNvSpPr txBox="1"/>
          <p:nvPr/>
        </p:nvSpPr>
        <p:spPr>
          <a:xfrm>
            <a:off x="8855519" y="3206183"/>
            <a:ext cx="1344214" cy="461665"/>
          </a:xfrm>
          <a:prstGeom prst="rect">
            <a:avLst/>
          </a:prstGeom>
          <a:noFill/>
        </p:spPr>
        <p:txBody>
          <a:bodyPr wrap="none" rtlCol="0">
            <a:spAutoFit/>
          </a:bodyPr>
          <a:lstStyle/>
          <a:p>
            <a:pPr lvl="0" algn="ctr">
              <a:defRPr/>
            </a:pPr>
            <a:r>
              <a:rPr lang="en-US" sz="2400" i="1" dirty="0">
                <a:solidFill>
                  <a:srgbClr val="000000"/>
                </a:solidFill>
              </a:rPr>
              <a:t>database</a:t>
            </a:r>
            <a:endParaRPr lang="en-US" sz="2400" i="1" baseline="-25000" dirty="0">
              <a:solidFill>
                <a:srgbClr val="000000"/>
              </a:solidFill>
            </a:endParaRPr>
          </a:p>
        </p:txBody>
      </p:sp>
      <p:cxnSp>
        <p:nvCxnSpPr>
          <p:cNvPr id="157" name="Straight Connector 156"/>
          <p:cNvCxnSpPr/>
          <p:nvPr/>
        </p:nvCxnSpPr>
        <p:spPr>
          <a:xfrm flipV="1">
            <a:off x="8488380" y="1963755"/>
            <a:ext cx="1270035" cy="40531"/>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56" idx="0"/>
          </p:cNvCxnSpPr>
          <p:nvPr/>
        </p:nvCxnSpPr>
        <p:spPr>
          <a:xfrm flipV="1">
            <a:off x="9527626" y="3044553"/>
            <a:ext cx="595587" cy="16163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8407314" y="2774353"/>
            <a:ext cx="1120312" cy="43183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flipV="1">
            <a:off x="8353270" y="1963755"/>
            <a:ext cx="1405145" cy="77006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flipH="1">
            <a:off x="9582772" y="1977265"/>
            <a:ext cx="162132" cy="120238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flipH="1">
            <a:off x="8380292" y="2004285"/>
            <a:ext cx="135110" cy="71602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8528913" y="2004285"/>
            <a:ext cx="998713" cy="12018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8528913" y="1990775"/>
            <a:ext cx="1540255" cy="105377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9731393" y="1963755"/>
            <a:ext cx="351286" cy="10807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8339759" y="2720313"/>
            <a:ext cx="1796965" cy="31073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69" name="Oval 168"/>
          <p:cNvSpPr/>
          <p:nvPr/>
        </p:nvSpPr>
        <p:spPr>
          <a:xfrm>
            <a:off x="8318714" y="1866232"/>
            <a:ext cx="282222" cy="282223"/>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Isosceles Triangle 169"/>
          <p:cNvSpPr/>
          <p:nvPr/>
        </p:nvSpPr>
        <p:spPr>
          <a:xfrm>
            <a:off x="9612967" y="1859244"/>
            <a:ext cx="28222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Isosceles Triangle 170"/>
          <p:cNvSpPr/>
          <p:nvPr/>
        </p:nvSpPr>
        <p:spPr>
          <a:xfrm>
            <a:off x="8199752" y="2574649"/>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Isosceles Triangle 171"/>
          <p:cNvSpPr/>
          <p:nvPr/>
        </p:nvSpPr>
        <p:spPr>
          <a:xfrm>
            <a:off x="9386028" y="3023959"/>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p:nvSpPr>
        <p:spPr>
          <a:xfrm>
            <a:off x="9928544" y="2897430"/>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p:cNvSpPr/>
          <p:nvPr/>
        </p:nvSpPr>
        <p:spPr>
          <a:xfrm>
            <a:off x="5857184" y="3754577"/>
            <a:ext cx="1189172" cy="369332"/>
          </a:xfrm>
          <a:prstGeom prst="rect">
            <a:avLst/>
          </a:prstGeom>
          <a:solidFill>
            <a:srgbClr val="FF0000"/>
          </a:solidFill>
          <a:ln w="9525">
            <a:solidFill>
              <a:schemeClr val="tx1"/>
            </a:solidFill>
            <a:round/>
            <a:headEnd/>
            <a:tailEnd/>
          </a:ln>
        </p:spPr>
        <p:txBody>
          <a:bodyPr wrap="none" anchor="ctr"/>
          <a:lstStyle/>
          <a:p>
            <a:r>
              <a:rPr lang="en-US" b="1" i="1" dirty="0">
                <a:solidFill>
                  <a:schemeClr val="bg1"/>
                </a:solidFill>
                <a:latin typeface="Arial" panose="020B0604020202020204" pitchFamily="34" charset="0"/>
                <a:ea typeface="SimSun" panose="02010600030101010101" pitchFamily="2" charset="-122"/>
              </a:rPr>
              <a:t>Topic o/1</a:t>
            </a:r>
          </a:p>
        </p:txBody>
      </p:sp>
      <p:sp>
        <p:nvSpPr>
          <p:cNvPr id="175" name="Rectangle 174"/>
          <p:cNvSpPr/>
          <p:nvPr/>
        </p:nvSpPr>
        <p:spPr>
          <a:xfrm>
            <a:off x="8822483" y="3754577"/>
            <a:ext cx="1189172" cy="369332"/>
          </a:xfrm>
          <a:prstGeom prst="rect">
            <a:avLst/>
          </a:prstGeom>
          <a:solidFill>
            <a:srgbClr val="0000CC"/>
          </a:solidFill>
          <a:ln w="9525">
            <a:solidFill>
              <a:schemeClr val="tx1"/>
            </a:solidFill>
            <a:round/>
            <a:headEnd/>
            <a:tailEnd/>
          </a:ln>
        </p:spPr>
        <p:txBody>
          <a:bodyPr wrap="none" anchor="ctr"/>
          <a:lstStyle/>
          <a:p>
            <a:r>
              <a:rPr lang="en-US" b="1" i="1" dirty="0">
                <a:solidFill>
                  <a:schemeClr val="bg1"/>
                </a:solidFill>
                <a:latin typeface="Arial" panose="020B0604020202020204" pitchFamily="34" charset="0"/>
                <a:ea typeface="SimSun" panose="02010600030101010101" pitchFamily="2" charset="-122"/>
              </a:rPr>
              <a:t>Topic o/2</a:t>
            </a:r>
          </a:p>
        </p:txBody>
      </p:sp>
      <p:sp>
        <p:nvSpPr>
          <p:cNvPr id="176" name="Rectangle 175"/>
          <p:cNvSpPr/>
          <p:nvPr/>
        </p:nvSpPr>
        <p:spPr>
          <a:xfrm>
            <a:off x="2770208" y="3775423"/>
            <a:ext cx="916918"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000" dirty="0" smtClean="0">
                <a:ln w="0"/>
                <a:effectLst>
                  <a:outerShdw blurRad="38100" dist="19050" dir="2700000" algn="tl" rotWithShape="0">
                    <a:schemeClr val="dk1">
                      <a:alpha val="40000"/>
                    </a:schemeClr>
                  </a:outerShdw>
                </a:effectLst>
              </a:rPr>
              <a:t>Topic o</a:t>
            </a:r>
            <a:endParaRPr lang="en-US" sz="2000" dirty="0"/>
          </a:p>
        </p:txBody>
      </p:sp>
      <p:sp>
        <p:nvSpPr>
          <p:cNvPr id="177" name="Rectangle 176"/>
          <p:cNvSpPr/>
          <p:nvPr/>
        </p:nvSpPr>
        <p:spPr>
          <a:xfrm>
            <a:off x="2682742" y="2945384"/>
            <a:ext cx="574196" cy="400110"/>
          </a:xfrm>
          <a:prstGeom prst="rect">
            <a:avLst/>
          </a:prstGeom>
        </p:spPr>
        <p:txBody>
          <a:bodyPr wrap="none">
            <a:spAutoFit/>
          </a:bodyPr>
          <a:lstStyle/>
          <a:p>
            <a:r>
              <a:rPr lang="en-US" altLang="zh-CN" sz="2000" b="1" dirty="0" smtClean="0">
                <a:ln w="12700">
                  <a:noFill/>
                  <a:prstDash val="solid"/>
                </a:ln>
                <a:solidFill>
                  <a:srgbClr val="FF0000"/>
                </a:solidFill>
                <a:effectLst>
                  <a:outerShdw blurRad="41275" dist="20320" dir="1800000" algn="tl" rotWithShape="0">
                    <a:srgbClr val="000000">
                      <a:alpha val="40000"/>
                    </a:srgbClr>
                  </a:outerShdw>
                </a:effectLst>
              </a:rPr>
              <a:t>100</a:t>
            </a:r>
            <a:endParaRPr lang="en-US" sz="2000" dirty="0">
              <a:solidFill>
                <a:srgbClr val="FF0000"/>
              </a:solidFill>
            </a:endParaRPr>
          </a:p>
        </p:txBody>
      </p:sp>
      <p:sp>
        <p:nvSpPr>
          <p:cNvPr id="178" name="Rectangle 177"/>
          <p:cNvSpPr/>
          <p:nvPr/>
        </p:nvSpPr>
        <p:spPr>
          <a:xfrm>
            <a:off x="5919681" y="2956693"/>
            <a:ext cx="444352" cy="400110"/>
          </a:xfrm>
          <a:prstGeom prst="rect">
            <a:avLst/>
          </a:prstGeom>
        </p:spPr>
        <p:txBody>
          <a:bodyPr wrap="none">
            <a:spAutoFit/>
          </a:bodyPr>
          <a:lstStyle/>
          <a:p>
            <a:r>
              <a:rPr lang="en-US" altLang="zh-CN" sz="2000" b="1" dirty="0" smtClean="0">
                <a:ln w="12700">
                  <a:noFill/>
                  <a:prstDash val="solid"/>
                </a:ln>
                <a:solidFill>
                  <a:srgbClr val="FF0000"/>
                </a:solidFill>
                <a:effectLst>
                  <a:outerShdw blurRad="41275" dist="20320" dir="1800000" algn="tl" rotWithShape="0">
                    <a:srgbClr val="000000">
                      <a:alpha val="40000"/>
                    </a:srgbClr>
                  </a:outerShdw>
                </a:effectLst>
              </a:rPr>
              <a:t>95</a:t>
            </a:r>
            <a:endParaRPr lang="en-US" sz="2000" dirty="0">
              <a:solidFill>
                <a:srgbClr val="FF0000"/>
              </a:solidFill>
            </a:endParaRPr>
          </a:p>
        </p:txBody>
      </p:sp>
      <p:sp>
        <p:nvSpPr>
          <p:cNvPr id="179" name="Rectangle 178"/>
          <p:cNvSpPr/>
          <p:nvPr/>
        </p:nvSpPr>
        <p:spPr>
          <a:xfrm>
            <a:off x="8713091" y="2927691"/>
            <a:ext cx="314510" cy="400110"/>
          </a:xfrm>
          <a:prstGeom prst="rect">
            <a:avLst/>
          </a:prstGeom>
        </p:spPr>
        <p:txBody>
          <a:bodyPr wrap="none">
            <a:spAutoFit/>
          </a:bodyPr>
          <a:lstStyle/>
          <a:p>
            <a:r>
              <a:rPr lang="en-US" altLang="zh-CN" sz="2000" b="1" dirty="0" smtClean="0">
                <a:ln w="12700">
                  <a:noFill/>
                  <a:prstDash val="solid"/>
                </a:ln>
                <a:solidFill>
                  <a:srgbClr val="FF0000"/>
                </a:solidFill>
                <a:effectLst>
                  <a:outerShdw blurRad="41275" dist="20320" dir="1800000" algn="tl" rotWithShape="0">
                    <a:srgbClr val="000000">
                      <a:alpha val="40000"/>
                    </a:srgbClr>
                  </a:outerShdw>
                </a:effectLst>
              </a:rPr>
              <a:t>5</a:t>
            </a:r>
            <a:endParaRPr lang="en-US" sz="2000" dirty="0">
              <a:solidFill>
                <a:srgbClr val="FF0000"/>
              </a:solidFill>
            </a:endParaRPr>
          </a:p>
        </p:txBody>
      </p:sp>
      <p:cxnSp>
        <p:nvCxnSpPr>
          <p:cNvPr id="180" name="Straight Connector 179"/>
          <p:cNvCxnSpPr/>
          <p:nvPr/>
        </p:nvCxnSpPr>
        <p:spPr>
          <a:xfrm flipV="1">
            <a:off x="2451537" y="2015377"/>
            <a:ext cx="1270035" cy="40531"/>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181" name="Oval 180"/>
          <p:cNvSpPr/>
          <p:nvPr/>
        </p:nvSpPr>
        <p:spPr>
          <a:xfrm>
            <a:off x="2424178" y="1884188"/>
            <a:ext cx="282222" cy="282223"/>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p:cNvSpPr/>
          <p:nvPr/>
        </p:nvSpPr>
        <p:spPr>
          <a:xfrm>
            <a:off x="7474424" y="2193236"/>
            <a:ext cx="389850" cy="584776"/>
          </a:xfrm>
          <a:prstGeom prst="rect">
            <a:avLst/>
          </a:prstGeom>
        </p:spPr>
        <p:txBody>
          <a:bodyPr wrap="none">
            <a:spAutoFit/>
          </a:bodyPr>
          <a:lstStyle/>
          <a:p>
            <a:r>
              <a:rPr lang="zh-CN" altLang="zh-CN" sz="3200" b="1" dirty="0">
                <a:ln w="12700">
                  <a:noFill/>
                  <a:prstDash val="solid"/>
                </a:ln>
                <a:solidFill>
                  <a:schemeClr val="accent2"/>
                </a:solidFill>
                <a:effectLst>
                  <a:outerShdw blurRad="41275" dist="20320" dir="1800000" algn="tl" rotWithShape="0">
                    <a:srgbClr val="000000">
                      <a:alpha val="40000"/>
                    </a:srgbClr>
                  </a:outerShdw>
                </a:effectLst>
              </a:rPr>
              <a:t>+</a:t>
            </a:r>
            <a:endParaRPr lang="en-US" sz="3200" b="1" dirty="0">
              <a:solidFill>
                <a:schemeClr val="accent2"/>
              </a:solidFill>
            </a:endParaRPr>
          </a:p>
        </p:txBody>
      </p:sp>
      <p:sp>
        <p:nvSpPr>
          <p:cNvPr id="183" name="Striped Right Arrow 182"/>
          <p:cNvSpPr/>
          <p:nvPr/>
        </p:nvSpPr>
        <p:spPr>
          <a:xfrm>
            <a:off x="4262285" y="2381689"/>
            <a:ext cx="891616" cy="179185"/>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cxnSp>
        <p:nvCxnSpPr>
          <p:cNvPr id="184" name="Straight Connector 183"/>
          <p:cNvCxnSpPr>
            <a:cxnSpLocks noChangeShapeType="1"/>
          </p:cNvCxnSpPr>
          <p:nvPr/>
        </p:nvCxnSpPr>
        <p:spPr bwMode="auto">
          <a:xfrm flipH="1">
            <a:off x="1177525" y="4318842"/>
            <a:ext cx="9856701" cy="20320"/>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sp>
        <p:nvSpPr>
          <p:cNvPr id="185" name="TextBox 184"/>
          <p:cNvSpPr txBox="1"/>
          <p:nvPr/>
        </p:nvSpPr>
        <p:spPr>
          <a:xfrm>
            <a:off x="967241" y="5290817"/>
            <a:ext cx="1051058" cy="738664"/>
          </a:xfrm>
          <a:prstGeom prst="rect">
            <a:avLst/>
          </a:prstGeom>
          <a:noFill/>
        </p:spPr>
        <p:txBody>
          <a:bodyPr wrap="none" rtlCol="0">
            <a:spAutoFit/>
          </a:bodyPr>
          <a:lstStyle/>
          <a:p>
            <a:pPr lvl="0" algn="ctr">
              <a:defRPr/>
            </a:pPr>
            <a:r>
              <a:rPr lang="en-US" sz="2400" i="1" dirty="0">
                <a:solidFill>
                  <a:srgbClr val="000000"/>
                </a:solidFill>
              </a:rPr>
              <a:t>system</a:t>
            </a:r>
            <a:endParaRPr lang="en-US" sz="2400" i="1" baseline="-25000" dirty="0">
              <a:solidFill>
                <a:srgbClr val="000000"/>
              </a:solidFill>
            </a:endParaRPr>
          </a:p>
          <a:p>
            <a:endParaRPr lang="en-US" i="1" dirty="0"/>
          </a:p>
        </p:txBody>
      </p:sp>
      <p:sp>
        <p:nvSpPr>
          <p:cNvPr id="186" name="TextBox 185"/>
          <p:cNvSpPr txBox="1"/>
          <p:nvPr/>
        </p:nvSpPr>
        <p:spPr>
          <a:xfrm>
            <a:off x="2248555" y="5760374"/>
            <a:ext cx="1344214" cy="461665"/>
          </a:xfrm>
          <a:prstGeom prst="rect">
            <a:avLst/>
          </a:prstGeom>
          <a:noFill/>
        </p:spPr>
        <p:txBody>
          <a:bodyPr wrap="none" rtlCol="0">
            <a:spAutoFit/>
          </a:bodyPr>
          <a:lstStyle/>
          <a:p>
            <a:pPr lvl="0" algn="ctr">
              <a:defRPr/>
            </a:pPr>
            <a:r>
              <a:rPr lang="en-US" sz="2400" i="1" dirty="0">
                <a:solidFill>
                  <a:srgbClr val="000000"/>
                </a:solidFill>
              </a:rPr>
              <a:t>database</a:t>
            </a:r>
            <a:endParaRPr lang="en-US" sz="2400" i="1" baseline="-25000" dirty="0">
              <a:solidFill>
                <a:srgbClr val="000000"/>
              </a:solidFill>
            </a:endParaRPr>
          </a:p>
        </p:txBody>
      </p:sp>
      <p:cxnSp>
        <p:nvCxnSpPr>
          <p:cNvPr id="187" name="Straight Connector 186"/>
          <p:cNvCxnSpPr/>
          <p:nvPr/>
        </p:nvCxnSpPr>
        <p:spPr>
          <a:xfrm flipV="1">
            <a:off x="1881416" y="4517946"/>
            <a:ext cx="1270035" cy="4053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88" name="Straight Connector 187"/>
          <p:cNvCxnSpPr>
            <a:stCxn id="186" idx="0"/>
          </p:cNvCxnSpPr>
          <p:nvPr/>
        </p:nvCxnSpPr>
        <p:spPr>
          <a:xfrm flipV="1">
            <a:off x="2920662" y="5598744"/>
            <a:ext cx="595587" cy="161630"/>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1800350" y="5328544"/>
            <a:ext cx="1120312" cy="43183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flipV="1">
            <a:off x="1746306" y="4517946"/>
            <a:ext cx="1405145" cy="770069"/>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flipH="1">
            <a:off x="2975808" y="4531456"/>
            <a:ext cx="162132" cy="1202388"/>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flipH="1">
            <a:off x="1773328" y="4558476"/>
            <a:ext cx="135110" cy="71602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1921949" y="4558476"/>
            <a:ext cx="998713" cy="12018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1921949" y="4544966"/>
            <a:ext cx="1540255" cy="105377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3124429" y="4517946"/>
            <a:ext cx="351286" cy="10807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1732795" y="5274504"/>
            <a:ext cx="1796965" cy="31073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97" name="Oval 196"/>
          <p:cNvSpPr/>
          <p:nvPr/>
        </p:nvSpPr>
        <p:spPr>
          <a:xfrm>
            <a:off x="1711750" y="4420423"/>
            <a:ext cx="282222" cy="282223"/>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Isosceles Triangle 197"/>
          <p:cNvSpPr/>
          <p:nvPr/>
        </p:nvSpPr>
        <p:spPr>
          <a:xfrm>
            <a:off x="3006003" y="4413435"/>
            <a:ext cx="28222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Isosceles Triangle 198"/>
          <p:cNvSpPr/>
          <p:nvPr/>
        </p:nvSpPr>
        <p:spPr>
          <a:xfrm>
            <a:off x="1592788" y="5128840"/>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Isosceles Triangle 199"/>
          <p:cNvSpPr/>
          <p:nvPr/>
        </p:nvSpPr>
        <p:spPr>
          <a:xfrm>
            <a:off x="2779064" y="5578150"/>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p:cNvSpPr/>
          <p:nvPr/>
        </p:nvSpPr>
        <p:spPr>
          <a:xfrm>
            <a:off x="3321580" y="5451621"/>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p:nvPr/>
        </p:nvSpPr>
        <p:spPr>
          <a:xfrm>
            <a:off x="3486407" y="4879500"/>
            <a:ext cx="1189172" cy="369332"/>
          </a:xfrm>
          <a:prstGeom prst="rect">
            <a:avLst/>
          </a:prstGeom>
          <a:solidFill>
            <a:srgbClr val="FF0000"/>
          </a:solidFill>
          <a:ln w="9525">
            <a:solidFill>
              <a:schemeClr val="tx1"/>
            </a:solidFill>
            <a:round/>
            <a:headEnd/>
            <a:tailEnd/>
          </a:ln>
        </p:spPr>
        <p:txBody>
          <a:bodyPr wrap="none" anchor="ctr"/>
          <a:lstStyle/>
          <a:p>
            <a:r>
              <a:rPr lang="en-US" b="1" i="1" dirty="0">
                <a:solidFill>
                  <a:schemeClr val="bg1"/>
                </a:solidFill>
                <a:latin typeface="Arial" panose="020B0604020202020204" pitchFamily="34" charset="0"/>
                <a:ea typeface="SimSun" panose="02010600030101010101" pitchFamily="2" charset="-122"/>
              </a:rPr>
              <a:t>Topic o/1</a:t>
            </a:r>
          </a:p>
        </p:txBody>
      </p:sp>
      <p:sp>
        <p:nvSpPr>
          <p:cNvPr id="203" name="Rectangle 202"/>
          <p:cNvSpPr/>
          <p:nvPr/>
        </p:nvSpPr>
        <p:spPr>
          <a:xfrm>
            <a:off x="2174311" y="5524394"/>
            <a:ext cx="444352" cy="400110"/>
          </a:xfrm>
          <a:prstGeom prst="rect">
            <a:avLst/>
          </a:prstGeom>
        </p:spPr>
        <p:txBody>
          <a:bodyPr wrap="none">
            <a:spAutoFit/>
          </a:bodyPr>
          <a:lstStyle/>
          <a:p>
            <a:r>
              <a:rPr lang="en-US" altLang="zh-CN" sz="2000" b="1" dirty="0" smtClean="0">
                <a:ln w="12700">
                  <a:noFill/>
                  <a:prstDash val="solid"/>
                </a:ln>
                <a:solidFill>
                  <a:srgbClr val="FF0000"/>
                </a:solidFill>
                <a:effectLst>
                  <a:outerShdw blurRad="41275" dist="20320" dir="1800000" algn="tl" rotWithShape="0">
                    <a:srgbClr val="000000">
                      <a:alpha val="40000"/>
                    </a:srgbClr>
                  </a:outerShdw>
                </a:effectLst>
              </a:rPr>
              <a:t>95</a:t>
            </a:r>
            <a:endParaRPr lang="en-US" sz="2000" dirty="0">
              <a:solidFill>
                <a:srgbClr val="FF0000"/>
              </a:solidFill>
            </a:endParaRPr>
          </a:p>
        </p:txBody>
      </p:sp>
      <p:sp>
        <p:nvSpPr>
          <p:cNvPr id="204" name="Striped Right Arrow 203"/>
          <p:cNvSpPr/>
          <p:nvPr/>
        </p:nvSpPr>
        <p:spPr>
          <a:xfrm>
            <a:off x="4872053" y="4961913"/>
            <a:ext cx="891616" cy="179185"/>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44" name="TextBox 243"/>
          <p:cNvSpPr txBox="1"/>
          <p:nvPr/>
        </p:nvSpPr>
        <p:spPr>
          <a:xfrm>
            <a:off x="5562972" y="5272225"/>
            <a:ext cx="1051058" cy="738664"/>
          </a:xfrm>
          <a:prstGeom prst="rect">
            <a:avLst/>
          </a:prstGeom>
          <a:noFill/>
        </p:spPr>
        <p:txBody>
          <a:bodyPr wrap="none" rtlCol="0">
            <a:spAutoFit/>
          </a:bodyPr>
          <a:lstStyle/>
          <a:p>
            <a:pPr lvl="0" algn="ctr">
              <a:defRPr/>
            </a:pPr>
            <a:r>
              <a:rPr lang="en-US" sz="2400" i="1" dirty="0">
                <a:solidFill>
                  <a:srgbClr val="000000"/>
                </a:solidFill>
              </a:rPr>
              <a:t>system</a:t>
            </a:r>
            <a:endParaRPr lang="en-US" sz="2400" i="1" baseline="-25000" dirty="0">
              <a:solidFill>
                <a:srgbClr val="000000"/>
              </a:solidFill>
            </a:endParaRPr>
          </a:p>
          <a:p>
            <a:endParaRPr lang="en-US" i="1" dirty="0"/>
          </a:p>
        </p:txBody>
      </p:sp>
      <p:sp>
        <p:nvSpPr>
          <p:cNvPr id="245" name="TextBox 244"/>
          <p:cNvSpPr txBox="1"/>
          <p:nvPr/>
        </p:nvSpPr>
        <p:spPr>
          <a:xfrm>
            <a:off x="6844286" y="5741782"/>
            <a:ext cx="1344214" cy="461665"/>
          </a:xfrm>
          <a:prstGeom prst="rect">
            <a:avLst/>
          </a:prstGeom>
          <a:noFill/>
        </p:spPr>
        <p:txBody>
          <a:bodyPr wrap="none" rtlCol="0">
            <a:spAutoFit/>
          </a:bodyPr>
          <a:lstStyle/>
          <a:p>
            <a:pPr lvl="0" algn="ctr">
              <a:defRPr/>
            </a:pPr>
            <a:r>
              <a:rPr lang="en-US" sz="2400" i="1" dirty="0">
                <a:solidFill>
                  <a:srgbClr val="000000"/>
                </a:solidFill>
              </a:rPr>
              <a:t>database</a:t>
            </a:r>
            <a:endParaRPr lang="en-US" sz="2400" i="1" baseline="-25000" dirty="0">
              <a:solidFill>
                <a:srgbClr val="000000"/>
              </a:solidFill>
            </a:endParaRPr>
          </a:p>
        </p:txBody>
      </p:sp>
      <p:cxnSp>
        <p:nvCxnSpPr>
          <p:cNvPr id="246" name="Straight Connector 245"/>
          <p:cNvCxnSpPr/>
          <p:nvPr/>
        </p:nvCxnSpPr>
        <p:spPr>
          <a:xfrm flipV="1">
            <a:off x="6477147" y="4499354"/>
            <a:ext cx="1270035" cy="4053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a:stCxn id="245" idx="0"/>
          </p:cNvCxnSpPr>
          <p:nvPr/>
        </p:nvCxnSpPr>
        <p:spPr>
          <a:xfrm flipV="1">
            <a:off x="7516393" y="5580152"/>
            <a:ext cx="595587" cy="161630"/>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6396081" y="5309952"/>
            <a:ext cx="1120312" cy="43183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V="1">
            <a:off x="6342037" y="4499354"/>
            <a:ext cx="1405145" cy="770069"/>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flipH="1">
            <a:off x="7571539" y="4512864"/>
            <a:ext cx="162132" cy="120238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flipH="1">
            <a:off x="6369059" y="4539884"/>
            <a:ext cx="135110" cy="71602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6517680" y="4539884"/>
            <a:ext cx="998713" cy="12018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6517680" y="4526374"/>
            <a:ext cx="1540255" cy="105377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7720160" y="4499354"/>
            <a:ext cx="351286" cy="10807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6328526" y="5255912"/>
            <a:ext cx="1796965" cy="31073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56" name="Oval 255"/>
          <p:cNvSpPr/>
          <p:nvPr/>
        </p:nvSpPr>
        <p:spPr>
          <a:xfrm>
            <a:off x="6307481" y="4401831"/>
            <a:ext cx="282222" cy="282223"/>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Isosceles Triangle 256"/>
          <p:cNvSpPr/>
          <p:nvPr/>
        </p:nvSpPr>
        <p:spPr>
          <a:xfrm>
            <a:off x="7601734" y="4394843"/>
            <a:ext cx="28222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Isosceles Triangle 257"/>
          <p:cNvSpPr/>
          <p:nvPr/>
        </p:nvSpPr>
        <p:spPr>
          <a:xfrm>
            <a:off x="6188519" y="5110248"/>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Isosceles Triangle 258"/>
          <p:cNvSpPr/>
          <p:nvPr/>
        </p:nvSpPr>
        <p:spPr>
          <a:xfrm>
            <a:off x="7374795" y="5559558"/>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p:cNvSpPr/>
          <p:nvPr/>
        </p:nvSpPr>
        <p:spPr>
          <a:xfrm>
            <a:off x="7917311" y="5433029"/>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TextBox 260"/>
          <p:cNvSpPr txBox="1"/>
          <p:nvPr/>
        </p:nvSpPr>
        <p:spPr>
          <a:xfrm>
            <a:off x="8505219" y="5323462"/>
            <a:ext cx="1051058" cy="738664"/>
          </a:xfrm>
          <a:prstGeom prst="rect">
            <a:avLst/>
          </a:prstGeom>
          <a:noFill/>
        </p:spPr>
        <p:txBody>
          <a:bodyPr wrap="none" rtlCol="0">
            <a:spAutoFit/>
          </a:bodyPr>
          <a:lstStyle/>
          <a:p>
            <a:pPr lvl="0" algn="ctr">
              <a:defRPr/>
            </a:pPr>
            <a:r>
              <a:rPr lang="en-US" sz="2400" i="1" dirty="0">
                <a:solidFill>
                  <a:srgbClr val="000000"/>
                </a:solidFill>
              </a:rPr>
              <a:t>system</a:t>
            </a:r>
            <a:endParaRPr lang="en-US" sz="2400" i="1" baseline="-25000" dirty="0">
              <a:solidFill>
                <a:srgbClr val="000000"/>
              </a:solidFill>
            </a:endParaRPr>
          </a:p>
          <a:p>
            <a:endParaRPr lang="en-US" i="1" dirty="0"/>
          </a:p>
        </p:txBody>
      </p:sp>
      <p:sp>
        <p:nvSpPr>
          <p:cNvPr id="262" name="TextBox 261"/>
          <p:cNvSpPr txBox="1"/>
          <p:nvPr/>
        </p:nvSpPr>
        <p:spPr>
          <a:xfrm>
            <a:off x="9705880" y="5755292"/>
            <a:ext cx="1344214" cy="461665"/>
          </a:xfrm>
          <a:prstGeom prst="rect">
            <a:avLst/>
          </a:prstGeom>
          <a:noFill/>
        </p:spPr>
        <p:txBody>
          <a:bodyPr wrap="none" rtlCol="0">
            <a:spAutoFit/>
          </a:bodyPr>
          <a:lstStyle/>
          <a:p>
            <a:pPr lvl="0" algn="ctr">
              <a:defRPr/>
            </a:pPr>
            <a:r>
              <a:rPr lang="en-US" sz="2400" i="1" dirty="0">
                <a:solidFill>
                  <a:srgbClr val="000000"/>
                </a:solidFill>
              </a:rPr>
              <a:t>database</a:t>
            </a:r>
            <a:endParaRPr lang="en-US" sz="2400" i="1" baseline="-25000" dirty="0">
              <a:solidFill>
                <a:srgbClr val="000000"/>
              </a:solidFill>
            </a:endParaRPr>
          </a:p>
        </p:txBody>
      </p:sp>
      <p:cxnSp>
        <p:nvCxnSpPr>
          <p:cNvPr id="263" name="Straight Connector 262"/>
          <p:cNvCxnSpPr/>
          <p:nvPr/>
        </p:nvCxnSpPr>
        <p:spPr>
          <a:xfrm flipV="1">
            <a:off x="9338741" y="4512864"/>
            <a:ext cx="1270035" cy="4053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a:stCxn id="262" idx="0"/>
          </p:cNvCxnSpPr>
          <p:nvPr/>
        </p:nvCxnSpPr>
        <p:spPr>
          <a:xfrm flipV="1">
            <a:off x="10377987" y="5593662"/>
            <a:ext cx="595587" cy="16163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9257675" y="5323462"/>
            <a:ext cx="1120312" cy="43183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flipV="1">
            <a:off x="9203631" y="4512864"/>
            <a:ext cx="1405145" cy="77006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flipH="1">
            <a:off x="10433133" y="4526374"/>
            <a:ext cx="162132" cy="1202388"/>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flipH="1">
            <a:off x="9230653" y="4553394"/>
            <a:ext cx="135110" cy="71602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9379274" y="4553394"/>
            <a:ext cx="998713" cy="12018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9379274" y="4539884"/>
            <a:ext cx="1540255" cy="105377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10581754" y="4512864"/>
            <a:ext cx="351286" cy="10807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9190120" y="5269422"/>
            <a:ext cx="1796965" cy="31073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3" name="Oval 272"/>
          <p:cNvSpPr/>
          <p:nvPr/>
        </p:nvSpPr>
        <p:spPr>
          <a:xfrm>
            <a:off x="9169075" y="4415341"/>
            <a:ext cx="282222" cy="282223"/>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Isosceles Triangle 273"/>
          <p:cNvSpPr/>
          <p:nvPr/>
        </p:nvSpPr>
        <p:spPr>
          <a:xfrm>
            <a:off x="10463328" y="4408353"/>
            <a:ext cx="28222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Isosceles Triangle 274"/>
          <p:cNvSpPr/>
          <p:nvPr/>
        </p:nvSpPr>
        <p:spPr>
          <a:xfrm>
            <a:off x="9050113" y="5123758"/>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Isosceles Triangle 275"/>
          <p:cNvSpPr/>
          <p:nvPr/>
        </p:nvSpPr>
        <p:spPr>
          <a:xfrm>
            <a:off x="10236389" y="5573068"/>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Oval 276"/>
          <p:cNvSpPr/>
          <p:nvPr/>
        </p:nvSpPr>
        <p:spPr>
          <a:xfrm>
            <a:off x="10778905" y="5446539"/>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Rectangle 277"/>
          <p:cNvSpPr/>
          <p:nvPr/>
        </p:nvSpPr>
        <p:spPr>
          <a:xfrm>
            <a:off x="6770042" y="5505802"/>
            <a:ext cx="444352" cy="400110"/>
          </a:xfrm>
          <a:prstGeom prst="rect">
            <a:avLst/>
          </a:prstGeom>
        </p:spPr>
        <p:txBody>
          <a:bodyPr wrap="none">
            <a:spAutoFit/>
          </a:bodyPr>
          <a:lstStyle/>
          <a:p>
            <a:r>
              <a:rPr lang="en-US" altLang="zh-CN" sz="2000" b="1" dirty="0" smtClean="0">
                <a:ln w="12700">
                  <a:noFill/>
                  <a:prstDash val="solid"/>
                </a:ln>
                <a:solidFill>
                  <a:srgbClr val="FF0000"/>
                </a:solidFill>
                <a:effectLst>
                  <a:outerShdw blurRad="41275" dist="20320" dir="1800000" algn="tl" rotWithShape="0">
                    <a:srgbClr val="000000">
                      <a:alpha val="40000"/>
                    </a:srgbClr>
                  </a:outerShdw>
                </a:effectLst>
              </a:rPr>
              <a:t>65</a:t>
            </a:r>
            <a:endParaRPr lang="en-US" sz="2000" dirty="0">
              <a:solidFill>
                <a:srgbClr val="FF0000"/>
              </a:solidFill>
            </a:endParaRPr>
          </a:p>
        </p:txBody>
      </p:sp>
      <p:sp>
        <p:nvSpPr>
          <p:cNvPr id="279" name="Rectangle 278"/>
          <p:cNvSpPr/>
          <p:nvPr/>
        </p:nvSpPr>
        <p:spPr>
          <a:xfrm>
            <a:off x="9563452" y="5476800"/>
            <a:ext cx="444352" cy="400110"/>
          </a:xfrm>
          <a:prstGeom prst="rect">
            <a:avLst/>
          </a:prstGeom>
        </p:spPr>
        <p:txBody>
          <a:bodyPr wrap="none">
            <a:spAutoFit/>
          </a:bodyPr>
          <a:lstStyle/>
          <a:p>
            <a:r>
              <a:rPr lang="en-US" sz="2000" b="1" dirty="0">
                <a:ln w="12700">
                  <a:noFill/>
                  <a:prstDash val="solid"/>
                </a:ln>
                <a:solidFill>
                  <a:srgbClr val="FF0000"/>
                </a:solidFill>
                <a:effectLst>
                  <a:outerShdw blurRad="41275" dist="20320" dir="1800000" algn="tl" rotWithShape="0">
                    <a:srgbClr val="000000">
                      <a:alpha val="40000"/>
                    </a:srgbClr>
                  </a:outerShdw>
                </a:effectLst>
              </a:rPr>
              <a:t>3</a:t>
            </a:r>
            <a:r>
              <a:rPr lang="en-US" sz="2000" b="1" dirty="0" smtClean="0">
                <a:ln w="12700">
                  <a:noFill/>
                  <a:prstDash val="solid"/>
                </a:ln>
                <a:solidFill>
                  <a:srgbClr val="FF0000"/>
                </a:solidFill>
                <a:effectLst>
                  <a:outerShdw blurRad="41275" dist="20320" dir="1800000" algn="tl" rotWithShape="0">
                    <a:srgbClr val="000000">
                      <a:alpha val="40000"/>
                    </a:srgbClr>
                  </a:outerShdw>
                </a:effectLst>
              </a:rPr>
              <a:t>0</a:t>
            </a:r>
            <a:endParaRPr lang="en-US" sz="2000" dirty="0">
              <a:solidFill>
                <a:srgbClr val="FF0000"/>
              </a:solidFill>
            </a:endParaRPr>
          </a:p>
        </p:txBody>
      </p:sp>
      <p:sp>
        <p:nvSpPr>
          <p:cNvPr id="280" name="Rectangle 279"/>
          <p:cNvSpPr/>
          <p:nvPr/>
        </p:nvSpPr>
        <p:spPr>
          <a:xfrm>
            <a:off x="8324785" y="4742345"/>
            <a:ext cx="389850" cy="584776"/>
          </a:xfrm>
          <a:prstGeom prst="rect">
            <a:avLst/>
          </a:prstGeom>
        </p:spPr>
        <p:txBody>
          <a:bodyPr wrap="none">
            <a:spAutoFit/>
          </a:bodyPr>
          <a:lstStyle/>
          <a:p>
            <a:r>
              <a:rPr lang="zh-CN" altLang="zh-CN" sz="3200" b="1" dirty="0">
                <a:ln w="12700">
                  <a:noFill/>
                  <a:prstDash val="solid"/>
                </a:ln>
                <a:solidFill>
                  <a:schemeClr val="accent2"/>
                </a:solidFill>
                <a:effectLst>
                  <a:outerShdw blurRad="41275" dist="20320" dir="1800000" algn="tl" rotWithShape="0">
                    <a:srgbClr val="000000">
                      <a:alpha val="40000"/>
                    </a:srgbClr>
                  </a:outerShdw>
                </a:effectLst>
              </a:rPr>
              <a:t>+</a:t>
            </a:r>
            <a:endParaRPr lang="en-US" sz="3200" b="1" dirty="0">
              <a:solidFill>
                <a:schemeClr val="accent2"/>
              </a:solidFill>
            </a:endParaRPr>
          </a:p>
        </p:txBody>
      </p:sp>
      <p:sp>
        <p:nvSpPr>
          <p:cNvPr id="281" name="Rectangle 280"/>
          <p:cNvSpPr/>
          <p:nvPr/>
        </p:nvSpPr>
        <p:spPr>
          <a:xfrm>
            <a:off x="5326906" y="5868784"/>
            <a:ext cx="1353276" cy="369332"/>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r>
              <a:rPr lang="en-US" b="1" i="1" dirty="0">
                <a:solidFill>
                  <a:schemeClr val="bg1"/>
                </a:solidFill>
                <a:latin typeface="Arial" panose="020B0604020202020204" pitchFamily="34" charset="0"/>
                <a:ea typeface="SimSun" panose="02010600030101010101" pitchFamily="2" charset="-122"/>
              </a:rPr>
              <a:t>Topic </a:t>
            </a:r>
            <a:r>
              <a:rPr lang="en-US" b="1" i="1" dirty="0" smtClean="0">
                <a:solidFill>
                  <a:schemeClr val="bg1"/>
                </a:solidFill>
                <a:latin typeface="Arial" panose="020B0604020202020204" pitchFamily="34" charset="0"/>
                <a:ea typeface="SimSun" panose="02010600030101010101" pitchFamily="2" charset="-122"/>
              </a:rPr>
              <a:t>o/1/1</a:t>
            </a:r>
            <a:endParaRPr lang="en-US" b="1" i="1" dirty="0">
              <a:solidFill>
                <a:schemeClr val="bg1"/>
              </a:solidFill>
              <a:latin typeface="Arial" panose="020B0604020202020204" pitchFamily="34" charset="0"/>
              <a:ea typeface="SimSun" panose="02010600030101010101" pitchFamily="2" charset="-122"/>
            </a:endParaRPr>
          </a:p>
        </p:txBody>
      </p:sp>
      <p:sp>
        <p:nvSpPr>
          <p:cNvPr id="282" name="Rectangle 281"/>
          <p:cNvSpPr/>
          <p:nvPr/>
        </p:nvSpPr>
        <p:spPr>
          <a:xfrm>
            <a:off x="8392775" y="5868784"/>
            <a:ext cx="1353276" cy="369332"/>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r>
              <a:rPr lang="en-US" b="1" i="1" dirty="0">
                <a:solidFill>
                  <a:schemeClr val="bg1"/>
                </a:solidFill>
                <a:latin typeface="Arial" panose="020B0604020202020204" pitchFamily="34" charset="0"/>
                <a:ea typeface="SimSun" panose="02010600030101010101" pitchFamily="2" charset="-122"/>
              </a:rPr>
              <a:t>Topic </a:t>
            </a:r>
            <a:r>
              <a:rPr lang="en-US" b="1" i="1" dirty="0" smtClean="0">
                <a:solidFill>
                  <a:schemeClr val="bg1"/>
                </a:solidFill>
                <a:latin typeface="Arial" panose="020B0604020202020204" pitchFamily="34" charset="0"/>
                <a:ea typeface="SimSun" panose="02010600030101010101" pitchFamily="2" charset="-122"/>
              </a:rPr>
              <a:t>o/1/2</a:t>
            </a:r>
            <a:endParaRPr lang="en-US" b="1" i="1" dirty="0">
              <a:solidFill>
                <a:schemeClr val="bg1"/>
              </a:solidFill>
              <a:latin typeface="Arial" panose="020B0604020202020204" pitchFamily="34" charset="0"/>
              <a:ea typeface="SimSun" panose="02010600030101010101" pitchFamily="2" charset="-122"/>
            </a:endParaRPr>
          </a:p>
        </p:txBody>
      </p:sp>
      <p:sp>
        <p:nvSpPr>
          <p:cNvPr id="283" name="Striped Right Arrow 282"/>
          <p:cNvSpPr/>
          <p:nvPr/>
        </p:nvSpPr>
        <p:spPr>
          <a:xfrm rot="9042098">
            <a:off x="3992078" y="4087077"/>
            <a:ext cx="1560155" cy="33359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extLst>
      <p:ext uri="{BB962C8B-B14F-4D97-AF65-F5344CB8AC3E}">
        <p14:creationId xmlns:p14="http://schemas.microsoft.com/office/powerpoint/2010/main" val="83305911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Learn Link Type Importance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dirty="0" smtClean="0"/>
                  <a:t> Different link types may have different importance in topic discovery </a:t>
                </a:r>
              </a:p>
              <a:p>
                <a:pPr>
                  <a:buFont typeface="Wingdings" panose="05000000000000000000" pitchFamily="2" charset="2"/>
                  <a:buChar char="q"/>
                </a:pPr>
                <a:r>
                  <a:rPr lang="en-US" sz="2400" dirty="0" smtClean="0"/>
                  <a:t> Introduce </a:t>
                </a:r>
                <a:r>
                  <a:rPr lang="en-US" sz="2400" dirty="0"/>
                  <a:t>a link type weight </a:t>
                </a:r>
                <a14:m>
                  <m:oMath xmlns:m="http://schemas.openxmlformats.org/officeDocument/2006/math">
                    <m:sSub>
                      <m:sSubPr>
                        <m:ctrlPr>
                          <a:rPr lang="en-US" sz="2400" i="1">
                            <a:latin typeface="Cambria Math" panose="02040503050406030204" pitchFamily="18" charset="0"/>
                          </a:rPr>
                        </m:ctrlPr>
                      </m:sSubPr>
                      <m:e>
                        <m:r>
                          <a:rPr lang="en-US" sz="2400">
                            <a:latin typeface="Cambria Math" panose="02040503050406030204" pitchFamily="18" charset="0"/>
                          </a:rPr>
                          <m:t>𝜶</m:t>
                        </m:r>
                      </m:e>
                      <m:sub>
                        <m:r>
                          <a:rPr lang="en-US" sz="2400">
                            <a:latin typeface="Cambria Math" panose="02040503050406030204" pitchFamily="18" charset="0"/>
                          </a:rPr>
                          <m:t>𝒙</m:t>
                        </m:r>
                        <m:r>
                          <a:rPr lang="en-US" sz="2400">
                            <a:latin typeface="Cambria Math" panose="02040503050406030204" pitchFamily="18" charset="0"/>
                          </a:rPr>
                          <m:t>,</m:t>
                        </m:r>
                        <m:r>
                          <a:rPr lang="en-US" sz="2400">
                            <a:latin typeface="Cambria Math" panose="02040503050406030204" pitchFamily="18" charset="0"/>
                          </a:rPr>
                          <m:t>𝒚</m:t>
                        </m:r>
                      </m:sub>
                    </m:sSub>
                  </m:oMath>
                </a14:m>
                <a:endParaRPr lang="en-US" sz="2400" dirty="0"/>
              </a:p>
              <a:p>
                <a:pPr lvl="1"/>
                <a:r>
                  <a:rPr lang="en-US" sz="2000" dirty="0"/>
                  <a:t>Original link weight </a:t>
                </a:r>
                <a14:m>
                  <m:oMath xmlns:m="http://schemas.openxmlformats.org/officeDocument/2006/math">
                    <m:sSubSup>
                      <m:sSubSupPr>
                        <m:ctrlPr>
                          <a:rPr lang="en-US" sz="2000" i="1">
                            <a:latin typeface="Cambria Math" panose="02040503050406030204" pitchFamily="18" charset="0"/>
                          </a:rPr>
                        </m:ctrlPr>
                      </m:sSubSupPr>
                      <m:e>
                        <m:r>
                          <a:rPr lang="en-US" sz="2000">
                            <a:latin typeface="Cambria Math" panose="02040503050406030204" pitchFamily="18" charset="0"/>
                          </a:rPr>
                          <m:t>𝒆</m:t>
                        </m:r>
                      </m:e>
                      <m:sub>
                        <m:r>
                          <a:rPr lang="en-US" sz="2000">
                            <a:latin typeface="Cambria Math" panose="02040503050406030204" pitchFamily="18" charset="0"/>
                          </a:rPr>
                          <m:t>𝒊</m:t>
                        </m:r>
                        <m:r>
                          <a:rPr lang="en-US" sz="2000">
                            <a:latin typeface="Cambria Math" panose="02040503050406030204" pitchFamily="18" charset="0"/>
                          </a:rPr>
                          <m:t>,</m:t>
                        </m:r>
                        <m:r>
                          <a:rPr lang="en-US" sz="2000">
                            <a:latin typeface="Cambria Math" panose="02040503050406030204" pitchFamily="18" charset="0"/>
                          </a:rPr>
                          <m:t>𝒋</m:t>
                        </m:r>
                      </m:sub>
                      <m:sup>
                        <m:r>
                          <a:rPr lang="en-US" sz="2000">
                            <a:latin typeface="Cambria Math" panose="02040503050406030204" pitchFamily="18" charset="0"/>
                          </a:rPr>
                          <m:t>𝒙</m:t>
                        </m:r>
                        <m:r>
                          <a:rPr lang="en-US" sz="2000">
                            <a:latin typeface="Cambria Math" panose="02040503050406030204" pitchFamily="18" charset="0"/>
                          </a:rPr>
                          <m:t>,</m:t>
                        </m:r>
                        <m:r>
                          <a:rPr lang="en-US" sz="2000">
                            <a:latin typeface="Cambria Math" panose="02040503050406030204" pitchFamily="18" charset="0"/>
                          </a:rPr>
                          <m:t>𝒚</m:t>
                        </m:r>
                        <m:r>
                          <a:rPr lang="en-US" sz="2000">
                            <a:latin typeface="Cambria Math" panose="02040503050406030204" pitchFamily="18" charset="0"/>
                          </a:rPr>
                          <m:t>,</m:t>
                        </m:r>
                        <m:r>
                          <a:rPr lang="en-US" sz="2000">
                            <a:latin typeface="Cambria Math" panose="02040503050406030204" pitchFamily="18" charset="0"/>
                          </a:rPr>
                          <m:t>𝒛</m:t>
                        </m:r>
                      </m:sup>
                    </m:sSubSup>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𝜶</m:t>
                        </m:r>
                      </m:e>
                      <m:sub>
                        <m:r>
                          <a:rPr lang="en-US" sz="2000">
                            <a:latin typeface="Cambria Math" panose="02040503050406030204" pitchFamily="18" charset="0"/>
                          </a:rPr>
                          <m:t>𝒙</m:t>
                        </m:r>
                        <m:r>
                          <a:rPr lang="en-US" sz="2000">
                            <a:latin typeface="Cambria Math" panose="02040503050406030204" pitchFamily="18" charset="0"/>
                          </a:rPr>
                          <m:t>,</m:t>
                        </m:r>
                        <m:r>
                          <a:rPr lang="en-US" sz="2000">
                            <a:latin typeface="Cambria Math" panose="02040503050406030204" pitchFamily="18" charset="0"/>
                          </a:rPr>
                          <m:t>𝒚</m:t>
                        </m:r>
                      </m:sub>
                    </m:sSub>
                    <m:sSubSup>
                      <m:sSubSupPr>
                        <m:ctrlPr>
                          <a:rPr lang="en-US" sz="2000" i="1">
                            <a:latin typeface="Cambria Math" panose="02040503050406030204" pitchFamily="18" charset="0"/>
                          </a:rPr>
                        </m:ctrlPr>
                      </m:sSubSupPr>
                      <m:e>
                        <m:r>
                          <a:rPr lang="en-US" sz="2000">
                            <a:latin typeface="Cambria Math" panose="02040503050406030204" pitchFamily="18" charset="0"/>
                          </a:rPr>
                          <m:t>𝒆</m:t>
                        </m:r>
                      </m:e>
                      <m:sub>
                        <m:r>
                          <a:rPr lang="en-US" sz="2000">
                            <a:latin typeface="Cambria Math" panose="02040503050406030204" pitchFamily="18" charset="0"/>
                          </a:rPr>
                          <m:t>𝒊</m:t>
                        </m:r>
                        <m:r>
                          <a:rPr lang="en-US" sz="2000">
                            <a:latin typeface="Cambria Math" panose="02040503050406030204" pitchFamily="18" charset="0"/>
                          </a:rPr>
                          <m:t>,</m:t>
                        </m:r>
                        <m:r>
                          <a:rPr lang="en-US" sz="2000">
                            <a:latin typeface="Cambria Math" panose="02040503050406030204" pitchFamily="18" charset="0"/>
                          </a:rPr>
                          <m:t>𝒋</m:t>
                        </m:r>
                      </m:sub>
                      <m:sup>
                        <m:r>
                          <a:rPr lang="en-US" sz="2000">
                            <a:latin typeface="Cambria Math" panose="02040503050406030204" pitchFamily="18" charset="0"/>
                          </a:rPr>
                          <m:t>𝒙</m:t>
                        </m:r>
                        <m:r>
                          <a:rPr lang="en-US" sz="2000">
                            <a:latin typeface="Cambria Math" panose="02040503050406030204" pitchFamily="18" charset="0"/>
                          </a:rPr>
                          <m:t>,</m:t>
                        </m:r>
                        <m:r>
                          <a:rPr lang="en-US" sz="2000">
                            <a:latin typeface="Cambria Math" panose="02040503050406030204" pitchFamily="18" charset="0"/>
                          </a:rPr>
                          <m:t>𝒚</m:t>
                        </m:r>
                        <m:r>
                          <a:rPr lang="en-US" sz="2000">
                            <a:latin typeface="Cambria Math" panose="02040503050406030204" pitchFamily="18" charset="0"/>
                          </a:rPr>
                          <m:t>,</m:t>
                        </m:r>
                        <m:r>
                          <a:rPr lang="en-US" sz="2000">
                            <a:latin typeface="Cambria Math" panose="02040503050406030204" pitchFamily="18" charset="0"/>
                          </a:rPr>
                          <m:t>𝒛</m:t>
                        </m:r>
                      </m:sup>
                    </m:sSubSup>
                  </m:oMath>
                </a14:m>
                <a:endParaRPr lang="en-US" sz="2000" dirty="0"/>
              </a:p>
              <a:p>
                <a:pPr lvl="1"/>
                <a14:m>
                  <m:oMath xmlns:m="http://schemas.openxmlformats.org/officeDocument/2006/math">
                    <m:r>
                      <a:rPr lang="en-US" sz="2000">
                        <a:latin typeface="Cambria Math" panose="02040503050406030204" pitchFamily="18" charset="0"/>
                      </a:rPr>
                      <m:t>𝛼</m:t>
                    </m:r>
                    <m:r>
                      <a:rPr lang="en-US" sz="2000">
                        <a:latin typeface="Cambria Math" panose="02040503050406030204" pitchFamily="18" charset="0"/>
                      </a:rPr>
                      <m:t>&gt;1</m:t>
                    </m:r>
                  </m:oMath>
                </a14:m>
                <a:r>
                  <a:rPr lang="en-US" sz="2000" dirty="0"/>
                  <a:t> – more </a:t>
                </a:r>
                <a:r>
                  <a:rPr lang="en-US" sz="2000" dirty="0" smtClean="0"/>
                  <a:t>important</a:t>
                </a:r>
                <a:endParaRPr lang="en-US" sz="2000" dirty="0"/>
              </a:p>
              <a:p>
                <a:pPr lvl="1"/>
                <a14:m>
                  <m:oMath xmlns:m="http://schemas.openxmlformats.org/officeDocument/2006/math">
                    <m:r>
                      <a:rPr lang="en-US" sz="2000">
                        <a:latin typeface="Cambria Math" panose="02040503050406030204" pitchFamily="18" charset="0"/>
                      </a:rPr>
                      <m:t>0&lt;</m:t>
                    </m:r>
                    <m:r>
                      <a:rPr lang="en-US" sz="2000">
                        <a:latin typeface="Cambria Math" panose="02040503050406030204" pitchFamily="18" charset="0"/>
                      </a:rPr>
                      <m:t>𝛼</m:t>
                    </m:r>
                    <m:r>
                      <a:rPr lang="en-US" sz="2000">
                        <a:latin typeface="Cambria Math" panose="02040503050406030204" pitchFamily="18" charset="0"/>
                      </a:rPr>
                      <m:t>&lt;1</m:t>
                    </m:r>
                  </m:oMath>
                </a14:m>
                <a:r>
                  <a:rPr lang="en-US" sz="2000" dirty="0"/>
                  <a:t> – less important</a:t>
                </a:r>
              </a:p>
              <a:p>
                <a:pPr lvl="1"/>
                <a:endParaRPr lang="en-US" sz="2000" dirty="0" smtClean="0"/>
              </a:p>
              <a:p>
                <a:pPr lvl="1"/>
                <a:endParaRPr lang="en-US" sz="2000" dirty="0" smtClean="0"/>
              </a:p>
              <a:p>
                <a:pPr algn="ctr"/>
                <a:endParaRPr lang="en-US" sz="2200" dirty="0" smtClean="0"/>
              </a:p>
              <a:p>
                <a:pPr algn="ctr"/>
                <a:r>
                  <a:rPr lang="en-US" sz="2400" b="1" i="1" dirty="0">
                    <a:solidFill>
                      <a:schemeClr val="tx1"/>
                    </a:solidFill>
                  </a:rPr>
                  <a:t>Theorem</a:t>
                </a:r>
                <a:r>
                  <a:rPr lang="en-US" altLang="zh-CN" sz="2400" b="1" i="1" dirty="0">
                    <a:solidFill>
                      <a:schemeClr val="tx1"/>
                    </a:solidFill>
                  </a:rPr>
                  <a:t>. </a:t>
                </a:r>
                <a14:m>
                  <m:oMath xmlns:m="http://schemas.openxmlformats.org/officeDocument/2006/math">
                    <m:r>
                      <m:rPr>
                        <m:nor/>
                      </m:rPr>
                      <a:rPr lang="en-US" sz="2400" i="1" dirty="0"/>
                      <m:t>we</m:t>
                    </m:r>
                    <m:r>
                      <m:rPr>
                        <m:nor/>
                      </m:rPr>
                      <a:rPr lang="en-US" sz="2400" i="1" dirty="0"/>
                      <m:t> </m:t>
                    </m:r>
                    <m:r>
                      <m:rPr>
                        <m:nor/>
                      </m:rPr>
                      <a:rPr lang="en-US" sz="2400" i="1" dirty="0"/>
                      <m:t>can</m:t>
                    </m:r>
                    <m:r>
                      <m:rPr>
                        <m:nor/>
                      </m:rPr>
                      <a:rPr lang="en-US" sz="2400" i="1" dirty="0"/>
                      <m:t> </m:t>
                    </m:r>
                    <m:r>
                      <m:rPr>
                        <m:nor/>
                      </m:rPr>
                      <a:rPr lang="en-US" sz="2400" i="1" dirty="0"/>
                      <m:t>assume</m:t>
                    </m:r>
                    <m:r>
                      <m:rPr>
                        <m:nor/>
                      </m:rPr>
                      <a:rPr lang="en-US" sz="2400" i="1" dirty="0"/>
                      <m:t> </m:t>
                    </m:r>
                    <m:r>
                      <m:rPr>
                        <m:nor/>
                      </m:rPr>
                      <a:rPr lang="en-US" sz="2400" i="1" dirty="0"/>
                      <m:t>w</m:t>
                    </m:r>
                    <m:r>
                      <m:rPr>
                        <m:nor/>
                      </m:rPr>
                      <a:rPr lang="en-US" sz="2400" i="1" dirty="0"/>
                      <m:t>.</m:t>
                    </m:r>
                    <m:r>
                      <m:rPr>
                        <m:nor/>
                      </m:rPr>
                      <a:rPr lang="en-US" sz="2400" i="1" dirty="0"/>
                      <m:t>l</m:t>
                    </m:r>
                    <m:r>
                      <m:rPr>
                        <m:nor/>
                      </m:rPr>
                      <a:rPr lang="en-US" sz="2400" i="1" dirty="0"/>
                      <m:t>.</m:t>
                    </m:r>
                    <m:r>
                      <m:rPr>
                        <m:nor/>
                      </m:rPr>
                      <a:rPr lang="en-US" sz="2400" i="1" dirty="0"/>
                      <m:t>o</m:t>
                    </m:r>
                    <m:r>
                      <m:rPr>
                        <m:nor/>
                      </m:rPr>
                      <a:rPr lang="en-US" sz="2400" i="1" dirty="0"/>
                      <m:t>.</m:t>
                    </m:r>
                    <m:r>
                      <m:rPr>
                        <m:nor/>
                      </m:rPr>
                      <a:rPr lang="en-US" sz="2400" i="1" dirty="0"/>
                      <m:t>g</m:t>
                    </m:r>
                  </m:oMath>
                </a14:m>
                <a:r>
                  <a:rPr lang="en-US" sz="2400" i="1" dirty="0"/>
                  <a:t> </a:t>
                </a:r>
                <a14:m>
                  <m:oMath xmlns:m="http://schemas.openxmlformats.org/officeDocument/2006/math">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sub>
                      <m:sup/>
                      <m:e>
                        <m:sSubSup>
                          <m:sSubSupPr>
                            <m:ctrlPr>
                              <a:rPr lang="en-US" sz="2400" i="1">
                                <a:latin typeface="Cambria Math" panose="02040503050406030204" pitchFamily="18" charset="0"/>
                              </a:rPr>
                            </m:ctrlPr>
                          </m:sSubSupPr>
                          <m:e>
                            <m:r>
                              <a:rPr lang="en-US" sz="2400" i="1">
                                <a:latin typeface="Cambria Math" panose="02040503050406030204" pitchFamily="18" charset="0"/>
                              </a:rPr>
                              <m:t>𝛼</m:t>
                            </m:r>
                          </m:e>
                          <m: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sub>
                          <m:sup>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sub>
                            </m:sSub>
                          </m:sup>
                        </m:sSubSup>
                      </m:e>
                    </m:nary>
                    <m:r>
                      <a:rPr lang="en-US" sz="2400" i="1">
                        <a:latin typeface="Cambria Math" panose="02040503050406030204" pitchFamily="18" charset="0"/>
                      </a:rPr>
                      <m:t>=1</m:t>
                    </m:r>
                  </m:oMath>
                </a14:m>
                <a:endParaRPr lang="en-US" sz="2400"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697" t="-2121"/>
                </a:stretch>
              </a:blipFill>
            </p:spPr>
            <p:txBody>
              <a:bodyPr/>
              <a:lstStyle/>
              <a:p>
                <a:r>
                  <a:rPr lang="en-US">
                    <a:noFill/>
                  </a:rPr>
                  <a:t> </a:t>
                </a:r>
              </a:p>
            </p:txBody>
          </p:sp>
        </mc:Fallback>
      </mc:AlternateContent>
      <p:sp>
        <p:nvSpPr>
          <p:cNvPr id="8" name="Rectangle 7"/>
          <p:cNvSpPr/>
          <p:nvPr/>
        </p:nvSpPr>
        <p:spPr>
          <a:xfrm>
            <a:off x="1457960" y="4166123"/>
            <a:ext cx="933704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a:solidFill>
                  <a:schemeClr val="lt1"/>
                </a:solidFill>
              </a:rPr>
              <a:t>The EM solution is invariant to a </a:t>
            </a:r>
            <a:r>
              <a:rPr lang="en-US" sz="2400" dirty="0" smtClean="0">
                <a:solidFill>
                  <a:schemeClr val="lt1"/>
                </a:solidFill>
              </a:rPr>
              <a:t>constant </a:t>
            </a:r>
            <a:r>
              <a:rPr lang="en-US" sz="2400" dirty="0" err="1" smtClean="0">
                <a:solidFill>
                  <a:schemeClr val="lt1"/>
                </a:solidFill>
              </a:rPr>
              <a:t>scaleup</a:t>
            </a:r>
            <a:r>
              <a:rPr lang="en-US" sz="2400" dirty="0" smtClean="0">
                <a:solidFill>
                  <a:schemeClr val="lt1"/>
                </a:solidFill>
              </a:rPr>
              <a:t> </a:t>
            </a:r>
            <a:r>
              <a:rPr lang="en-US" sz="2400" dirty="0">
                <a:solidFill>
                  <a:schemeClr val="lt1"/>
                </a:solidFill>
              </a:rPr>
              <a:t>of all the link weights</a:t>
            </a:r>
          </a:p>
        </p:txBody>
      </p:sp>
      <p:sp>
        <p:nvSpPr>
          <p:cNvPr id="9" name="Striped Right Arrow 8"/>
          <p:cNvSpPr/>
          <p:nvPr/>
        </p:nvSpPr>
        <p:spPr>
          <a:xfrm rot="5400000">
            <a:off x="5758139" y="4885452"/>
            <a:ext cx="558710" cy="239814"/>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cxnSp>
        <p:nvCxnSpPr>
          <p:cNvPr id="15" name="Straight Connector 14"/>
          <p:cNvCxnSpPr/>
          <p:nvPr/>
        </p:nvCxnSpPr>
        <p:spPr>
          <a:xfrm flipV="1">
            <a:off x="9302276" y="2616080"/>
            <a:ext cx="1270035" cy="40531"/>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341522" y="3696878"/>
            <a:ext cx="595587" cy="161630"/>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9221210" y="3426678"/>
            <a:ext cx="1120312" cy="43183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9167166" y="2616080"/>
            <a:ext cx="1405145" cy="77006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0396668" y="2629590"/>
            <a:ext cx="162132" cy="120238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9194188" y="2656610"/>
            <a:ext cx="135110" cy="71602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9342809" y="2656610"/>
            <a:ext cx="998713" cy="12018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9342809" y="2643100"/>
            <a:ext cx="1540255" cy="105377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0545289" y="2616080"/>
            <a:ext cx="351286" cy="10807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9153655" y="3372638"/>
            <a:ext cx="1796965" cy="310730"/>
          </a:xfrm>
          <a:prstGeom prst="line">
            <a:avLst/>
          </a:prstGeom>
          <a:ln w="57150"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9132610" y="2518557"/>
            <a:ext cx="282222" cy="282223"/>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Isosceles Triangle 25"/>
          <p:cNvSpPr/>
          <p:nvPr/>
        </p:nvSpPr>
        <p:spPr>
          <a:xfrm>
            <a:off x="10426863" y="2511569"/>
            <a:ext cx="28222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Isosceles Triangle 26"/>
          <p:cNvSpPr/>
          <p:nvPr/>
        </p:nvSpPr>
        <p:spPr>
          <a:xfrm>
            <a:off x="9013648" y="3226974"/>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p:nvPr/>
        </p:nvSpPr>
        <p:spPr>
          <a:xfrm>
            <a:off x="10199924" y="3676284"/>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10742440" y="3549755"/>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V="1">
            <a:off x="6446029" y="2616080"/>
            <a:ext cx="1270035" cy="40531"/>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485275" y="3696878"/>
            <a:ext cx="595587" cy="161630"/>
          </a:xfrm>
          <a:prstGeom prst="line">
            <a:avLst/>
          </a:prstGeom>
          <a:ln w="5715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364963" y="3426678"/>
            <a:ext cx="1120312" cy="43183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310919" y="2616080"/>
            <a:ext cx="1405145" cy="770069"/>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7540421" y="2629590"/>
            <a:ext cx="162132" cy="1202388"/>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6337941" y="2656610"/>
            <a:ext cx="135110" cy="71602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486562" y="2656610"/>
            <a:ext cx="998713" cy="120189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486562" y="2643100"/>
            <a:ext cx="1540255" cy="105377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689042" y="2616080"/>
            <a:ext cx="351286" cy="1080798"/>
          </a:xfrm>
          <a:prstGeom prst="line">
            <a:avLst/>
          </a:prstGeom>
          <a:ln w="57150">
            <a:solidFill>
              <a:schemeClr val="accent2"/>
            </a:solidFill>
            <a:prstDash val="solid"/>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297408" y="3372638"/>
            <a:ext cx="1796965" cy="31073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6276363" y="2518557"/>
            <a:ext cx="282222" cy="282223"/>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Isosceles Triangle 40"/>
          <p:cNvSpPr/>
          <p:nvPr/>
        </p:nvSpPr>
        <p:spPr>
          <a:xfrm>
            <a:off x="7570616" y="2511569"/>
            <a:ext cx="28222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Isosceles Triangle 41"/>
          <p:cNvSpPr/>
          <p:nvPr/>
        </p:nvSpPr>
        <p:spPr>
          <a:xfrm>
            <a:off x="6157401" y="3226974"/>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Isosceles Triangle 42"/>
          <p:cNvSpPr/>
          <p:nvPr/>
        </p:nvSpPr>
        <p:spPr>
          <a:xfrm>
            <a:off x="7343677" y="3676284"/>
            <a:ext cx="319852" cy="282223"/>
          </a:xfrm>
          <a:prstGeom prst="triangle">
            <a:avLst/>
          </a:prstGeom>
          <a:solidFill>
            <a:srgbClr val="E18318"/>
          </a:solidFill>
          <a:ln>
            <a:solidFill>
              <a:srgbClr val="E183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886193" y="3549755"/>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Striped Right Arrow 44"/>
          <p:cNvSpPr/>
          <p:nvPr/>
        </p:nvSpPr>
        <p:spPr>
          <a:xfrm>
            <a:off x="8220129" y="3036572"/>
            <a:ext cx="577520" cy="239814"/>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47" name="Rectangle 46"/>
          <p:cNvSpPr/>
          <p:nvPr/>
        </p:nvSpPr>
        <p:spPr>
          <a:xfrm>
            <a:off x="7977532" y="2666472"/>
            <a:ext cx="1061316" cy="461665"/>
          </a:xfrm>
          <a:prstGeom prst="rect">
            <a:avLst/>
          </a:prstGeom>
        </p:spPr>
        <p:txBody>
          <a:bodyPr wrap="none">
            <a:spAutoFit/>
          </a:bodyPr>
          <a:lstStyle/>
          <a:p>
            <a:r>
              <a:rPr lang="en-US" sz="2400" dirty="0" smtClean="0"/>
              <a:t>rescale</a:t>
            </a:r>
            <a:endParaRPr lang="en-US" sz="2400" dirty="0"/>
          </a:p>
        </p:txBody>
      </p:sp>
      <p:sp>
        <p:nvSpPr>
          <p:cNvPr id="6" name="Slide Number Placeholder 5"/>
          <p:cNvSpPr>
            <a:spLocks noGrp="1"/>
          </p:cNvSpPr>
          <p:nvPr>
            <p:ph type="sldNum" sz="quarter" idx="12"/>
          </p:nvPr>
        </p:nvSpPr>
        <p:spPr/>
        <p:txBody>
          <a:bodyPr/>
          <a:lstStyle/>
          <a:p>
            <a:fld id="{6113E31D-E2AB-40D1-8B51-AFA5AFEF393A}" type="slidenum">
              <a:rPr lang="en-US" smtClean="0"/>
              <a:t>112</a:t>
            </a:fld>
            <a:endParaRPr lang="en-US" dirty="0"/>
          </a:p>
        </p:txBody>
      </p:sp>
    </p:spTree>
    <p:extLst>
      <p:ext uri="{BB962C8B-B14F-4D97-AF65-F5344CB8AC3E}">
        <p14:creationId xmlns:p14="http://schemas.microsoft.com/office/powerpoint/2010/main" val="307106406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Optimal Weight</a:t>
            </a:r>
            <a:endParaRPr lang="en-US" dirty="0"/>
          </a:p>
        </p:txBody>
      </p:sp>
      <p:sp>
        <p:nvSpPr>
          <p:cNvPr id="3" name="Content Placeholder 2"/>
          <p:cNvSpPr>
            <a:spLocks noGrp="1"/>
          </p:cNvSpPr>
          <p:nvPr>
            <p:ph idx="1"/>
          </p:nvPr>
        </p:nvSpPr>
        <p:spPr>
          <a:xfrm>
            <a:off x="1992314" y="4572000"/>
            <a:ext cx="8523287" cy="1752600"/>
          </a:xfrm>
        </p:spPr>
        <p:txBody>
          <a:bodyPr/>
          <a:lstStyle/>
          <a:p>
            <a:endParaRPr lang="en-US" sz="2200" dirty="0">
              <a:latin typeface="Garamond"/>
              <a:cs typeface="Garamond"/>
            </a:endParaRPr>
          </a:p>
          <a:p>
            <a:endParaRPr lang="en-US" sz="2200" dirty="0"/>
          </a:p>
          <a:p>
            <a:pPr lvl="1"/>
            <a:endParaRPr lang="en-US" sz="2200" dirty="0"/>
          </a:p>
          <a:p>
            <a:endParaRPr lang="en-US" sz="2200" dirty="0"/>
          </a:p>
        </p:txBody>
      </p:sp>
      <p:pic>
        <p:nvPicPr>
          <p:cNvPr id="7" name="Picture 6"/>
          <p:cNvPicPr>
            <a:picLocks noChangeAspect="1"/>
          </p:cNvPicPr>
          <p:nvPr/>
        </p:nvPicPr>
        <p:blipFill rotWithShape="1">
          <a:blip r:embed="rId3">
            <a:lum bright="-20000" contrast="40000"/>
          </a:blip>
          <a:srcRect b="4883"/>
          <a:stretch/>
        </p:blipFill>
        <p:spPr>
          <a:xfrm>
            <a:off x="2533873" y="1984757"/>
            <a:ext cx="6963515" cy="1484143"/>
          </a:xfrm>
          <a:prstGeom prst="rect">
            <a:avLst/>
          </a:prstGeom>
        </p:spPr>
      </p:pic>
      <p:sp>
        <p:nvSpPr>
          <p:cNvPr id="8" name="Oval 7"/>
          <p:cNvSpPr/>
          <p:nvPr/>
        </p:nvSpPr>
        <p:spPr>
          <a:xfrm>
            <a:off x="4624627" y="2783100"/>
            <a:ext cx="38862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6301027" y="3697499"/>
            <a:ext cx="1524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lum bright="-20000" contrast="40000"/>
          </a:blip>
          <a:stretch>
            <a:fillRect/>
          </a:stretch>
        </p:blipFill>
        <p:spPr>
          <a:xfrm>
            <a:off x="3213983" y="4377235"/>
            <a:ext cx="5896115" cy="1052914"/>
          </a:xfrm>
          <a:prstGeom prst="rect">
            <a:avLst/>
          </a:prstGeom>
        </p:spPr>
      </p:pic>
      <p:sp>
        <p:nvSpPr>
          <p:cNvPr id="12" name="Rounded Rectangle 11"/>
          <p:cNvSpPr/>
          <p:nvPr/>
        </p:nvSpPr>
        <p:spPr>
          <a:xfrm>
            <a:off x="3114040" y="4267243"/>
            <a:ext cx="1371600" cy="1056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573827" y="4282987"/>
            <a:ext cx="4536271" cy="1056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737778" y="5684421"/>
            <a:ext cx="2618922" cy="461665"/>
          </a:xfrm>
          <a:prstGeom prst="rect">
            <a:avLst/>
          </a:prstGeom>
          <a:noFill/>
          <a:ln>
            <a:solidFill>
              <a:srgbClr val="000000"/>
            </a:solidFill>
          </a:ln>
        </p:spPr>
        <p:txBody>
          <a:bodyPr wrap="none" rtlCol="0">
            <a:spAutoFit/>
          </a:bodyPr>
          <a:lstStyle/>
          <a:p>
            <a:r>
              <a:rPr lang="en-US" sz="2400" dirty="0"/>
              <a:t>Average link weight</a:t>
            </a:r>
          </a:p>
        </p:txBody>
      </p:sp>
      <p:sp>
        <p:nvSpPr>
          <p:cNvPr id="16" name="TextBox 15"/>
          <p:cNvSpPr txBox="1"/>
          <p:nvPr/>
        </p:nvSpPr>
        <p:spPr>
          <a:xfrm>
            <a:off x="4624627" y="5691481"/>
            <a:ext cx="6033212" cy="461665"/>
          </a:xfrm>
          <a:prstGeom prst="rect">
            <a:avLst/>
          </a:prstGeom>
          <a:noFill/>
          <a:ln>
            <a:solidFill>
              <a:srgbClr val="000000"/>
            </a:solidFill>
          </a:ln>
        </p:spPr>
        <p:txBody>
          <a:bodyPr wrap="square" rtlCol="0">
            <a:spAutoFit/>
          </a:bodyPr>
          <a:lstStyle/>
          <a:p>
            <a:r>
              <a:rPr lang="en-US" sz="2400" dirty="0"/>
              <a:t>KL-divergence of prediction from observation</a:t>
            </a:r>
          </a:p>
        </p:txBody>
      </p:sp>
      <p:sp>
        <p:nvSpPr>
          <p:cNvPr id="5" name="Slide Number Placeholder 4"/>
          <p:cNvSpPr>
            <a:spLocks noGrp="1"/>
          </p:cNvSpPr>
          <p:nvPr>
            <p:ph type="sldNum" sz="quarter" idx="12"/>
          </p:nvPr>
        </p:nvSpPr>
        <p:spPr/>
        <p:txBody>
          <a:bodyPr/>
          <a:lstStyle/>
          <a:p>
            <a:fld id="{6113E31D-E2AB-40D1-8B51-AFA5AFEF393A}" type="slidenum">
              <a:rPr lang="en-US" smtClean="0"/>
              <a:t>113</a:t>
            </a:fld>
            <a:endParaRPr lang="en-US" dirty="0"/>
          </a:p>
        </p:txBody>
      </p:sp>
    </p:spTree>
    <p:extLst>
      <p:ext uri="{BB962C8B-B14F-4D97-AF65-F5344CB8AC3E}">
        <p14:creationId xmlns:p14="http://schemas.microsoft.com/office/powerpoint/2010/main" val="37069427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Learned Link Importance &amp; </a:t>
            </a:r>
            <a:r>
              <a:rPr lang="en-US" dirty="0"/>
              <a:t>Topic Coherence</a:t>
            </a:r>
          </a:p>
        </p:txBody>
      </p:sp>
      <p:sp>
        <p:nvSpPr>
          <p:cNvPr id="7" name="Text Placeholder 6"/>
          <p:cNvSpPr>
            <a:spLocks noGrp="1"/>
          </p:cNvSpPr>
          <p:nvPr>
            <p:ph type="body" sz="half" idx="2"/>
          </p:nvPr>
        </p:nvSpPr>
        <p:spPr/>
        <p:txBody>
          <a:bodyPr/>
          <a:lstStyle/>
          <a:p>
            <a:endParaRPr lang="en-US"/>
          </a:p>
        </p:txBody>
      </p:sp>
      <p:sp>
        <p:nvSpPr>
          <p:cNvPr id="4" name="Slide Number Placeholder 3"/>
          <p:cNvSpPr>
            <a:spLocks noGrp="1"/>
          </p:cNvSpPr>
          <p:nvPr>
            <p:ph type="sldNum" sz="quarter" idx="12"/>
          </p:nvPr>
        </p:nvSpPr>
        <p:spPr/>
        <p:txBody>
          <a:bodyPr/>
          <a:lstStyle/>
          <a:p>
            <a:fld id="{6113E31D-E2AB-40D1-8B51-AFA5AFEF393A}" type="slidenum">
              <a:rPr lang="en-US" smtClean="0"/>
              <a:pPr/>
              <a:t>114</a:t>
            </a:fld>
            <a:endParaRPr lang="en-US" dirty="0"/>
          </a:p>
        </p:txBody>
      </p:sp>
      <p:sp>
        <p:nvSpPr>
          <p:cNvPr id="11" name="Rectangle 10"/>
          <p:cNvSpPr/>
          <p:nvPr/>
        </p:nvSpPr>
        <p:spPr>
          <a:xfrm>
            <a:off x="3783870" y="3104904"/>
            <a:ext cx="5445145" cy="461665"/>
          </a:xfrm>
          <a:prstGeom prst="rect">
            <a:avLst/>
          </a:prstGeom>
        </p:spPr>
        <p:txBody>
          <a:bodyPr wrap="none">
            <a:spAutoFit/>
          </a:bodyPr>
          <a:lstStyle/>
          <a:p>
            <a:r>
              <a:rPr lang="en-US" sz="2400" dirty="0"/>
              <a:t>Learned </a:t>
            </a:r>
            <a:r>
              <a:rPr lang="en-US" sz="2400" dirty="0" smtClean="0"/>
              <a:t>importance of </a:t>
            </a:r>
            <a:r>
              <a:rPr lang="en-US" sz="2400" dirty="0"/>
              <a:t>different link types</a:t>
            </a:r>
          </a:p>
        </p:txBody>
      </p:sp>
      <p:graphicFrame>
        <p:nvGraphicFramePr>
          <p:cNvPr id="12" name="Table 11"/>
          <p:cNvGraphicFramePr>
            <a:graphicFrameLocks noGrp="1"/>
          </p:cNvGraphicFramePr>
          <p:nvPr>
            <p:extLst/>
          </p:nvPr>
        </p:nvGraphicFramePr>
        <p:xfrm>
          <a:off x="1584959" y="3522033"/>
          <a:ext cx="9281160" cy="1188720"/>
        </p:xfrm>
        <a:graphic>
          <a:graphicData uri="http://schemas.openxmlformats.org/drawingml/2006/table">
            <a:tbl>
              <a:tblPr firstRow="1" bandRow="1">
                <a:tableStyleId>{5C22544A-7EE6-4342-B048-85BDC9FD1C3A}</a:tableStyleId>
              </a:tblPr>
              <a:tblGrid>
                <a:gridCol w="944881">
                  <a:extLst>
                    <a:ext uri="{9D8B030D-6E8A-4147-A177-3AD203B41FA5}">
                      <a16:colId xmlns="" xmlns:a16="http://schemas.microsoft.com/office/drawing/2014/main" val="476082748"/>
                    </a:ext>
                  </a:extLst>
                </a:gridCol>
                <a:gridCol w="1539240">
                  <a:extLst>
                    <a:ext uri="{9D8B030D-6E8A-4147-A177-3AD203B41FA5}">
                      <a16:colId xmlns="" xmlns:a16="http://schemas.microsoft.com/office/drawing/2014/main" val="1756691940"/>
                    </a:ext>
                  </a:extLst>
                </a:gridCol>
                <a:gridCol w="1645920">
                  <a:extLst>
                    <a:ext uri="{9D8B030D-6E8A-4147-A177-3AD203B41FA5}">
                      <a16:colId xmlns="" xmlns:a16="http://schemas.microsoft.com/office/drawing/2014/main" val="1754316067"/>
                    </a:ext>
                  </a:extLst>
                </a:gridCol>
                <a:gridCol w="1798320">
                  <a:extLst>
                    <a:ext uri="{9D8B030D-6E8A-4147-A177-3AD203B41FA5}">
                      <a16:colId xmlns="" xmlns:a16="http://schemas.microsoft.com/office/drawing/2014/main" val="1224484443"/>
                    </a:ext>
                  </a:extLst>
                </a:gridCol>
                <a:gridCol w="1584960">
                  <a:extLst>
                    <a:ext uri="{9D8B030D-6E8A-4147-A177-3AD203B41FA5}">
                      <a16:colId xmlns="" xmlns:a16="http://schemas.microsoft.com/office/drawing/2014/main" val="2004716883"/>
                    </a:ext>
                  </a:extLst>
                </a:gridCol>
                <a:gridCol w="1767839">
                  <a:extLst>
                    <a:ext uri="{9D8B030D-6E8A-4147-A177-3AD203B41FA5}">
                      <a16:colId xmlns="" xmlns:a16="http://schemas.microsoft.com/office/drawing/2014/main" val="1408610194"/>
                    </a:ext>
                  </a:extLst>
                </a:gridCol>
              </a:tblGrid>
              <a:tr h="370840">
                <a:tc>
                  <a:txBody>
                    <a:bodyPr/>
                    <a:lstStyle/>
                    <a:p>
                      <a:r>
                        <a:rPr lang="en-US" sz="2000" dirty="0" smtClean="0"/>
                        <a:t>Level</a:t>
                      </a:r>
                      <a:endParaRPr lang="en-US" sz="2000" dirty="0"/>
                    </a:p>
                  </a:txBody>
                  <a:tcPr/>
                </a:tc>
                <a:tc>
                  <a:txBody>
                    <a:bodyPr/>
                    <a:lstStyle/>
                    <a:p>
                      <a:r>
                        <a:rPr lang="en-US" sz="2000" dirty="0" smtClean="0"/>
                        <a:t>Word-word</a:t>
                      </a:r>
                      <a:endParaRPr lang="en-US" sz="2000" dirty="0"/>
                    </a:p>
                  </a:txBody>
                  <a:tcPr/>
                </a:tc>
                <a:tc>
                  <a:txBody>
                    <a:bodyPr/>
                    <a:lstStyle/>
                    <a:p>
                      <a:r>
                        <a:rPr lang="en-US" sz="2000" dirty="0" smtClean="0"/>
                        <a:t>Word-author</a:t>
                      </a:r>
                      <a:endParaRPr lang="en-US" sz="2000" dirty="0"/>
                    </a:p>
                  </a:txBody>
                  <a:tcPr/>
                </a:tc>
                <a:tc>
                  <a:txBody>
                    <a:bodyPr/>
                    <a:lstStyle/>
                    <a:p>
                      <a:r>
                        <a:rPr lang="en-US" sz="2000" dirty="0" smtClean="0"/>
                        <a:t>Author-author</a:t>
                      </a:r>
                      <a:endParaRPr lang="en-US" sz="2000" dirty="0"/>
                    </a:p>
                  </a:txBody>
                  <a:tcPr/>
                </a:tc>
                <a:tc>
                  <a:txBody>
                    <a:bodyPr/>
                    <a:lstStyle/>
                    <a:p>
                      <a:r>
                        <a:rPr lang="en-US" sz="2000" dirty="0" smtClean="0"/>
                        <a:t>Word-venue</a:t>
                      </a:r>
                      <a:endParaRPr lang="en-US" sz="2000" dirty="0"/>
                    </a:p>
                  </a:txBody>
                  <a:tcPr/>
                </a:tc>
                <a:tc>
                  <a:txBody>
                    <a:bodyPr/>
                    <a:lstStyle/>
                    <a:p>
                      <a:r>
                        <a:rPr lang="en-US" sz="2000" dirty="0" smtClean="0"/>
                        <a:t>Author-venue</a:t>
                      </a:r>
                      <a:endParaRPr lang="en-US" sz="2000" dirty="0"/>
                    </a:p>
                  </a:txBody>
                  <a:tcPr/>
                </a:tc>
                <a:extLst>
                  <a:ext uri="{0D108BD9-81ED-4DB2-BD59-A6C34878D82A}">
                    <a16:rowId xmlns="" xmlns:a16="http://schemas.microsoft.com/office/drawing/2014/main" val="2108935662"/>
                  </a:ext>
                </a:extLst>
              </a:tr>
              <a:tr h="370840">
                <a:tc>
                  <a:txBody>
                    <a:bodyPr/>
                    <a:lstStyle/>
                    <a:p>
                      <a:r>
                        <a:rPr lang="en-US" sz="2000" dirty="0" smtClean="0"/>
                        <a:t>1</a:t>
                      </a:r>
                      <a:endParaRPr lang="en-US" sz="2000" dirty="0"/>
                    </a:p>
                  </a:txBody>
                  <a:tcPr/>
                </a:tc>
                <a:tc>
                  <a:txBody>
                    <a:bodyPr/>
                    <a:lstStyle/>
                    <a:p>
                      <a:r>
                        <a:rPr lang="en-US" sz="2000" dirty="0" smtClean="0"/>
                        <a:t>.2451</a:t>
                      </a:r>
                      <a:endParaRPr lang="en-US" sz="2000" dirty="0"/>
                    </a:p>
                  </a:txBody>
                  <a:tcPr/>
                </a:tc>
                <a:tc>
                  <a:txBody>
                    <a:bodyPr/>
                    <a:lstStyle/>
                    <a:p>
                      <a:r>
                        <a:rPr lang="en-US" sz="2000" dirty="0" smtClean="0"/>
                        <a:t>.3360</a:t>
                      </a:r>
                      <a:endParaRPr lang="en-US" sz="2000" dirty="0"/>
                    </a:p>
                  </a:txBody>
                  <a:tcPr/>
                </a:tc>
                <a:tc>
                  <a:txBody>
                    <a:bodyPr/>
                    <a:lstStyle/>
                    <a:p>
                      <a:r>
                        <a:rPr lang="en-US" sz="2000" dirty="0" smtClean="0"/>
                        <a:t>.4707</a:t>
                      </a:r>
                      <a:endParaRPr lang="en-US" sz="2000" dirty="0"/>
                    </a:p>
                  </a:txBody>
                  <a:tcPr/>
                </a:tc>
                <a:tc>
                  <a:txBody>
                    <a:bodyPr/>
                    <a:lstStyle/>
                    <a:p>
                      <a:r>
                        <a:rPr lang="en-US" sz="2000" u="sng" dirty="0" smtClean="0">
                          <a:solidFill>
                            <a:schemeClr val="tx1"/>
                          </a:solidFill>
                        </a:rPr>
                        <a:t>5.7113</a:t>
                      </a:r>
                      <a:endParaRPr lang="en-US" sz="2000" u="sng" dirty="0">
                        <a:solidFill>
                          <a:schemeClr val="tx1"/>
                        </a:solidFill>
                      </a:endParaRPr>
                    </a:p>
                  </a:txBody>
                  <a:tcPr/>
                </a:tc>
                <a:tc>
                  <a:txBody>
                    <a:bodyPr/>
                    <a:lstStyle/>
                    <a:p>
                      <a:r>
                        <a:rPr lang="en-US" sz="2000" u="sng" dirty="0" smtClean="0">
                          <a:solidFill>
                            <a:schemeClr val="tx1"/>
                          </a:solidFill>
                        </a:rPr>
                        <a:t>4.5160</a:t>
                      </a:r>
                      <a:endParaRPr lang="en-US" sz="2000" u="sng" dirty="0">
                        <a:solidFill>
                          <a:schemeClr val="tx1"/>
                        </a:solidFill>
                      </a:endParaRPr>
                    </a:p>
                  </a:txBody>
                  <a:tcPr/>
                </a:tc>
                <a:extLst>
                  <a:ext uri="{0D108BD9-81ED-4DB2-BD59-A6C34878D82A}">
                    <a16:rowId xmlns="" xmlns:a16="http://schemas.microsoft.com/office/drawing/2014/main" val="3817049515"/>
                  </a:ext>
                </a:extLst>
              </a:tr>
              <a:tr h="370840">
                <a:tc>
                  <a:txBody>
                    <a:bodyPr/>
                    <a:lstStyle/>
                    <a:p>
                      <a:r>
                        <a:rPr lang="en-US" sz="2000" dirty="0" smtClean="0"/>
                        <a:t>2</a:t>
                      </a:r>
                      <a:endParaRPr lang="en-US" sz="2000" dirty="0"/>
                    </a:p>
                  </a:txBody>
                  <a:tcPr/>
                </a:tc>
                <a:tc>
                  <a:txBody>
                    <a:bodyPr/>
                    <a:lstStyle/>
                    <a:p>
                      <a:r>
                        <a:rPr lang="en-US" sz="2000" dirty="0" smtClean="0"/>
                        <a:t>.2548</a:t>
                      </a:r>
                      <a:endParaRPr lang="en-US" sz="2000" dirty="0"/>
                    </a:p>
                  </a:txBody>
                  <a:tcPr/>
                </a:tc>
                <a:tc>
                  <a:txBody>
                    <a:bodyPr/>
                    <a:lstStyle/>
                    <a:p>
                      <a:r>
                        <a:rPr lang="en-US" sz="2000" u="sng" dirty="0" smtClean="0">
                          <a:solidFill>
                            <a:schemeClr val="tx1"/>
                          </a:solidFill>
                        </a:rPr>
                        <a:t>.7175</a:t>
                      </a:r>
                      <a:endParaRPr lang="en-US" sz="2000" u="sng" dirty="0">
                        <a:solidFill>
                          <a:schemeClr val="tx1"/>
                        </a:solidFill>
                      </a:endParaRPr>
                    </a:p>
                  </a:txBody>
                  <a:tcPr/>
                </a:tc>
                <a:tc>
                  <a:txBody>
                    <a:bodyPr/>
                    <a:lstStyle/>
                    <a:p>
                      <a:r>
                        <a:rPr lang="en-US" sz="2000" u="sng" dirty="0" smtClean="0">
                          <a:solidFill>
                            <a:schemeClr val="tx1"/>
                          </a:solidFill>
                        </a:rPr>
                        <a:t>.6226</a:t>
                      </a:r>
                      <a:endParaRPr lang="en-US" sz="2000" u="sng" dirty="0">
                        <a:solidFill>
                          <a:schemeClr val="tx1"/>
                        </a:solidFill>
                      </a:endParaRPr>
                    </a:p>
                  </a:txBody>
                  <a:tcPr/>
                </a:tc>
                <a:tc>
                  <a:txBody>
                    <a:bodyPr/>
                    <a:lstStyle/>
                    <a:p>
                      <a:r>
                        <a:rPr lang="en-US" sz="2000" dirty="0" smtClean="0"/>
                        <a:t>2.9433</a:t>
                      </a:r>
                      <a:endParaRPr lang="en-US" sz="2000" dirty="0"/>
                    </a:p>
                  </a:txBody>
                  <a:tcPr/>
                </a:tc>
                <a:tc>
                  <a:txBody>
                    <a:bodyPr/>
                    <a:lstStyle/>
                    <a:p>
                      <a:r>
                        <a:rPr lang="en-US" sz="2000" dirty="0" smtClean="0"/>
                        <a:t>2.9852</a:t>
                      </a:r>
                      <a:endParaRPr lang="en-US" sz="2000" dirty="0"/>
                    </a:p>
                  </a:txBody>
                  <a:tcPr/>
                </a:tc>
                <a:extLst>
                  <a:ext uri="{0D108BD9-81ED-4DB2-BD59-A6C34878D82A}">
                    <a16:rowId xmlns="" xmlns:a16="http://schemas.microsoft.com/office/drawing/2014/main" val="1190484538"/>
                  </a:ext>
                </a:extLst>
              </a:tr>
            </a:tbl>
          </a:graphicData>
        </a:graphic>
      </p:graphicFrame>
      <p:graphicFrame>
        <p:nvGraphicFramePr>
          <p:cNvPr id="6" name="Chart 5"/>
          <p:cNvGraphicFramePr/>
          <p:nvPr>
            <p:extLst/>
          </p:nvPr>
        </p:nvGraphicFramePr>
        <p:xfrm>
          <a:off x="356461" y="0"/>
          <a:ext cx="11298264" cy="28557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95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Phrase </a:t>
            </a:r>
            <a:r>
              <a:rPr lang="en-US" dirty="0" smtClean="0"/>
              <a:t>Mining </a:t>
            </a:r>
            <a:endParaRPr lang="en-US" dirty="0"/>
          </a:p>
        </p:txBody>
      </p:sp>
      <p:sp>
        <p:nvSpPr>
          <p:cNvPr id="3" name="Content Placeholder 2"/>
          <p:cNvSpPr>
            <a:spLocks noGrp="1"/>
          </p:cNvSpPr>
          <p:nvPr>
            <p:ph idx="1"/>
          </p:nvPr>
        </p:nvSpPr>
        <p:spPr/>
        <p:txBody>
          <a:bodyPr>
            <a:noAutofit/>
          </a:bodyPr>
          <a:lstStyle/>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pPr>
              <a:buFont typeface="Wingdings" panose="05000000000000000000" pitchFamily="2" charset="2"/>
              <a:buChar char="q"/>
            </a:pPr>
            <a:r>
              <a:rPr lang="en-US" sz="2400" dirty="0" smtClean="0"/>
              <a:t> Frequent pattern mining; no NLP parsing</a:t>
            </a:r>
          </a:p>
          <a:p>
            <a:pPr>
              <a:buFont typeface="Wingdings" panose="05000000000000000000" pitchFamily="2" charset="2"/>
              <a:buChar char="q"/>
            </a:pPr>
            <a:r>
              <a:rPr lang="en-US" sz="2400" dirty="0" smtClean="0"/>
              <a:t> Statistical analysis for filtering bad phrases</a:t>
            </a:r>
          </a:p>
        </p:txBody>
      </p:sp>
      <p:sp>
        <p:nvSpPr>
          <p:cNvPr id="4" name="Slide Number Placeholder 3"/>
          <p:cNvSpPr>
            <a:spLocks noGrp="1"/>
          </p:cNvSpPr>
          <p:nvPr>
            <p:ph type="sldNum" sz="quarter" idx="12"/>
          </p:nvPr>
        </p:nvSpPr>
        <p:spPr/>
        <p:txBody>
          <a:bodyPr/>
          <a:lstStyle/>
          <a:p>
            <a:fld id="{6113E31D-E2AB-40D1-8B51-AFA5AFEF393A}" type="slidenum">
              <a:rPr lang="en-US" smtClean="0"/>
              <a:pPr/>
              <a:t>115</a:t>
            </a:fld>
            <a:endParaRPr lang="en-US" dirty="0"/>
          </a:p>
        </p:txBody>
      </p:sp>
      <p:sp>
        <p:nvSpPr>
          <p:cNvPr id="81" name="Striped Right Arrow 80"/>
          <p:cNvSpPr/>
          <p:nvPr/>
        </p:nvSpPr>
        <p:spPr>
          <a:xfrm rot="19639412">
            <a:off x="6032117" y="3619905"/>
            <a:ext cx="797339" cy="19408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 name="Striped Right Arrow 81"/>
          <p:cNvSpPr/>
          <p:nvPr/>
        </p:nvSpPr>
        <p:spPr>
          <a:xfrm rot="2213407">
            <a:off x="6024609" y="2581091"/>
            <a:ext cx="760748" cy="189254"/>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Rounded Rectangle 82"/>
          <p:cNvSpPr/>
          <p:nvPr/>
        </p:nvSpPr>
        <p:spPr>
          <a:xfrm>
            <a:off x="4371562" y="1954316"/>
            <a:ext cx="1886333" cy="1123712"/>
          </a:xfrm>
          <a:prstGeom prst="roundRect">
            <a:avLst/>
          </a:prstGeom>
          <a:solidFill>
            <a:schemeClr val="bg1"/>
          </a:solidFill>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en-US" sz="2000" dirty="0" err="1" smtClean="0">
                <a:solidFill>
                  <a:schemeClr val="tx1">
                    <a:lumMod val="50000"/>
                    <a:lumOff val="50000"/>
                  </a:schemeClr>
                </a:solidFill>
              </a:rPr>
              <a:t>i</a:t>
            </a:r>
            <a:r>
              <a:rPr lang="en-US" sz="2000" dirty="0" smtClean="0">
                <a:solidFill>
                  <a:schemeClr val="tx1">
                    <a:lumMod val="50000"/>
                    <a:lumOff val="50000"/>
                  </a:schemeClr>
                </a:solidFill>
              </a:rPr>
              <a:t>) </a:t>
            </a:r>
            <a:r>
              <a:rPr lang="en-US" sz="2000" dirty="0">
                <a:solidFill>
                  <a:schemeClr val="tx1">
                    <a:lumMod val="50000"/>
                    <a:lumOff val="50000"/>
                  </a:schemeClr>
                </a:solidFill>
              </a:rPr>
              <a:t>Hierarchical topic discovery </a:t>
            </a:r>
            <a:r>
              <a:rPr lang="en-US" sz="2000" dirty="0" smtClean="0">
                <a:solidFill>
                  <a:schemeClr val="tx1">
                    <a:lumMod val="50000"/>
                    <a:lumOff val="50000"/>
                  </a:schemeClr>
                </a:solidFill>
              </a:rPr>
              <a:t>with </a:t>
            </a:r>
            <a:r>
              <a:rPr lang="en-US" sz="2000" dirty="0">
                <a:solidFill>
                  <a:schemeClr val="tx1">
                    <a:lumMod val="50000"/>
                    <a:lumOff val="50000"/>
                  </a:schemeClr>
                </a:solidFill>
              </a:rPr>
              <a:t>entities</a:t>
            </a:r>
          </a:p>
        </p:txBody>
      </p:sp>
      <p:sp>
        <p:nvSpPr>
          <p:cNvPr id="84" name="Rounded Rectangle 83"/>
          <p:cNvSpPr/>
          <p:nvPr/>
        </p:nvSpPr>
        <p:spPr>
          <a:xfrm>
            <a:off x="4570432" y="3622817"/>
            <a:ext cx="1421081" cy="919401"/>
          </a:xfrm>
          <a:prstGeom prst="round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smtClean="0">
                <a:solidFill>
                  <a:schemeClr val="dk1"/>
                </a:solidFill>
              </a:rPr>
              <a:t>ii) </a:t>
            </a:r>
            <a:r>
              <a:rPr lang="en-US" sz="2400" dirty="0">
                <a:solidFill>
                  <a:schemeClr val="dk1"/>
                </a:solidFill>
              </a:rPr>
              <a:t>Phrase mining</a:t>
            </a:r>
          </a:p>
        </p:txBody>
      </p:sp>
      <p:sp>
        <p:nvSpPr>
          <p:cNvPr id="85" name="Rounded Rectangle 84"/>
          <p:cNvSpPr/>
          <p:nvPr/>
        </p:nvSpPr>
        <p:spPr>
          <a:xfrm>
            <a:off x="6787865" y="2548400"/>
            <a:ext cx="1428052" cy="1451431"/>
          </a:xfrm>
          <a:prstGeom prst="roundRect">
            <a:avLst/>
          </a:prstGeom>
          <a:ln>
            <a:solidFill>
              <a:schemeClr val="tx1"/>
            </a:solidFill>
          </a:ln>
        </p:spPr>
        <p:txBody>
          <a:bodyPr wrap="square">
            <a:spAutoFit/>
          </a:bodyPr>
          <a:lstStyle/>
          <a:p>
            <a:r>
              <a:rPr lang="en-US" sz="2000" dirty="0" smtClean="0"/>
              <a:t>iii) </a:t>
            </a:r>
            <a:r>
              <a:rPr lang="en-US" sz="2000" dirty="0"/>
              <a:t>Rank phrases &amp; </a:t>
            </a:r>
            <a:r>
              <a:rPr lang="en-US" sz="2000" dirty="0" smtClean="0"/>
              <a:t>entities per topic</a:t>
            </a:r>
            <a:endParaRPr lang="en-US" sz="2000" dirty="0"/>
          </a:p>
        </p:txBody>
      </p:sp>
      <p:sp>
        <p:nvSpPr>
          <p:cNvPr id="86" name="Rectangle 85"/>
          <p:cNvSpPr/>
          <p:nvPr/>
        </p:nvSpPr>
        <p:spPr>
          <a:xfrm>
            <a:off x="8745887" y="1845735"/>
            <a:ext cx="2528490" cy="707886"/>
          </a:xfrm>
          <a:prstGeom prst="rect">
            <a:avLst/>
          </a:prstGeom>
        </p:spPr>
        <p:txBody>
          <a:bodyPr wrap="square">
            <a:spAutoFit/>
          </a:bodyPr>
          <a:lstStyle/>
          <a:p>
            <a:r>
              <a:rPr lang="en-US" sz="2000" dirty="0"/>
              <a:t>Output hierarchy </a:t>
            </a:r>
            <a:r>
              <a:rPr lang="en-US" sz="2000" dirty="0" smtClean="0"/>
              <a:t>with </a:t>
            </a:r>
            <a:r>
              <a:rPr lang="en-US" altLang="zh-CN" sz="2000" b="1" dirty="0">
                <a:solidFill>
                  <a:srgbClr val="000000"/>
                </a:solidFill>
              </a:rPr>
              <a:t>phrases</a:t>
            </a:r>
            <a:r>
              <a:rPr lang="zh-CN" altLang="en-US" sz="2000" dirty="0">
                <a:solidFill>
                  <a:srgbClr val="000000"/>
                </a:solidFill>
              </a:rPr>
              <a:t> </a:t>
            </a:r>
            <a:r>
              <a:rPr lang="en-US" altLang="zh-CN" sz="2000" dirty="0">
                <a:solidFill>
                  <a:srgbClr val="000000"/>
                </a:solidFill>
              </a:rPr>
              <a:t>&amp;</a:t>
            </a:r>
            <a:r>
              <a:rPr lang="zh-CN" altLang="en-US" sz="2000" dirty="0">
                <a:solidFill>
                  <a:srgbClr val="000000"/>
                </a:solidFill>
              </a:rPr>
              <a:t> </a:t>
            </a:r>
            <a:r>
              <a:rPr lang="en-US" altLang="zh-CN" sz="2000" dirty="0" smtClean="0">
                <a:solidFill>
                  <a:srgbClr val="000000"/>
                </a:solidFill>
              </a:rPr>
              <a:t>entities </a:t>
            </a:r>
            <a:endParaRPr lang="en-US" sz="2000" dirty="0">
              <a:solidFill>
                <a:srgbClr val="000000"/>
              </a:solidFill>
            </a:endParaRPr>
          </a:p>
        </p:txBody>
      </p:sp>
      <p:sp>
        <p:nvSpPr>
          <p:cNvPr id="87" name="Striped Right Arrow 86"/>
          <p:cNvSpPr/>
          <p:nvPr/>
        </p:nvSpPr>
        <p:spPr>
          <a:xfrm rot="19639412">
            <a:off x="3799058" y="2491132"/>
            <a:ext cx="512121" cy="23778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Striped Right Arrow 87"/>
          <p:cNvSpPr/>
          <p:nvPr/>
        </p:nvSpPr>
        <p:spPr>
          <a:xfrm rot="2213407">
            <a:off x="3639020" y="3614239"/>
            <a:ext cx="952051" cy="185184"/>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9" name="Striped Right Arrow 88"/>
          <p:cNvSpPr/>
          <p:nvPr/>
        </p:nvSpPr>
        <p:spPr>
          <a:xfrm>
            <a:off x="8315605" y="2992089"/>
            <a:ext cx="598700" cy="213683"/>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0" name="Rectangle 89"/>
          <p:cNvSpPr/>
          <p:nvPr/>
        </p:nvSpPr>
        <p:spPr>
          <a:xfrm>
            <a:off x="1945397" y="3940356"/>
            <a:ext cx="1809598" cy="400110"/>
          </a:xfrm>
          <a:prstGeom prst="rect">
            <a:avLst/>
          </a:prstGeom>
        </p:spPr>
        <p:txBody>
          <a:bodyPr wrap="none">
            <a:spAutoFit/>
          </a:bodyPr>
          <a:lstStyle/>
          <a:p>
            <a:r>
              <a:rPr lang="en-US" sz="2000" dirty="0" smtClean="0"/>
              <a:t>Input collection</a:t>
            </a:r>
            <a:endParaRPr lang="en-US" sz="2000" dirty="0"/>
          </a:p>
        </p:txBody>
      </p:sp>
      <p:sp>
        <p:nvSpPr>
          <p:cNvPr id="91" name="Oval 90"/>
          <p:cNvSpPr/>
          <p:nvPr/>
        </p:nvSpPr>
        <p:spPr>
          <a:xfrm>
            <a:off x="3437178" y="3668529"/>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2208453" y="3122429"/>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2186228" y="3751079"/>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3551478" y="2544579"/>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5" name="Straight Connector 94"/>
          <p:cNvCxnSpPr>
            <a:stCxn id="101" idx="3"/>
            <a:endCxn id="98" idx="1"/>
          </p:cNvCxnSpPr>
          <p:nvPr/>
        </p:nvCxnSpPr>
        <p:spPr>
          <a:xfrm>
            <a:off x="2560227" y="2323361"/>
            <a:ext cx="48275" cy="49268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93" idx="7"/>
          </p:cNvCxnSpPr>
          <p:nvPr/>
        </p:nvCxnSpPr>
        <p:spPr>
          <a:xfrm flipV="1">
            <a:off x="2327150" y="2696978"/>
            <a:ext cx="551227" cy="107827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92" idx="5"/>
          </p:cNvCxnSpPr>
          <p:nvPr/>
        </p:nvCxnSpPr>
        <p:spPr>
          <a:xfrm flipV="1">
            <a:off x="2349375" y="2681103"/>
            <a:ext cx="481377" cy="582248"/>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2608502" y="2633478"/>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2760902" y="2785878"/>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2913302" y="2938278"/>
            <a:ext cx="842704" cy="370007"/>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text</a:t>
            </a:r>
            <a:endParaRPr lang="en-US" dirty="0">
              <a:solidFill>
                <a:schemeClr val="tx1"/>
              </a:solidFill>
            </a:endParaRPr>
          </a:p>
        </p:txBody>
      </p:sp>
      <p:sp>
        <p:nvSpPr>
          <p:cNvPr id="101" name="Oval 100"/>
          <p:cNvSpPr/>
          <p:nvPr/>
        </p:nvSpPr>
        <p:spPr>
          <a:xfrm>
            <a:off x="2536049" y="2182439"/>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1346613" y="2897181"/>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1530501" y="3524083"/>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Connector 103"/>
          <p:cNvCxnSpPr>
            <a:stCxn id="103" idx="7"/>
          </p:cNvCxnSpPr>
          <p:nvPr/>
        </p:nvCxnSpPr>
        <p:spPr>
          <a:xfrm flipV="1">
            <a:off x="1671423" y="3291789"/>
            <a:ext cx="1259964" cy="256472"/>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101" idx="6"/>
            <a:endCxn id="100" idx="0"/>
          </p:cNvCxnSpPr>
          <p:nvPr/>
        </p:nvCxnSpPr>
        <p:spPr>
          <a:xfrm>
            <a:off x="2701149" y="2264989"/>
            <a:ext cx="633505" cy="673289"/>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91" idx="1"/>
            <a:endCxn id="100" idx="2"/>
          </p:cNvCxnSpPr>
          <p:nvPr/>
        </p:nvCxnSpPr>
        <p:spPr>
          <a:xfrm flipH="1" flipV="1">
            <a:off x="3334654" y="3308285"/>
            <a:ext cx="126702" cy="384422"/>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8" idx="1"/>
            <a:endCxn id="102" idx="6"/>
          </p:cNvCxnSpPr>
          <p:nvPr/>
        </p:nvCxnSpPr>
        <p:spPr>
          <a:xfrm flipH="1">
            <a:off x="1511713" y="2816041"/>
            <a:ext cx="1096789" cy="16369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94" idx="2"/>
          </p:cNvCxnSpPr>
          <p:nvPr/>
        </p:nvCxnSpPr>
        <p:spPr>
          <a:xfrm flipH="1">
            <a:off x="3079818" y="2627129"/>
            <a:ext cx="471660" cy="18629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aphicFrame>
        <p:nvGraphicFramePr>
          <p:cNvPr id="109" name="Diagram 108"/>
          <p:cNvGraphicFramePr/>
          <p:nvPr>
            <p:extLst/>
          </p:nvPr>
        </p:nvGraphicFramePr>
        <p:xfrm>
          <a:off x="8831729" y="2605446"/>
          <a:ext cx="2449598" cy="1622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4" name="Content Placeholder 151"/>
          <p:cNvPicPr>
            <a:picLocks noChangeAspect="1"/>
          </p:cNvPicPr>
          <p:nvPr/>
        </p:nvPicPr>
        <p:blipFill rotWithShape="1">
          <a:blip r:embed="rId8">
            <a:extLst>
              <a:ext uri="{28A0092B-C50C-407E-A947-70E740481C1C}">
                <a14:useLocalDpi xmlns:a14="http://schemas.microsoft.com/office/drawing/2010/main" val="0"/>
              </a:ext>
            </a:extLst>
          </a:blip>
          <a:srcRect b="6985"/>
          <a:stretch/>
        </p:blipFill>
        <p:spPr>
          <a:xfrm>
            <a:off x="7520338" y="4518434"/>
            <a:ext cx="3350975" cy="1626116"/>
          </a:xfrm>
          <a:prstGeom prst="rect">
            <a:avLst/>
          </a:prstGeom>
        </p:spPr>
      </p:pic>
    </p:spTree>
    <p:extLst>
      <p:ext uri="{BB962C8B-B14F-4D97-AF65-F5344CB8AC3E}">
        <p14:creationId xmlns:p14="http://schemas.microsoft.com/office/powerpoint/2010/main" val="121591407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Mined Phrases</a:t>
            </a:r>
            <a:endParaRPr lang="en-US" dirty="0"/>
          </a:p>
        </p:txBody>
      </p:sp>
      <p:sp>
        <p:nvSpPr>
          <p:cNvPr id="7" name="Content Placeholder 6"/>
          <p:cNvSpPr>
            <a:spLocks noGrp="1"/>
          </p:cNvSpPr>
          <p:nvPr>
            <p:ph sz="half" idx="1"/>
          </p:nvPr>
        </p:nvSpPr>
        <p:spPr/>
        <p:txBody>
          <a:bodyPr/>
          <a:lstStyle/>
          <a:p>
            <a:r>
              <a:rPr lang="en-US" sz="2400" dirty="0" smtClean="0"/>
              <a:t>News</a:t>
            </a:r>
            <a:endParaRPr lang="en-US" sz="2400" dirty="0"/>
          </a:p>
        </p:txBody>
      </p:sp>
      <p:sp>
        <p:nvSpPr>
          <p:cNvPr id="8" name="Content Placeholder 7"/>
          <p:cNvSpPr>
            <a:spLocks noGrp="1"/>
          </p:cNvSpPr>
          <p:nvPr>
            <p:ph sz="half" idx="2"/>
          </p:nvPr>
        </p:nvSpPr>
        <p:spPr>
          <a:xfrm>
            <a:off x="6656294" y="1845735"/>
            <a:ext cx="4499386" cy="4023360"/>
          </a:xfrm>
        </p:spPr>
        <p:txBody>
          <a:bodyPr>
            <a:normAutofit/>
          </a:bodyPr>
          <a:lstStyle/>
          <a:p>
            <a:r>
              <a:rPr lang="en-US" sz="2400" dirty="0" smtClean="0"/>
              <a:t>Computer science</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116</a:t>
            </a:fld>
            <a:endParaRPr lang="en-US" dirty="0"/>
          </a:p>
        </p:txBody>
      </p:sp>
      <p:graphicFrame>
        <p:nvGraphicFramePr>
          <p:cNvPr id="5" name="Content Placeholder 4"/>
          <p:cNvGraphicFramePr>
            <a:graphicFrameLocks/>
          </p:cNvGraphicFramePr>
          <p:nvPr>
            <p:extLst/>
          </p:nvPr>
        </p:nvGraphicFramePr>
        <p:xfrm>
          <a:off x="6758445" y="2414252"/>
          <a:ext cx="4532407" cy="333756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2113072">
                  <a:extLst>
                    <a:ext uri="{9D8B030D-6E8A-4147-A177-3AD203B41FA5}">
                      <a16:colId xmlns:a16="http://schemas.microsoft.com/office/drawing/2014/main" xmlns="" val="1485575173"/>
                    </a:ext>
                  </a:extLst>
                </a:gridCol>
                <a:gridCol w="2419335">
                  <a:extLst>
                    <a:ext uri="{9D8B030D-6E8A-4147-A177-3AD203B41FA5}">
                      <a16:colId xmlns:a16="http://schemas.microsoft.com/office/drawing/2014/main" xmlns="" val="2542431164"/>
                    </a:ext>
                  </a:extLst>
                </a:gridCol>
              </a:tblGrid>
              <a:tr h="370840">
                <a:tc>
                  <a:txBody>
                    <a:bodyPr/>
                    <a:lstStyle/>
                    <a:p>
                      <a:pPr algn="ctr" fontAlgn="b"/>
                      <a:r>
                        <a:rPr lang="en-US" sz="1800" kern="1200" dirty="0" smtClean="0">
                          <a:solidFill>
                            <a:schemeClr val="dk1"/>
                          </a:solidFill>
                          <a:latin typeface="+mn-lt"/>
                          <a:ea typeface="+mn-ea"/>
                          <a:cs typeface="+mn-cs"/>
                        </a:rPr>
                        <a:t>information retrieval</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algn="ctr" fontAlgn="b"/>
                      <a:r>
                        <a:rPr lang="en-US" sz="1800" kern="1200" dirty="0" smtClean="0">
                          <a:solidFill>
                            <a:schemeClr val="dk1"/>
                          </a:solidFill>
                          <a:latin typeface="+mn-lt"/>
                          <a:ea typeface="+mn-ea"/>
                          <a:cs typeface="+mn-cs"/>
                        </a:rPr>
                        <a:t>feature selection</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xmlns="" val="798658308"/>
                  </a:ext>
                </a:extLst>
              </a:tr>
              <a:tr h="370840">
                <a:tc>
                  <a:txBody>
                    <a:bodyPr/>
                    <a:lstStyle/>
                    <a:p>
                      <a:pPr algn="ctr" fontAlgn="b"/>
                      <a:r>
                        <a:rPr lang="en-US" sz="1800" kern="1200" dirty="0" smtClean="0">
                          <a:solidFill>
                            <a:schemeClr val="dk1"/>
                          </a:solidFill>
                          <a:latin typeface="+mn-lt"/>
                          <a:ea typeface="+mn-ea"/>
                          <a:cs typeface="+mn-cs"/>
                        </a:rPr>
                        <a:t>social networks</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chemeClr val="dk1"/>
                          </a:solidFill>
                          <a:latin typeface="+mn-lt"/>
                          <a:ea typeface="+mn-ea"/>
                          <a:cs typeface="+mn-cs"/>
                        </a:rPr>
                        <a:t>machine learning</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2750833530"/>
                  </a:ext>
                </a:extLst>
              </a:tr>
              <a:tr h="370840">
                <a:tc>
                  <a:txBody>
                    <a:bodyPr/>
                    <a:lstStyle/>
                    <a:p>
                      <a:pPr algn="ctr" fontAlgn="b"/>
                      <a:r>
                        <a:rPr lang="en-US" sz="1800" kern="1200" dirty="0" smtClean="0">
                          <a:solidFill>
                            <a:schemeClr val="dk1"/>
                          </a:solidFill>
                          <a:latin typeface="+mn-lt"/>
                          <a:ea typeface="+mn-ea"/>
                          <a:cs typeface="+mn-cs"/>
                        </a:rPr>
                        <a:t>web search</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chemeClr val="dk1"/>
                          </a:solidFill>
                          <a:latin typeface="+mn-lt"/>
                          <a:ea typeface="+mn-ea"/>
                          <a:cs typeface="+mn-cs"/>
                        </a:rPr>
                        <a:t>semi supervised</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149814529"/>
                  </a:ext>
                </a:extLst>
              </a:tr>
              <a:tr h="370840">
                <a:tc>
                  <a:txBody>
                    <a:bodyPr/>
                    <a:lstStyle/>
                    <a:p>
                      <a:pPr algn="ctr" fontAlgn="b"/>
                      <a:r>
                        <a:rPr lang="en-US" sz="1800" kern="1200" dirty="0" smtClean="0">
                          <a:solidFill>
                            <a:schemeClr val="dk1"/>
                          </a:solidFill>
                          <a:latin typeface="+mn-lt"/>
                          <a:ea typeface="+mn-ea"/>
                          <a:cs typeface="+mn-cs"/>
                        </a:rPr>
                        <a:t>search engine</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chemeClr val="dk1"/>
                          </a:solidFill>
                          <a:latin typeface="+mn-lt"/>
                          <a:ea typeface="+mn-ea"/>
                          <a:cs typeface="+mn-cs"/>
                        </a:rPr>
                        <a:t>large scale</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4230288713"/>
                  </a:ext>
                </a:extLst>
              </a:tr>
              <a:tr h="370840">
                <a:tc>
                  <a:txBody>
                    <a:bodyPr/>
                    <a:lstStyle/>
                    <a:p>
                      <a:pPr algn="ctr" fontAlgn="b"/>
                      <a:r>
                        <a:rPr lang="en-US" sz="1800" kern="1200" dirty="0" smtClean="0">
                          <a:solidFill>
                            <a:schemeClr val="dk1"/>
                          </a:solidFill>
                          <a:latin typeface="+mn-lt"/>
                          <a:ea typeface="+mn-ea"/>
                          <a:cs typeface="+mn-cs"/>
                        </a:rPr>
                        <a:t>information extraction</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chemeClr val="dk1"/>
                          </a:solidFill>
                          <a:latin typeface="+mn-lt"/>
                          <a:ea typeface="+mn-ea"/>
                          <a:cs typeface="+mn-cs"/>
                        </a:rPr>
                        <a:t>support vector machines</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3157094993"/>
                  </a:ext>
                </a:extLst>
              </a:tr>
              <a:tr h="370840">
                <a:tc>
                  <a:txBody>
                    <a:bodyPr/>
                    <a:lstStyle/>
                    <a:p>
                      <a:pPr algn="ctr" fontAlgn="b"/>
                      <a:r>
                        <a:rPr lang="en-US" sz="1800" kern="1200" dirty="0" smtClean="0">
                          <a:solidFill>
                            <a:schemeClr val="dk1"/>
                          </a:solidFill>
                          <a:latin typeface="+mn-lt"/>
                          <a:ea typeface="+mn-ea"/>
                          <a:cs typeface="+mn-cs"/>
                        </a:rPr>
                        <a:t>question answering</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chemeClr val="dk1"/>
                          </a:solidFill>
                          <a:latin typeface="+mn-lt"/>
                          <a:ea typeface="+mn-ea"/>
                          <a:cs typeface="+mn-cs"/>
                        </a:rPr>
                        <a:t>active learning</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2762380110"/>
                  </a:ext>
                </a:extLst>
              </a:tr>
              <a:tr h="370840">
                <a:tc>
                  <a:txBody>
                    <a:bodyPr/>
                    <a:lstStyle/>
                    <a:p>
                      <a:pPr algn="ctr" fontAlgn="b"/>
                      <a:r>
                        <a:rPr lang="en-US" sz="1800" kern="1200" dirty="0" smtClean="0">
                          <a:solidFill>
                            <a:schemeClr val="dk1"/>
                          </a:solidFill>
                          <a:latin typeface="+mn-lt"/>
                          <a:ea typeface="+mn-ea"/>
                          <a:cs typeface="+mn-cs"/>
                        </a:rPr>
                        <a:t>web pages</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dirty="0" smtClean="0"/>
                        <a:t>face recognition</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3458901581"/>
                  </a:ext>
                </a:extLst>
              </a:tr>
              <a:tr h="370840">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1123854623"/>
                  </a:ext>
                </a:extLst>
              </a:tr>
              <a:tr h="370840">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86654921"/>
                  </a:ext>
                </a:extLst>
              </a:tr>
            </a:tbl>
          </a:graphicData>
        </a:graphic>
      </p:graphicFrame>
      <p:graphicFrame>
        <p:nvGraphicFramePr>
          <p:cNvPr id="6" name="Content Placeholder 4"/>
          <p:cNvGraphicFramePr>
            <a:graphicFrameLocks/>
          </p:cNvGraphicFramePr>
          <p:nvPr>
            <p:extLst/>
          </p:nvPr>
        </p:nvGraphicFramePr>
        <p:xfrm>
          <a:off x="1148961" y="2424191"/>
          <a:ext cx="5202143" cy="3320622"/>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3119242">
                  <a:extLst>
                    <a:ext uri="{9D8B030D-6E8A-4147-A177-3AD203B41FA5}">
                      <a16:colId xmlns:a16="http://schemas.microsoft.com/office/drawing/2014/main" xmlns="" val="5743776"/>
                    </a:ext>
                  </a:extLst>
                </a:gridCol>
                <a:gridCol w="2082901">
                  <a:extLst>
                    <a:ext uri="{9D8B030D-6E8A-4147-A177-3AD203B41FA5}">
                      <a16:colId xmlns:a16="http://schemas.microsoft.com/office/drawing/2014/main" xmlns="" val="2064891382"/>
                    </a:ext>
                  </a:extLst>
                </a:gridCol>
              </a:tblGrid>
              <a:tr h="368958">
                <a:tc>
                  <a:txBody>
                    <a:bodyPr/>
                    <a:lstStyle/>
                    <a:p>
                      <a:pPr algn="ctr" fontAlgn="b"/>
                      <a:r>
                        <a:rPr lang="en-US" sz="1800" kern="1200" dirty="0" smtClean="0">
                          <a:solidFill>
                            <a:schemeClr val="dk1"/>
                          </a:solidFill>
                          <a:latin typeface="+mn-lt"/>
                          <a:ea typeface="+mn-ea"/>
                          <a:cs typeface="+mn-cs"/>
                        </a:rPr>
                        <a:t>energy department</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algn="ctr" fontAlgn="b"/>
                      <a:r>
                        <a:rPr lang="en-US" sz="1800" kern="1200" dirty="0" smtClean="0">
                          <a:solidFill>
                            <a:schemeClr val="dk1"/>
                          </a:solidFill>
                          <a:latin typeface="+mn-lt"/>
                          <a:ea typeface="+mn-ea"/>
                          <a:cs typeface="+mn-cs"/>
                        </a:rPr>
                        <a:t>president bush</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xmlns="" val="1995221105"/>
                  </a:ext>
                </a:extLst>
              </a:tr>
              <a:tr h="368958">
                <a:tc>
                  <a:txBody>
                    <a:bodyPr/>
                    <a:lstStyle/>
                    <a:p>
                      <a:pPr algn="ctr" fontAlgn="b"/>
                      <a:r>
                        <a:rPr lang="en-US" sz="1800" kern="1200" dirty="0" smtClean="0">
                          <a:solidFill>
                            <a:schemeClr val="dk1"/>
                          </a:solidFill>
                          <a:latin typeface="+mn-lt"/>
                          <a:ea typeface="+mn-ea"/>
                          <a:cs typeface="+mn-cs"/>
                        </a:rPr>
                        <a:t>environmental protection agency</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chemeClr val="dk1"/>
                          </a:solidFill>
                          <a:latin typeface="+mn-lt"/>
                          <a:ea typeface="+mn-ea"/>
                          <a:cs typeface="+mn-cs"/>
                        </a:rPr>
                        <a:t>white house</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574257417"/>
                  </a:ext>
                </a:extLst>
              </a:tr>
              <a:tr h="368958">
                <a:tc>
                  <a:txBody>
                    <a:bodyPr/>
                    <a:lstStyle/>
                    <a:p>
                      <a:pPr algn="ctr" fontAlgn="b"/>
                      <a:r>
                        <a:rPr lang="en-US" sz="1800" kern="1200" dirty="0" smtClean="0">
                          <a:solidFill>
                            <a:schemeClr val="dk1"/>
                          </a:solidFill>
                          <a:latin typeface="+mn-lt"/>
                          <a:ea typeface="+mn-ea"/>
                          <a:cs typeface="+mn-cs"/>
                        </a:rPr>
                        <a:t>nuclear</a:t>
                      </a:r>
                      <a:r>
                        <a:rPr lang="en-US" sz="1800" kern="1200" baseline="0" dirty="0" smtClean="0">
                          <a:solidFill>
                            <a:schemeClr val="dk1"/>
                          </a:solidFill>
                          <a:latin typeface="+mn-lt"/>
                          <a:ea typeface="+mn-ea"/>
                          <a:cs typeface="+mn-cs"/>
                        </a:rPr>
                        <a:t> weapons</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chemeClr val="dk1"/>
                          </a:solidFill>
                          <a:latin typeface="+mn-lt"/>
                          <a:ea typeface="+mn-ea"/>
                          <a:cs typeface="+mn-cs"/>
                        </a:rPr>
                        <a:t>bush administration</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283502067"/>
                  </a:ext>
                </a:extLst>
              </a:tr>
              <a:tr h="368958">
                <a:tc>
                  <a:txBody>
                    <a:bodyPr/>
                    <a:lstStyle/>
                    <a:p>
                      <a:pPr algn="ctr" fontAlgn="b"/>
                      <a:r>
                        <a:rPr lang="en-US" sz="1800" kern="1200" dirty="0" smtClean="0">
                          <a:solidFill>
                            <a:schemeClr val="dk1"/>
                          </a:solidFill>
                          <a:latin typeface="+mn-lt"/>
                          <a:ea typeface="+mn-ea"/>
                          <a:cs typeface="+mn-cs"/>
                        </a:rPr>
                        <a:t>acid rain</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chemeClr val="dk1"/>
                          </a:solidFill>
                          <a:latin typeface="+mn-lt"/>
                          <a:ea typeface="+mn-ea"/>
                          <a:cs typeface="+mn-cs"/>
                        </a:rPr>
                        <a:t>house and senate</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2879190112"/>
                  </a:ext>
                </a:extLst>
              </a:tr>
              <a:tr h="368958">
                <a:tc>
                  <a:txBody>
                    <a:bodyPr/>
                    <a:lstStyle/>
                    <a:p>
                      <a:pPr algn="ctr" fontAlgn="b"/>
                      <a:r>
                        <a:rPr lang="en-US" sz="1800" kern="1200" dirty="0" smtClean="0">
                          <a:solidFill>
                            <a:schemeClr val="dk1"/>
                          </a:solidFill>
                          <a:latin typeface="+mn-lt"/>
                          <a:ea typeface="+mn-ea"/>
                          <a:cs typeface="+mn-cs"/>
                        </a:rPr>
                        <a:t>nuclear power plant</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chemeClr val="dk1"/>
                          </a:solidFill>
                          <a:latin typeface="+mn-lt"/>
                          <a:ea typeface="+mn-ea"/>
                          <a:cs typeface="+mn-cs"/>
                        </a:rPr>
                        <a:t>members of congress</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1470720589"/>
                  </a:ext>
                </a:extLst>
              </a:tr>
              <a:tr h="368958">
                <a:tc>
                  <a:txBody>
                    <a:bodyPr/>
                    <a:lstStyle/>
                    <a:p>
                      <a:pPr algn="ctr" fontAlgn="b"/>
                      <a:r>
                        <a:rPr lang="en-US" sz="1800" kern="1200" dirty="0" smtClean="0">
                          <a:solidFill>
                            <a:schemeClr val="dk1"/>
                          </a:solidFill>
                          <a:latin typeface="+mn-lt"/>
                          <a:ea typeface="+mn-ea"/>
                          <a:cs typeface="+mn-cs"/>
                        </a:rPr>
                        <a:t>hazardous waste</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chemeClr val="dk1"/>
                          </a:solidFill>
                          <a:latin typeface="+mn-lt"/>
                          <a:ea typeface="+mn-ea"/>
                          <a:cs typeface="+mn-cs"/>
                        </a:rPr>
                        <a:t>defense secretary</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4247439443"/>
                  </a:ext>
                </a:extLst>
              </a:tr>
              <a:tr h="368958">
                <a:tc>
                  <a:txBody>
                    <a:bodyPr/>
                    <a:lstStyle/>
                    <a:p>
                      <a:pPr algn="ctr" fontAlgn="b"/>
                      <a:r>
                        <a:rPr lang="en-US" sz="1800" kern="1200" dirty="0" smtClean="0">
                          <a:solidFill>
                            <a:schemeClr val="dk1"/>
                          </a:solidFill>
                          <a:latin typeface="+mn-lt"/>
                          <a:ea typeface="+mn-ea"/>
                          <a:cs typeface="+mn-cs"/>
                        </a:rPr>
                        <a:t>savannah river</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dirty="0" smtClean="0"/>
                        <a:t>capital gains tax</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2738411675"/>
                  </a:ext>
                </a:extLst>
              </a:tr>
              <a:tr h="368958">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345014863"/>
                  </a:ext>
                </a:extLst>
              </a:tr>
              <a:tr h="368958">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27407236"/>
                  </a:ext>
                </a:extLst>
              </a:tr>
            </a:tbl>
          </a:graphicData>
        </a:graphic>
      </p:graphicFrame>
    </p:spTree>
    <p:extLst>
      <p:ext uri="{BB962C8B-B14F-4D97-AF65-F5344CB8AC3E}">
        <p14:creationId xmlns:p14="http://schemas.microsoft.com/office/powerpoint/2010/main" val="134172801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Phrase &amp; Entity Ranking</a:t>
            </a:r>
            <a:endParaRPr lang="en-US" dirty="0"/>
          </a:p>
        </p:txBody>
      </p:sp>
      <p:sp>
        <p:nvSpPr>
          <p:cNvPr id="3" name="Content Placeholder 2"/>
          <p:cNvSpPr>
            <a:spLocks noGrp="1"/>
          </p:cNvSpPr>
          <p:nvPr>
            <p:ph idx="1"/>
          </p:nvPr>
        </p:nvSpPr>
        <p:spPr>
          <a:xfrm>
            <a:off x="1097278" y="2739431"/>
            <a:ext cx="8232702" cy="4023360"/>
          </a:xfrm>
        </p:spPr>
        <p:txBody>
          <a:bodyPr>
            <a:normAutofit/>
          </a:bodyPr>
          <a:lstStyle/>
          <a:p>
            <a:endParaRPr lang="en-US" sz="2800" dirty="0" smtClean="0"/>
          </a:p>
          <a:p>
            <a:endParaRPr lang="en-US" sz="2800" dirty="0" smtClean="0"/>
          </a:p>
          <a:p>
            <a:endParaRPr lang="en-US" sz="2800" dirty="0" smtClean="0"/>
          </a:p>
          <a:p>
            <a:endParaRPr lang="en-US" sz="2800" dirty="0" smtClean="0"/>
          </a:p>
          <a:p>
            <a:pPr>
              <a:buFont typeface="Wingdings" panose="05000000000000000000" pitchFamily="2" charset="2"/>
              <a:buChar char="q"/>
            </a:pPr>
            <a:r>
              <a:rPr lang="en-US" sz="2800" dirty="0" smtClean="0"/>
              <a:t> Ranking criteria: popular, discriminative, concordant</a:t>
            </a:r>
          </a:p>
          <a:p>
            <a:pPr>
              <a:buFont typeface="Wingdings" panose="05000000000000000000" pitchFamily="2" charset="2"/>
              <a:buChar char="q"/>
            </a:pPr>
            <a:endParaRPr lang="en-US" sz="2800" dirty="0" smtClean="0"/>
          </a:p>
        </p:txBody>
      </p:sp>
      <p:sp>
        <p:nvSpPr>
          <p:cNvPr id="4" name="Slide Number Placeholder 3"/>
          <p:cNvSpPr>
            <a:spLocks noGrp="1"/>
          </p:cNvSpPr>
          <p:nvPr>
            <p:ph type="sldNum" sz="quarter" idx="12"/>
          </p:nvPr>
        </p:nvSpPr>
        <p:spPr/>
        <p:txBody>
          <a:bodyPr/>
          <a:lstStyle/>
          <a:p>
            <a:fld id="{6113E31D-E2AB-40D1-8B51-AFA5AFEF393A}" type="slidenum">
              <a:rPr lang="en-US" smtClean="0"/>
              <a:pPr/>
              <a:t>117</a:t>
            </a:fld>
            <a:endParaRPr lang="en-US" dirty="0"/>
          </a:p>
        </p:txBody>
      </p:sp>
      <p:sp>
        <p:nvSpPr>
          <p:cNvPr id="48" name="Striped Right Arrow 47"/>
          <p:cNvSpPr/>
          <p:nvPr/>
        </p:nvSpPr>
        <p:spPr>
          <a:xfrm rot="19639412">
            <a:off x="5740424" y="3635412"/>
            <a:ext cx="898556" cy="179891"/>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9" name="Striped Right Arrow 48"/>
          <p:cNvSpPr/>
          <p:nvPr/>
        </p:nvSpPr>
        <p:spPr>
          <a:xfrm rot="2213407">
            <a:off x="5917164" y="2614119"/>
            <a:ext cx="760748" cy="189254"/>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0" name="Rounded Rectangle 49"/>
          <p:cNvSpPr/>
          <p:nvPr/>
        </p:nvSpPr>
        <p:spPr>
          <a:xfrm>
            <a:off x="4189844" y="1965554"/>
            <a:ext cx="1860432" cy="1123712"/>
          </a:xfrm>
          <a:prstGeom prst="roundRect">
            <a:avLst/>
          </a:prstGeom>
          <a:solidFill>
            <a:schemeClr val="bg1"/>
          </a:solidFill>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en-US" sz="2000" dirty="0" smtClean="0">
                <a:solidFill>
                  <a:schemeClr val="tx1">
                    <a:lumMod val="50000"/>
                    <a:lumOff val="50000"/>
                  </a:schemeClr>
                </a:solidFill>
              </a:rPr>
              <a:t>1</a:t>
            </a:r>
            <a:r>
              <a:rPr lang="en-US" sz="2000" dirty="0">
                <a:solidFill>
                  <a:schemeClr val="tx1">
                    <a:lumMod val="50000"/>
                    <a:lumOff val="50000"/>
                  </a:schemeClr>
                </a:solidFill>
              </a:rPr>
              <a:t>. Hierarchical topic discovery w/ </a:t>
            </a:r>
            <a:r>
              <a:rPr lang="en-US" sz="2000" dirty="0" smtClean="0">
                <a:solidFill>
                  <a:schemeClr val="tx1">
                    <a:lumMod val="50000"/>
                    <a:lumOff val="50000"/>
                  </a:schemeClr>
                </a:solidFill>
              </a:rPr>
              <a:t>entities</a:t>
            </a:r>
            <a:endParaRPr lang="en-US" sz="2000" dirty="0">
              <a:solidFill>
                <a:schemeClr val="tx1">
                  <a:lumMod val="50000"/>
                  <a:lumOff val="50000"/>
                </a:schemeClr>
              </a:solidFill>
            </a:endParaRPr>
          </a:p>
        </p:txBody>
      </p:sp>
      <p:sp>
        <p:nvSpPr>
          <p:cNvPr id="51" name="Rounded Rectangle 50"/>
          <p:cNvSpPr/>
          <p:nvPr/>
        </p:nvSpPr>
        <p:spPr>
          <a:xfrm>
            <a:off x="4432624" y="3590300"/>
            <a:ext cx="1228865" cy="783193"/>
          </a:xfrm>
          <a:prstGeom prst="roundRect">
            <a:avLst/>
          </a:prstGeom>
          <a:solidFill>
            <a:schemeClr val="bg1"/>
          </a:solidFill>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en-US" sz="2000" dirty="0">
                <a:solidFill>
                  <a:schemeClr val="tx1">
                    <a:lumMod val="50000"/>
                    <a:lumOff val="50000"/>
                  </a:schemeClr>
                </a:solidFill>
              </a:rPr>
              <a:t>2. Phrase mining</a:t>
            </a:r>
          </a:p>
        </p:txBody>
      </p:sp>
      <p:sp>
        <p:nvSpPr>
          <p:cNvPr id="52" name="Rounded Rectangle 51"/>
          <p:cNvSpPr/>
          <p:nvPr/>
        </p:nvSpPr>
        <p:spPr>
          <a:xfrm>
            <a:off x="6757777" y="2538633"/>
            <a:ext cx="1647455" cy="1721465"/>
          </a:xfrm>
          <a:prstGeom prst="round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a:t>3. Rank phrases &amp; </a:t>
            </a:r>
            <a:r>
              <a:rPr lang="en-US" sz="2400" dirty="0" smtClean="0"/>
              <a:t>entities per topic</a:t>
            </a:r>
            <a:endParaRPr lang="en-US" sz="2400" dirty="0"/>
          </a:p>
        </p:txBody>
      </p:sp>
      <p:sp>
        <p:nvSpPr>
          <p:cNvPr id="53" name="Rectangle 52"/>
          <p:cNvSpPr/>
          <p:nvPr/>
        </p:nvSpPr>
        <p:spPr>
          <a:xfrm>
            <a:off x="8873406" y="1845735"/>
            <a:ext cx="2339077" cy="707886"/>
          </a:xfrm>
          <a:prstGeom prst="rect">
            <a:avLst/>
          </a:prstGeom>
        </p:spPr>
        <p:txBody>
          <a:bodyPr wrap="square">
            <a:spAutoFit/>
          </a:bodyPr>
          <a:lstStyle/>
          <a:p>
            <a:r>
              <a:rPr lang="en-US" sz="2000" dirty="0"/>
              <a:t>Output hierarchy w/ </a:t>
            </a:r>
            <a:r>
              <a:rPr lang="en-US" altLang="zh-CN" sz="2000" b="1" dirty="0">
                <a:solidFill>
                  <a:srgbClr val="000000"/>
                </a:solidFill>
              </a:rPr>
              <a:t>phrases</a:t>
            </a:r>
            <a:r>
              <a:rPr lang="zh-CN" altLang="en-US" sz="2000" dirty="0">
                <a:solidFill>
                  <a:srgbClr val="000000"/>
                </a:solidFill>
              </a:rPr>
              <a:t> </a:t>
            </a:r>
            <a:r>
              <a:rPr lang="en-US" altLang="zh-CN" sz="2000" b="1" dirty="0">
                <a:solidFill>
                  <a:srgbClr val="000000"/>
                </a:solidFill>
              </a:rPr>
              <a:t>&amp;</a:t>
            </a:r>
            <a:r>
              <a:rPr lang="zh-CN" altLang="en-US" sz="2000" b="1" dirty="0">
                <a:solidFill>
                  <a:srgbClr val="000000"/>
                </a:solidFill>
              </a:rPr>
              <a:t> </a:t>
            </a:r>
            <a:r>
              <a:rPr lang="en-US" altLang="zh-CN" sz="2000" b="1" dirty="0">
                <a:solidFill>
                  <a:srgbClr val="000000"/>
                </a:solidFill>
              </a:rPr>
              <a:t>entities </a:t>
            </a:r>
            <a:endParaRPr lang="en-US" sz="2000" b="1" dirty="0">
              <a:solidFill>
                <a:srgbClr val="000000"/>
              </a:solidFill>
            </a:endParaRPr>
          </a:p>
        </p:txBody>
      </p:sp>
      <p:sp>
        <p:nvSpPr>
          <p:cNvPr id="54" name="Striped Right Arrow 53"/>
          <p:cNvSpPr/>
          <p:nvPr/>
        </p:nvSpPr>
        <p:spPr>
          <a:xfrm rot="19639412">
            <a:off x="3613454" y="2524159"/>
            <a:ext cx="512121" cy="23778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5" name="Striped Right Arrow 54"/>
          <p:cNvSpPr/>
          <p:nvPr/>
        </p:nvSpPr>
        <p:spPr>
          <a:xfrm rot="2213407">
            <a:off x="3453416" y="3647266"/>
            <a:ext cx="952051" cy="185184"/>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6" name="Striped Right Arrow 55"/>
          <p:cNvSpPr/>
          <p:nvPr/>
        </p:nvSpPr>
        <p:spPr>
          <a:xfrm>
            <a:off x="8482674" y="3024323"/>
            <a:ext cx="598700" cy="213683"/>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7" name="Rectangle 56"/>
          <p:cNvSpPr/>
          <p:nvPr/>
        </p:nvSpPr>
        <p:spPr>
          <a:xfrm>
            <a:off x="1759793" y="3973383"/>
            <a:ext cx="1809598" cy="400110"/>
          </a:xfrm>
          <a:prstGeom prst="rect">
            <a:avLst/>
          </a:prstGeom>
        </p:spPr>
        <p:txBody>
          <a:bodyPr wrap="none">
            <a:spAutoFit/>
          </a:bodyPr>
          <a:lstStyle/>
          <a:p>
            <a:r>
              <a:rPr lang="en-US" sz="2000" dirty="0" smtClean="0"/>
              <a:t>Input collection</a:t>
            </a:r>
            <a:endParaRPr lang="en-US" sz="2000" dirty="0"/>
          </a:p>
        </p:txBody>
      </p:sp>
      <p:sp>
        <p:nvSpPr>
          <p:cNvPr id="58" name="Oval 57"/>
          <p:cNvSpPr/>
          <p:nvPr/>
        </p:nvSpPr>
        <p:spPr>
          <a:xfrm>
            <a:off x="3251574" y="3701556"/>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p:cNvSpPr/>
          <p:nvPr/>
        </p:nvSpPr>
        <p:spPr>
          <a:xfrm>
            <a:off x="2022849" y="3155456"/>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2000624" y="3784106"/>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Oval 60"/>
          <p:cNvSpPr/>
          <p:nvPr/>
        </p:nvSpPr>
        <p:spPr>
          <a:xfrm>
            <a:off x="3365874" y="2577606"/>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2" name="Straight Connector 61"/>
          <p:cNvCxnSpPr>
            <a:stCxn id="68" idx="3"/>
            <a:endCxn id="65" idx="1"/>
          </p:cNvCxnSpPr>
          <p:nvPr/>
        </p:nvCxnSpPr>
        <p:spPr>
          <a:xfrm>
            <a:off x="2374623" y="2356388"/>
            <a:ext cx="48275" cy="49268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0" idx="7"/>
          </p:cNvCxnSpPr>
          <p:nvPr/>
        </p:nvCxnSpPr>
        <p:spPr>
          <a:xfrm flipV="1">
            <a:off x="2141546" y="2730005"/>
            <a:ext cx="551227" cy="107827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9" idx="5"/>
          </p:cNvCxnSpPr>
          <p:nvPr/>
        </p:nvCxnSpPr>
        <p:spPr>
          <a:xfrm flipV="1">
            <a:off x="2163771" y="2714130"/>
            <a:ext cx="481377" cy="582248"/>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2422898" y="2666505"/>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ectangle 65"/>
          <p:cNvSpPr/>
          <p:nvPr/>
        </p:nvSpPr>
        <p:spPr>
          <a:xfrm>
            <a:off x="2575298" y="2818905"/>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Rectangle 66"/>
          <p:cNvSpPr/>
          <p:nvPr/>
        </p:nvSpPr>
        <p:spPr>
          <a:xfrm>
            <a:off x="2727698" y="2971305"/>
            <a:ext cx="842704" cy="370007"/>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text</a:t>
            </a:r>
            <a:endParaRPr lang="en-US" dirty="0">
              <a:solidFill>
                <a:schemeClr val="tx1"/>
              </a:solidFill>
            </a:endParaRPr>
          </a:p>
        </p:txBody>
      </p:sp>
      <p:sp>
        <p:nvSpPr>
          <p:cNvPr id="68" name="Oval 67"/>
          <p:cNvSpPr/>
          <p:nvPr/>
        </p:nvSpPr>
        <p:spPr>
          <a:xfrm>
            <a:off x="2350445" y="2215466"/>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p:cNvSpPr/>
          <p:nvPr/>
        </p:nvSpPr>
        <p:spPr>
          <a:xfrm>
            <a:off x="1161009" y="2930208"/>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p:nvPr/>
        </p:nvSpPr>
        <p:spPr>
          <a:xfrm>
            <a:off x="1344897" y="3557110"/>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1" name="Straight Connector 70"/>
          <p:cNvCxnSpPr>
            <a:stCxn id="70" idx="7"/>
          </p:cNvCxnSpPr>
          <p:nvPr/>
        </p:nvCxnSpPr>
        <p:spPr>
          <a:xfrm flipV="1">
            <a:off x="1485819" y="3324816"/>
            <a:ext cx="1259964" cy="256472"/>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68" idx="6"/>
            <a:endCxn id="67" idx="0"/>
          </p:cNvCxnSpPr>
          <p:nvPr/>
        </p:nvCxnSpPr>
        <p:spPr>
          <a:xfrm>
            <a:off x="2515545" y="2298016"/>
            <a:ext cx="633505" cy="673289"/>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58" idx="1"/>
            <a:endCxn id="67" idx="2"/>
          </p:cNvCxnSpPr>
          <p:nvPr/>
        </p:nvCxnSpPr>
        <p:spPr>
          <a:xfrm flipH="1" flipV="1">
            <a:off x="3149050" y="3341312"/>
            <a:ext cx="126702" cy="384422"/>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65" idx="1"/>
            <a:endCxn id="69" idx="6"/>
          </p:cNvCxnSpPr>
          <p:nvPr/>
        </p:nvCxnSpPr>
        <p:spPr>
          <a:xfrm flipH="1">
            <a:off x="1326109" y="2849068"/>
            <a:ext cx="1096789" cy="16369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1" idx="2"/>
          </p:cNvCxnSpPr>
          <p:nvPr/>
        </p:nvCxnSpPr>
        <p:spPr>
          <a:xfrm flipH="1">
            <a:off x="2894214" y="2660156"/>
            <a:ext cx="471660" cy="18629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aphicFrame>
        <p:nvGraphicFramePr>
          <p:cNvPr id="76" name="Diagram 75"/>
          <p:cNvGraphicFramePr/>
          <p:nvPr>
            <p:extLst/>
          </p:nvPr>
        </p:nvGraphicFramePr>
        <p:xfrm>
          <a:off x="8762885" y="2663088"/>
          <a:ext cx="2449598" cy="1622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Rectangle 33"/>
          <p:cNvSpPr/>
          <p:nvPr/>
        </p:nvSpPr>
        <p:spPr>
          <a:xfrm>
            <a:off x="1590291" y="1934709"/>
            <a:ext cx="842704" cy="3700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entity</a:t>
            </a:r>
            <a:endParaRPr lang="en-US" sz="2000" dirty="0">
              <a:solidFill>
                <a:schemeClr val="tx1"/>
              </a:solidFill>
            </a:endParaRPr>
          </a:p>
        </p:txBody>
      </p:sp>
    </p:spTree>
    <p:extLst>
      <p:ext uri="{BB962C8B-B14F-4D97-AF65-F5344CB8AC3E}">
        <p14:creationId xmlns:p14="http://schemas.microsoft.com/office/powerpoint/2010/main" val="194649939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Phrase &amp; Entity Ranking – </a:t>
            </a:r>
            <a:br>
              <a:rPr lang="en-US" dirty="0" smtClean="0"/>
            </a:br>
            <a:r>
              <a:rPr lang="en-US" dirty="0" smtClean="0"/>
              <a:t>Estimate Topical Frequency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endParaRPr lang="en-US" dirty="0" smtClean="0"/>
              </a:p>
              <a:p>
                <a:endParaRPr lang="en-US" dirty="0"/>
              </a:p>
              <a:p>
                <a:endParaRPr lang="en-US" dirty="0" smtClean="0"/>
              </a:p>
              <a:p>
                <a:endParaRPr lang="en-US" dirty="0" smtClean="0"/>
              </a:p>
              <a:p>
                <a:endParaRPr lang="en-US" dirty="0" smtClean="0"/>
              </a:p>
              <a:p>
                <a:r>
                  <a:rPr lang="en-US" sz="2400" dirty="0" smtClean="0"/>
                  <a:t>E.g. </a:t>
                </a:r>
                <a:endParaRPr lang="en-US" sz="2400" b="0" i="1" dirty="0" smtClean="0">
                  <a:latin typeface="Cambria Math" panose="02040503050406030204" pitchFamily="18" charset="0"/>
                </a:endParaRPr>
              </a:p>
              <a:p>
                <a14:m>
                  <m:oMath xmlns:m="http://schemas.openxmlformats.org/officeDocument/2006/math">
                    <m:r>
                      <a:rPr lang="en-US" sz="2400" b="0" i="1" smtClean="0">
                        <a:latin typeface="Cambria Math" panose="02040503050406030204" pitchFamily="18" charset="0"/>
                      </a:rPr>
                      <m:t>𝑝</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𝑧</m:t>
                        </m:r>
                        <m:r>
                          <a:rPr lang="en-US" sz="2400" b="0" i="1" smtClean="0">
                            <a:latin typeface="Cambria Math" panose="02040503050406030204" pitchFamily="18" charset="0"/>
                          </a:rPr>
                          <m:t>=</m:t>
                        </m:r>
                        <m:r>
                          <a:rPr lang="en-US" sz="2400" b="0" i="1" smtClean="0">
                            <a:latin typeface="Cambria Math" panose="02040503050406030204" pitchFamily="18" charset="0"/>
                          </a:rPr>
                          <m:t>𝐷𝐵</m:t>
                        </m:r>
                      </m:e>
                      <m:e>
                        <m:r>
                          <a:rPr lang="en-US" sz="2400" b="0" i="1" smtClean="0">
                            <a:latin typeface="Cambria Math" panose="02040503050406030204" pitchFamily="18" charset="0"/>
                          </a:rPr>
                          <m:t>𝑞𝑢𝑒𝑟𝑦</m:t>
                        </m:r>
                        <m:r>
                          <a:rPr lang="en-US" sz="2400" b="0" i="1" smtClean="0">
                            <a:latin typeface="Cambria Math" panose="02040503050406030204" pitchFamily="18" charset="0"/>
                          </a:rPr>
                          <m:t> </m:t>
                        </m:r>
                        <m:r>
                          <a:rPr lang="en-US" sz="2400" b="0" i="1" smtClean="0">
                            <a:latin typeface="Cambria Math" panose="02040503050406030204" pitchFamily="18" charset="0"/>
                          </a:rPr>
                          <m:t>𝑝𝑟𝑜𝑐𝑒𝑠𝑠𝑖𝑛𝑔</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𝑝</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𝑧</m:t>
                            </m:r>
                            <m:r>
                              <a:rPr lang="en-US" sz="2400" b="0" i="1" smtClean="0">
                                <a:latin typeface="Cambria Math" panose="02040503050406030204" pitchFamily="18" charset="0"/>
                              </a:rPr>
                              <m:t>=</m:t>
                            </m:r>
                            <m:r>
                              <a:rPr lang="en-US" sz="2400" b="0" i="1" smtClean="0">
                                <a:latin typeface="Cambria Math" panose="02040503050406030204" pitchFamily="18" charset="0"/>
                              </a:rPr>
                              <m:t>𝐷𝐵</m:t>
                            </m:r>
                          </m:e>
                        </m:d>
                        <m:r>
                          <a:rPr lang="en-US" sz="2400" b="0" i="1" smtClean="0">
                            <a:latin typeface="Cambria Math" panose="02040503050406030204" pitchFamily="18" charset="0"/>
                          </a:rPr>
                          <m:t>𝑝</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𝑞𝑢𝑒𝑟𝑦</m:t>
                            </m:r>
                          </m:e>
                          <m:e>
                            <m:r>
                              <a:rPr lang="en-US" sz="2400" b="0" i="1" smtClean="0">
                                <a:latin typeface="Cambria Math" panose="02040503050406030204" pitchFamily="18" charset="0"/>
                              </a:rPr>
                              <m:t>𝑧</m:t>
                            </m:r>
                            <m:r>
                              <a:rPr lang="en-US" sz="2400" b="0" i="1" smtClean="0">
                                <a:latin typeface="Cambria Math" panose="02040503050406030204" pitchFamily="18" charset="0"/>
                              </a:rPr>
                              <m:t>=</m:t>
                            </m:r>
                            <m:r>
                              <a:rPr lang="en-US" sz="2400" b="0" i="1" smtClean="0">
                                <a:latin typeface="Cambria Math" panose="02040503050406030204" pitchFamily="18" charset="0"/>
                              </a:rPr>
                              <m:t>𝐷𝐵</m:t>
                            </m:r>
                          </m:e>
                        </m:d>
                        <m:r>
                          <a:rPr lang="en-US" sz="2400" b="0" i="1" smtClean="0">
                            <a:latin typeface="Cambria Math" panose="02040503050406030204" pitchFamily="18" charset="0"/>
                          </a:rPr>
                          <m:t>𝑝</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𝑝𝑟𝑜𝑐𝑒𝑠𝑠𝑖𝑛𝑔</m:t>
                            </m:r>
                          </m:e>
                          <m:e>
                            <m:r>
                              <a:rPr lang="en-US" sz="2400" b="0" i="1" smtClean="0">
                                <a:latin typeface="Cambria Math" panose="02040503050406030204" pitchFamily="18" charset="0"/>
                              </a:rPr>
                              <m:t>𝑧</m:t>
                            </m:r>
                            <m:r>
                              <a:rPr lang="en-US" sz="2400" b="0" i="1" smtClean="0">
                                <a:latin typeface="Cambria Math" panose="02040503050406030204" pitchFamily="18" charset="0"/>
                              </a:rPr>
                              <m:t>=</m:t>
                            </m:r>
                            <m:r>
                              <a:rPr lang="en-US" sz="2400" b="0" i="1" smtClean="0">
                                <a:latin typeface="Cambria Math" panose="02040503050406030204" pitchFamily="18" charset="0"/>
                              </a:rPr>
                              <m:t>𝐷𝐵</m:t>
                            </m:r>
                          </m:e>
                        </m:d>
                      </m:num>
                      <m:den>
                        <m:nary>
                          <m:naryPr>
                            <m:chr m:val="∑"/>
                            <m:supHide m:val="on"/>
                            <m:ctrlPr>
                              <a:rPr lang="en-US" sz="2400" b="0" i="1" smtClean="0">
                                <a:latin typeface="Cambria Math" panose="02040503050406030204" pitchFamily="18" charset="0"/>
                              </a:rPr>
                            </m:ctrlPr>
                          </m:naryPr>
                          <m:sub>
                            <m:r>
                              <a:rPr lang="en-US" sz="2400" b="0" i="1" smtClean="0">
                                <a:latin typeface="Cambria Math" panose="02040503050406030204" pitchFamily="18" charset="0"/>
                              </a:rPr>
                              <m:t>𝑡</m:t>
                            </m:r>
                          </m:sub>
                          <m:sup/>
                          <m:e>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𝑧</m:t>
                                </m:r>
                                <m:r>
                                  <a:rPr lang="en-US" sz="2400" i="1">
                                    <a:latin typeface="Cambria Math" panose="02040503050406030204" pitchFamily="18" charset="0"/>
                                  </a:rPr>
                                  <m:t>=</m:t>
                                </m:r>
                                <m:r>
                                  <a:rPr lang="en-US" sz="2400" b="0" i="1" smtClean="0">
                                    <a:latin typeface="Cambria Math" panose="02040503050406030204" pitchFamily="18" charset="0"/>
                                  </a:rPr>
                                  <m:t>𝑡</m:t>
                                </m:r>
                              </m:e>
                            </m:d>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𝑞𝑢𝑒𝑟𝑦</m:t>
                                </m:r>
                              </m:e>
                              <m:e>
                                <m:r>
                                  <a:rPr lang="en-US" sz="2400" i="1">
                                    <a:latin typeface="Cambria Math" panose="02040503050406030204" pitchFamily="18" charset="0"/>
                                  </a:rPr>
                                  <m:t>𝑧</m:t>
                                </m:r>
                                <m:r>
                                  <a:rPr lang="en-US" sz="2400" i="1">
                                    <a:latin typeface="Cambria Math" panose="02040503050406030204" pitchFamily="18" charset="0"/>
                                  </a:rPr>
                                  <m:t>=</m:t>
                                </m:r>
                                <m:r>
                                  <a:rPr lang="en-US" sz="2400" b="0" i="1" smtClean="0">
                                    <a:latin typeface="Cambria Math" panose="02040503050406030204" pitchFamily="18" charset="0"/>
                                  </a:rPr>
                                  <m:t>𝑡</m:t>
                                </m:r>
                              </m:e>
                            </m:d>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𝑝𝑟𝑜𝑐𝑒𝑠𝑠𝑖𝑛𝑔</m:t>
                                </m:r>
                              </m:e>
                              <m:e>
                                <m:r>
                                  <a:rPr lang="en-US" sz="2400" i="1">
                                    <a:latin typeface="Cambria Math" panose="02040503050406030204" pitchFamily="18" charset="0"/>
                                  </a:rPr>
                                  <m:t>𝑧</m:t>
                                </m:r>
                                <m:r>
                                  <a:rPr lang="en-US" sz="2400" i="1">
                                    <a:latin typeface="Cambria Math" panose="02040503050406030204" pitchFamily="18" charset="0"/>
                                  </a:rPr>
                                  <m:t>=</m:t>
                                </m:r>
                                <m:r>
                                  <a:rPr lang="en-US" sz="2400" b="0" i="1" smtClean="0">
                                    <a:latin typeface="Cambria Math" panose="02040503050406030204" pitchFamily="18" charset="0"/>
                                  </a:rPr>
                                  <m:t>𝑡</m:t>
                                </m:r>
                              </m:e>
                            </m:d>
                          </m:e>
                        </m:nary>
                      </m:den>
                    </m:f>
                  </m:oMath>
                </a14:m>
                <a:r>
                  <a:rPr lang="en-US" sz="2400" dirty="0" smtClean="0"/>
                  <a:t/>
                </a:r>
                <a:br>
                  <a:rPr lang="en-US" sz="2400" dirty="0" smtClean="0"/>
                </a:br>
                <a14:m>
                  <m:oMath xmlns:m="http://schemas.openxmlformats.org/officeDocument/2006/math">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𝐷𝐵</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𝜙</m:t>
                            </m:r>
                          </m:e>
                          <m:sub>
                            <m:r>
                              <a:rPr lang="en-US" sz="2400" b="0" i="1" smtClean="0">
                                <a:latin typeface="Cambria Math" panose="02040503050406030204" pitchFamily="18" charset="0"/>
                              </a:rPr>
                              <m:t>𝐷𝐵</m:t>
                            </m:r>
                            <m:r>
                              <a:rPr lang="en-US" sz="2400" b="0" i="1" smtClean="0">
                                <a:latin typeface="Cambria Math" panose="02040503050406030204" pitchFamily="18" charset="0"/>
                              </a:rPr>
                              <m:t>,</m:t>
                            </m:r>
                            <m:r>
                              <a:rPr lang="en-US" sz="2400" b="0" i="1" smtClean="0">
                                <a:latin typeface="Cambria Math" panose="02040503050406030204" pitchFamily="18" charset="0"/>
                              </a:rPr>
                              <m:t>𝑞𝑢𝑒𝑟𝑦</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𝜙</m:t>
                            </m:r>
                          </m:e>
                          <m:sub>
                            <m:r>
                              <a:rPr lang="en-US" sz="2400" b="0" i="1" smtClean="0">
                                <a:latin typeface="Cambria Math" panose="02040503050406030204" pitchFamily="18" charset="0"/>
                              </a:rPr>
                              <m:t>𝐷𝐵</m:t>
                            </m:r>
                            <m:r>
                              <a:rPr lang="en-US" sz="2400" b="0" i="1" smtClean="0">
                                <a:latin typeface="Cambria Math" panose="02040503050406030204" pitchFamily="18" charset="0"/>
                              </a:rPr>
                              <m:t>,</m:t>
                            </m:r>
                            <m:r>
                              <a:rPr lang="en-US" sz="2400" b="0" i="1" smtClean="0">
                                <a:latin typeface="Cambria Math" panose="02040503050406030204" pitchFamily="18" charset="0"/>
                              </a:rPr>
                              <m:t>𝑝𝑟𝑜𝑐𝑒𝑠𝑠𝑖𝑛𝑔</m:t>
                            </m:r>
                          </m:sub>
                        </m:sSub>
                      </m:num>
                      <m:den>
                        <m:nary>
                          <m:naryPr>
                            <m:chr m:val="∑"/>
                            <m:supHide m:val="on"/>
                            <m:ctrlPr>
                              <a:rPr lang="en-US" sz="2400" b="0" i="1" smtClean="0">
                                <a:latin typeface="Cambria Math" panose="02040503050406030204" pitchFamily="18" charset="0"/>
                              </a:rPr>
                            </m:ctrlPr>
                          </m:naryPr>
                          <m:sub>
                            <m:r>
                              <a:rPr lang="en-US" sz="2400" b="0" i="1" smtClean="0">
                                <a:latin typeface="Cambria Math" panose="02040503050406030204" pitchFamily="18" charset="0"/>
                              </a:rPr>
                              <m:t>𝑡</m:t>
                            </m:r>
                          </m:sub>
                          <m:sup/>
                          <m:e>
                            <m:sSub>
                              <m:sSubPr>
                                <m:ctrlPr>
                                  <a:rPr lang="en-US" sz="2400" i="1">
                                    <a:latin typeface="Cambria Math" panose="02040503050406030204" pitchFamily="18" charset="0"/>
                                  </a:rPr>
                                </m:ctrlPr>
                              </m:sSubPr>
                              <m:e>
                                <m:r>
                                  <a:rPr lang="en-US" sz="2400" i="1">
                                    <a:latin typeface="Cambria Math" panose="02040503050406030204" pitchFamily="18" charset="0"/>
                                  </a:rPr>
                                  <m:t>𝜃</m:t>
                                </m:r>
                              </m:e>
                              <m:sub>
                                <m:r>
                                  <a:rPr lang="en-US" sz="2400" b="0" i="1" smtClean="0">
                                    <a:latin typeface="Cambria Math" panose="02040503050406030204" pitchFamily="18" charset="0"/>
                                  </a:rPr>
                                  <m:t>𝑡</m:t>
                                </m:r>
                              </m:sub>
                            </m:sSub>
                            <m:sSub>
                              <m:sSubPr>
                                <m:ctrlPr>
                                  <a:rPr lang="en-US" sz="2400" i="1">
                                    <a:latin typeface="Cambria Math" panose="02040503050406030204" pitchFamily="18" charset="0"/>
                                  </a:rPr>
                                </m:ctrlPr>
                              </m:sSubPr>
                              <m:e>
                                <m:r>
                                  <a:rPr lang="en-US" sz="2400" i="1">
                                    <a:latin typeface="Cambria Math" panose="02040503050406030204" pitchFamily="18" charset="0"/>
                                  </a:rPr>
                                  <m:t>𝜙</m:t>
                                </m:r>
                              </m:e>
                              <m:sub>
                                <m:r>
                                  <a:rPr lang="en-US" sz="2400" b="0" i="1" smtClean="0">
                                    <a:latin typeface="Cambria Math" panose="02040503050406030204" pitchFamily="18" charset="0"/>
                                  </a:rPr>
                                  <m:t>𝑡</m:t>
                                </m:r>
                                <m:r>
                                  <a:rPr lang="en-US" sz="2400" i="1">
                                    <a:latin typeface="Cambria Math" panose="02040503050406030204" pitchFamily="18" charset="0"/>
                                  </a:rPr>
                                  <m:t>,</m:t>
                                </m:r>
                                <m:r>
                                  <a:rPr lang="en-US" sz="2400" i="1">
                                    <a:latin typeface="Cambria Math" panose="02040503050406030204" pitchFamily="18" charset="0"/>
                                  </a:rPr>
                                  <m:t>𝑞𝑢𝑒𝑟𝑦</m:t>
                                </m:r>
                              </m:sub>
                            </m:sSub>
                            <m:sSub>
                              <m:sSubPr>
                                <m:ctrlPr>
                                  <a:rPr lang="en-US" sz="2400" i="1">
                                    <a:latin typeface="Cambria Math" panose="02040503050406030204" pitchFamily="18" charset="0"/>
                                  </a:rPr>
                                </m:ctrlPr>
                              </m:sSubPr>
                              <m:e>
                                <m:r>
                                  <a:rPr lang="en-US" sz="2400" i="1">
                                    <a:latin typeface="Cambria Math" panose="02040503050406030204" pitchFamily="18" charset="0"/>
                                  </a:rPr>
                                  <m:t>𝜙</m:t>
                                </m:r>
                              </m:e>
                              <m:sub>
                                <m:r>
                                  <a:rPr lang="en-US" sz="2400" b="0" i="1" smtClean="0">
                                    <a:latin typeface="Cambria Math" panose="02040503050406030204" pitchFamily="18" charset="0"/>
                                  </a:rPr>
                                  <m:t>𝑡</m:t>
                                </m:r>
                                <m:r>
                                  <a:rPr lang="en-US" sz="2400" i="1">
                                    <a:latin typeface="Cambria Math" panose="02040503050406030204" pitchFamily="18" charset="0"/>
                                  </a:rPr>
                                  <m:t>,</m:t>
                                </m:r>
                                <m:r>
                                  <a:rPr lang="en-US" sz="2400" i="1">
                                    <a:latin typeface="Cambria Math" panose="02040503050406030204" pitchFamily="18" charset="0"/>
                                  </a:rPr>
                                  <m:t>𝑝𝑟𝑜𝑐𝑒𝑠𝑠𝑖𝑛𝑔</m:t>
                                </m:r>
                              </m:sub>
                            </m:sSub>
                          </m:e>
                        </m:nary>
                      </m:den>
                    </m:f>
                  </m:oMath>
                </a14:m>
                <a:endParaRPr lang="en-US" sz="2400"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7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113E31D-E2AB-40D1-8B51-AFA5AFEF393A}" type="slidenum">
              <a:rPr lang="en-US" smtClean="0"/>
              <a:t>118</a:t>
            </a:fld>
            <a:endParaRPr lang="en-US" dirty="0"/>
          </a:p>
        </p:txBody>
      </p:sp>
      <p:graphicFrame>
        <p:nvGraphicFramePr>
          <p:cNvPr id="5" name="Table 4"/>
          <p:cNvGraphicFramePr>
            <a:graphicFrameLocks noGrp="1"/>
          </p:cNvGraphicFramePr>
          <p:nvPr>
            <p:extLst/>
          </p:nvPr>
        </p:nvGraphicFramePr>
        <p:xfrm>
          <a:off x="3047999" y="2002808"/>
          <a:ext cx="6990080" cy="1607820"/>
        </p:xfrm>
        <a:graphic>
          <a:graphicData uri="http://schemas.openxmlformats.org/drawingml/2006/table">
            <a:tbl>
              <a:tblPr/>
              <a:tblGrid>
                <a:gridCol w="3296370"/>
                <a:gridCol w="706368"/>
                <a:gridCol w="706368"/>
                <a:gridCol w="706368"/>
                <a:gridCol w="824093"/>
                <a:gridCol w="750513"/>
              </a:tblGrid>
              <a:tr h="1825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ea typeface="宋体" pitchFamily="2" charset="-122"/>
                          <a:cs typeface="Times New Roman" pitchFamily="18" charset="0"/>
                        </a:rPr>
                        <a:t>Pattern</a:t>
                      </a:r>
                    </a:p>
                  </a:txBody>
                  <a:tcPr marL="62774" marR="62774" marT="0" marB="0" horzOverflow="overflow">
                    <a:lnL w="9525" cap="flat" cmpd="sng" algn="ctr">
                      <a:solidFill>
                        <a:srgbClr val="AF3408"/>
                      </a:solidFill>
                      <a:prstDash val="solid"/>
                      <a:round/>
                      <a:headEnd type="none" w="med" len="med"/>
                      <a:tailEnd type="none" w="med" len="med"/>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ea typeface="宋体" pitchFamily="2" charset="-122"/>
                          <a:cs typeface="Times New Roman" pitchFamily="18" charset="0"/>
                        </a:rPr>
                        <a:t>Total</a:t>
                      </a:r>
                    </a:p>
                  </a:txBody>
                  <a:tcPr marL="62774" marR="62774" marT="0" marB="0" horzOverflow="overflow">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ea typeface="宋体" pitchFamily="2" charset="-122"/>
                          <a:cs typeface="Times New Roman" pitchFamily="18" charset="0"/>
                        </a:rPr>
                        <a:t>ML</a:t>
                      </a:r>
                    </a:p>
                  </a:txBody>
                  <a:tcPr marL="62774" marR="62774" marT="0" marB="0" horzOverflow="overflow">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ea typeface="宋体" pitchFamily="2" charset="-122"/>
                          <a:cs typeface="Times New Roman" pitchFamily="18" charset="0"/>
                        </a:rPr>
                        <a:t>DB</a:t>
                      </a:r>
                    </a:p>
                  </a:txBody>
                  <a:tcPr marL="62774" marR="62774" marT="0" marB="0" horzOverflow="overflow">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ea typeface="宋体" pitchFamily="2" charset="-122"/>
                          <a:cs typeface="Times New Roman" pitchFamily="18" charset="0"/>
                        </a:rPr>
                        <a:t>DM</a:t>
                      </a:r>
                    </a:p>
                  </a:txBody>
                  <a:tcPr marL="62774" marR="62774" marT="0" marB="0" horzOverflow="overflow">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ea typeface="宋体" pitchFamily="2" charset="-122"/>
                          <a:cs typeface="Times New Roman" pitchFamily="18" charset="0"/>
                        </a:rPr>
                        <a:t>IR</a:t>
                      </a:r>
                    </a:p>
                  </a:txBody>
                  <a:tcPr marL="62774" marR="62774" marT="0" marB="0" horzOverflow="overflow">
                    <a:lnL>
                      <a:noFill/>
                    </a:lnL>
                    <a:lnR w="9525" cap="flat" cmpd="sng" algn="ctr">
                      <a:noFill/>
                      <a:prstDash val="solid"/>
                      <a:round/>
                      <a:headEnd type="none" w="med" len="med"/>
                      <a:tailEnd type="none" w="med" len="med"/>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solidFill>
                      <a:schemeClr val="accent1"/>
                    </a:solidFill>
                  </a:tcPr>
                </a:tc>
              </a:tr>
              <a:tr h="182563">
                <a:tc>
                  <a:txBody>
                    <a:bodyPr/>
                    <a:lstStyle/>
                    <a:p>
                      <a:pPr algn="l" fontAlgn="b"/>
                      <a:r>
                        <a:rPr lang="en-US" sz="2000" b="0" i="1" u="none" strike="noStrike" dirty="0">
                          <a:solidFill>
                            <a:srgbClr val="000000"/>
                          </a:solidFill>
                          <a:effectLst/>
                          <a:latin typeface="Calibri"/>
                        </a:rPr>
                        <a:t>support vector machines</a:t>
                      </a:r>
                    </a:p>
                  </a:txBody>
                  <a:tcPr marL="9525" marR="9525" marT="9525" marB="0" anchor="b">
                    <a:lnL w="9525" cap="flat" cmpd="sng" algn="ctr">
                      <a:solidFill>
                        <a:srgbClr val="AF3408"/>
                      </a:solidFill>
                      <a:prstDash val="solid"/>
                      <a:round/>
                      <a:headEnd type="none" w="med" len="med"/>
                      <a:tailEnd type="none" w="med" len="med"/>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Calibri"/>
                        </a:rPr>
                        <a:t>85</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85</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0</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0</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0</a:t>
                      </a:r>
                      <a:endParaRPr lang="en-US" sz="2000" b="0" i="0" u="none" strike="noStrike" dirty="0">
                        <a:solidFill>
                          <a:srgbClr val="000000"/>
                        </a:solidFill>
                        <a:effectLst/>
                        <a:latin typeface="Calibri"/>
                      </a:endParaRPr>
                    </a:p>
                  </a:txBody>
                  <a:tcPr marL="9525" marR="9525" marT="9525" marB="0" anchor="b">
                    <a:lnL>
                      <a:noFill/>
                    </a:lnL>
                    <a:lnR w="9525" cap="flat" cmpd="sng" algn="ctr">
                      <a:noFill/>
                      <a:prstDash val="solid"/>
                      <a:round/>
                      <a:headEnd type="none" w="med" len="med"/>
                      <a:tailEnd type="none" w="med" len="med"/>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r>
              <a:tr h="182563">
                <a:tc>
                  <a:txBody>
                    <a:bodyPr/>
                    <a:lstStyle/>
                    <a:p>
                      <a:pPr algn="l" fontAlgn="b"/>
                      <a:r>
                        <a:rPr lang="en-US" sz="2000" b="0" i="1" u="none" strike="noStrike" dirty="0" smtClean="0">
                          <a:solidFill>
                            <a:srgbClr val="000000"/>
                          </a:solidFill>
                          <a:effectLst/>
                          <a:latin typeface="Calibri"/>
                        </a:rPr>
                        <a:t>query</a:t>
                      </a:r>
                      <a:r>
                        <a:rPr lang="en-US" sz="2000" b="0" i="1" u="none" strike="noStrike" baseline="0" dirty="0" smtClean="0">
                          <a:solidFill>
                            <a:srgbClr val="000000"/>
                          </a:solidFill>
                          <a:effectLst/>
                          <a:latin typeface="Calibri"/>
                        </a:rPr>
                        <a:t> processing</a:t>
                      </a:r>
                      <a:endParaRPr lang="en-US" sz="2000" b="0" i="1" u="none" strike="noStrike" dirty="0">
                        <a:solidFill>
                          <a:srgbClr val="000000"/>
                        </a:solidFill>
                        <a:effectLst/>
                        <a:latin typeface="Calibri"/>
                      </a:endParaRPr>
                    </a:p>
                  </a:txBody>
                  <a:tcPr marL="9525" marR="9525" marT="9525" marB="0" anchor="b">
                    <a:lnL w="9525" cap="flat" cmpd="sng" algn="ctr">
                      <a:solidFill>
                        <a:srgbClr val="AF3408"/>
                      </a:solidFill>
                      <a:prstDash val="solid"/>
                      <a:round/>
                      <a:headEnd type="none" w="med" len="med"/>
                      <a:tailEnd type="none" w="med" len="med"/>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Calibri"/>
                        </a:rPr>
                        <a:t>252</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0</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212</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27</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12</a:t>
                      </a:r>
                      <a:endParaRPr lang="en-US" sz="2000" b="0" i="0" u="none" strike="noStrike" dirty="0">
                        <a:solidFill>
                          <a:srgbClr val="000000"/>
                        </a:solidFill>
                        <a:effectLst/>
                        <a:latin typeface="Calibri"/>
                      </a:endParaRPr>
                    </a:p>
                  </a:txBody>
                  <a:tcPr marL="9525" marR="9525" marT="9525" marB="0" anchor="b">
                    <a:lnL>
                      <a:noFill/>
                    </a:lnL>
                    <a:lnR w="9525" cap="flat" cmpd="sng" algn="ctr">
                      <a:noFill/>
                      <a:prstDash val="solid"/>
                      <a:round/>
                      <a:headEnd type="none" w="med" len="med"/>
                      <a:tailEnd type="none" w="med" len="med"/>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r>
              <a:tr h="182563">
                <a:tc>
                  <a:txBody>
                    <a:bodyPr/>
                    <a:lstStyle/>
                    <a:p>
                      <a:pPr algn="l" fontAlgn="b"/>
                      <a:r>
                        <a:rPr lang="en-US" sz="2000" b="0" i="1" u="none" strike="noStrike" dirty="0" err="1" smtClean="0">
                          <a:solidFill>
                            <a:srgbClr val="000000"/>
                          </a:solidFill>
                          <a:effectLst/>
                          <a:latin typeface="Calibri"/>
                        </a:rPr>
                        <a:t>Hui</a:t>
                      </a:r>
                      <a:r>
                        <a:rPr lang="en-US" sz="2000" b="0" i="1" u="none" strike="noStrike" dirty="0" smtClean="0">
                          <a:solidFill>
                            <a:srgbClr val="000000"/>
                          </a:solidFill>
                          <a:effectLst/>
                          <a:latin typeface="Calibri"/>
                        </a:rPr>
                        <a:t> </a:t>
                      </a:r>
                      <a:r>
                        <a:rPr lang="en-US" sz="2000" b="0" i="1" u="none" strike="noStrike" dirty="0" err="1" smtClean="0">
                          <a:solidFill>
                            <a:srgbClr val="000000"/>
                          </a:solidFill>
                          <a:effectLst/>
                          <a:latin typeface="Calibri"/>
                        </a:rPr>
                        <a:t>Xiong</a:t>
                      </a:r>
                      <a:endParaRPr lang="en-US" sz="2000" b="0" i="1" u="none" strike="noStrike" dirty="0">
                        <a:solidFill>
                          <a:srgbClr val="000000"/>
                        </a:solidFill>
                        <a:effectLst/>
                        <a:latin typeface="Calibri"/>
                      </a:endParaRPr>
                    </a:p>
                  </a:txBody>
                  <a:tcPr marL="9525" marR="9525" marT="9525" marB="0" anchor="b">
                    <a:lnL w="9525" cap="flat" cmpd="sng" algn="ctr">
                      <a:solidFill>
                        <a:srgbClr val="AF3408"/>
                      </a:solidFill>
                      <a:prstDash val="solid"/>
                      <a:round/>
                      <a:headEnd type="none" w="med" len="med"/>
                      <a:tailEnd type="none" w="med" len="med"/>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Calibri"/>
                        </a:rPr>
                        <a:t>72</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a:solidFill>
                            <a:srgbClr val="000000"/>
                          </a:solidFill>
                          <a:effectLst/>
                          <a:latin typeface="Calibri"/>
                        </a:rPr>
                        <a:t>0</a:t>
                      </a: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0</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66</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6</a:t>
                      </a:r>
                      <a:endParaRPr lang="en-US" sz="2000" b="0" i="0" u="none" strike="noStrike" dirty="0">
                        <a:solidFill>
                          <a:srgbClr val="000000"/>
                        </a:solidFill>
                        <a:effectLst/>
                        <a:latin typeface="Calibri"/>
                      </a:endParaRPr>
                    </a:p>
                  </a:txBody>
                  <a:tcPr marL="9525" marR="9525" marT="9525" marB="0" anchor="b">
                    <a:lnL>
                      <a:noFill/>
                    </a:lnL>
                    <a:lnR w="9525" cap="flat" cmpd="sng" algn="ctr">
                      <a:noFill/>
                      <a:prstDash val="solid"/>
                      <a:round/>
                      <a:headEnd type="none" w="med" len="med"/>
                      <a:tailEnd type="none" w="med" len="med"/>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r>
              <a:tr h="182563">
                <a:tc>
                  <a:txBody>
                    <a:bodyPr/>
                    <a:lstStyle/>
                    <a:p>
                      <a:pPr algn="l" fontAlgn="b"/>
                      <a:r>
                        <a:rPr lang="en-US" sz="2000" b="0" i="1" u="none" strike="noStrike" dirty="0" smtClean="0">
                          <a:solidFill>
                            <a:srgbClr val="000000"/>
                          </a:solidFill>
                          <a:effectLst/>
                          <a:latin typeface="Calibri"/>
                        </a:rPr>
                        <a:t>SIGIR</a:t>
                      </a:r>
                      <a:endParaRPr lang="en-US" sz="2000" b="0" i="1" u="none" strike="noStrike" dirty="0">
                        <a:solidFill>
                          <a:srgbClr val="000000"/>
                        </a:solidFill>
                        <a:effectLst/>
                        <a:latin typeface="Calibri"/>
                      </a:endParaRPr>
                    </a:p>
                  </a:txBody>
                  <a:tcPr marL="9525" marR="9525" marT="9525" marB="0" anchor="b">
                    <a:lnL w="9525" cap="flat" cmpd="sng" algn="ctr">
                      <a:solidFill>
                        <a:srgbClr val="AF3408"/>
                      </a:solidFill>
                      <a:prstDash val="solid"/>
                      <a:round/>
                      <a:headEnd type="none" w="med" len="med"/>
                      <a:tailEnd type="none" w="med" len="med"/>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Calibri"/>
                        </a:rPr>
                        <a:t>2242</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444</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378</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303</a:t>
                      </a:r>
                      <a:endParaRPr lang="en-US" sz="2000" b="0" i="0" u="none" strike="noStrike" dirty="0">
                        <a:solidFill>
                          <a:srgbClr val="000000"/>
                        </a:solidFill>
                        <a:effectLst/>
                        <a:latin typeface="Calibri"/>
                      </a:endParaRPr>
                    </a:p>
                  </a:txBody>
                  <a:tcPr marL="9525" marR="9525" marT="9525" marB="0" anchor="b">
                    <a:lnL>
                      <a:noFill/>
                    </a:lnL>
                    <a:lnR>
                      <a:noFill/>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smtClean="0">
                          <a:solidFill>
                            <a:srgbClr val="000000"/>
                          </a:solidFill>
                          <a:effectLst/>
                          <a:latin typeface="Calibri"/>
                        </a:rPr>
                        <a:t>1117</a:t>
                      </a:r>
                      <a:endParaRPr lang="en-US" sz="2000" b="0" i="0" u="none" strike="noStrike" dirty="0">
                        <a:solidFill>
                          <a:srgbClr val="000000"/>
                        </a:solidFill>
                        <a:effectLst/>
                        <a:latin typeface="Calibri"/>
                      </a:endParaRPr>
                    </a:p>
                  </a:txBody>
                  <a:tcPr marL="9525" marR="9525" marT="9525" marB="0" anchor="b">
                    <a:lnL>
                      <a:noFill/>
                    </a:lnL>
                    <a:lnR w="9525" cap="flat" cmpd="sng" algn="ctr">
                      <a:noFill/>
                      <a:prstDash val="solid"/>
                      <a:round/>
                      <a:headEnd type="none" w="med" len="med"/>
                      <a:tailEnd type="none" w="med" len="med"/>
                    </a:lnR>
                    <a:lnT w="9525" cap="flat" cmpd="sng" algn="ctr">
                      <a:solidFill>
                        <a:srgbClr val="AF3408"/>
                      </a:solidFill>
                      <a:prstDash val="solid"/>
                      <a:round/>
                      <a:headEnd type="none" w="med" len="med"/>
                      <a:tailEnd type="none" w="med" len="med"/>
                    </a:lnT>
                    <a:lnB w="9525" cap="flat" cmpd="sng" algn="ctr">
                      <a:solidFill>
                        <a:srgbClr val="AF3408"/>
                      </a:solidFill>
                      <a:prstDash val="solid"/>
                      <a:round/>
                      <a:headEnd type="none" w="med" len="med"/>
                      <a:tailEnd type="none" w="med" len="med"/>
                    </a:lnB>
                    <a:lnTlToBr>
                      <a:noFill/>
                    </a:lnTlToBr>
                    <a:lnBlToTr>
                      <a:noFill/>
                    </a:lnBlToTr>
                    <a:noFill/>
                  </a:tcPr>
                </a:tc>
              </a:tr>
            </a:tbl>
          </a:graphicData>
        </a:graphic>
      </p:graphicFrame>
      <p:sp>
        <p:nvSpPr>
          <p:cNvPr id="6" name="Oval 5"/>
          <p:cNvSpPr/>
          <p:nvPr/>
        </p:nvSpPr>
        <p:spPr>
          <a:xfrm>
            <a:off x="6979920" y="2011681"/>
            <a:ext cx="3241040" cy="18986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11658" y="4018723"/>
            <a:ext cx="3122354" cy="461665"/>
          </a:xfrm>
          <a:prstGeom prst="rect">
            <a:avLst/>
          </a:prstGeom>
          <a:noFill/>
        </p:spPr>
        <p:txBody>
          <a:bodyPr wrap="square" rtlCol="0">
            <a:spAutoFit/>
          </a:bodyPr>
          <a:lstStyle/>
          <a:p>
            <a:r>
              <a:rPr lang="en-US" sz="2400" dirty="0" smtClean="0"/>
              <a:t>Estimated by Bayes rule</a:t>
            </a:r>
            <a:endParaRPr lang="en-US" sz="2400" dirty="0"/>
          </a:p>
        </p:txBody>
      </p:sp>
      <p:sp>
        <p:nvSpPr>
          <p:cNvPr id="10" name="TextBox 9"/>
          <p:cNvSpPr txBox="1"/>
          <p:nvPr/>
        </p:nvSpPr>
        <p:spPr>
          <a:xfrm>
            <a:off x="3549112" y="3910348"/>
            <a:ext cx="3239146" cy="461665"/>
          </a:xfrm>
          <a:prstGeom prst="rect">
            <a:avLst/>
          </a:prstGeom>
          <a:noFill/>
        </p:spPr>
        <p:txBody>
          <a:bodyPr wrap="square" rtlCol="0">
            <a:spAutoFit/>
          </a:bodyPr>
          <a:lstStyle/>
          <a:p>
            <a:r>
              <a:rPr lang="en-US" sz="2400" dirty="0" smtClean="0"/>
              <a:t>Frequent pattern mining</a:t>
            </a:r>
            <a:endParaRPr lang="en-US" sz="2400" dirty="0"/>
          </a:p>
        </p:txBody>
      </p:sp>
      <p:cxnSp>
        <p:nvCxnSpPr>
          <p:cNvPr id="18" name="Curved Connector 17"/>
          <p:cNvCxnSpPr>
            <a:endCxn id="10" idx="3"/>
          </p:cNvCxnSpPr>
          <p:nvPr/>
        </p:nvCxnSpPr>
        <p:spPr>
          <a:xfrm rot="5400000">
            <a:off x="6545782" y="3839115"/>
            <a:ext cx="544542" cy="59590"/>
          </a:xfrm>
          <a:prstGeom prst="curvedConnector2">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6" idx="4"/>
            <a:endCxn id="8" idx="1"/>
          </p:cNvCxnSpPr>
          <p:nvPr/>
        </p:nvCxnSpPr>
        <p:spPr>
          <a:xfrm rot="5400000">
            <a:off x="8136446" y="3785561"/>
            <a:ext cx="339207" cy="588782"/>
          </a:xfrm>
          <a:prstGeom prst="curvedConnector4">
            <a:avLst>
              <a:gd name="adj1" fmla="val 15975"/>
              <a:gd name="adj2" fmla="val 138826"/>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2322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Phrase </a:t>
            </a:r>
            <a:r>
              <a:rPr lang="en-US" dirty="0" smtClean="0"/>
              <a:t>&amp; Entity Ranking </a:t>
            </a:r>
            <a:r>
              <a:rPr lang="en-US" dirty="0"/>
              <a:t>– </a:t>
            </a:r>
            <a:br>
              <a:rPr lang="en-US" dirty="0"/>
            </a:br>
            <a:r>
              <a:rPr lang="en-US" dirty="0" smtClean="0"/>
              <a:t>Ranking Function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pPr>
                  <a:buFont typeface="Wingdings" panose="05000000000000000000" pitchFamily="2" charset="2"/>
                  <a:buChar char="q"/>
                </a:pPr>
                <a:r>
                  <a:rPr lang="en-US" sz="2400" dirty="0" smtClean="0">
                    <a:latin typeface="Cambria Math" panose="02040503050406030204" pitchFamily="18" charset="0"/>
                  </a:rPr>
                  <a:t> ‘Popular’ indicator of phrase or entity </a:t>
                </a:r>
                <a14:m>
                  <m:oMath xmlns:m="http://schemas.openxmlformats.org/officeDocument/2006/math">
                    <m:r>
                      <a:rPr lang="en-US" sz="2400" i="1" dirty="0" smtClean="0">
                        <a:latin typeface="Cambria Math" panose="02040503050406030204" pitchFamily="18" charset="0"/>
                      </a:rPr>
                      <m:t>𝐴</m:t>
                    </m:r>
                  </m:oMath>
                </a14:m>
                <a:r>
                  <a:rPr lang="en-US" sz="2400" dirty="0" smtClean="0">
                    <a:latin typeface="Cambria Math" panose="02040503050406030204" pitchFamily="18" charset="0"/>
                  </a:rPr>
                  <a:t> in topic </a:t>
                </a:r>
                <a14:m>
                  <m:oMath xmlns:m="http://schemas.openxmlformats.org/officeDocument/2006/math">
                    <m:r>
                      <a:rPr lang="en-US" sz="2400" i="1" dirty="0" smtClean="0">
                        <a:latin typeface="Cambria Math" panose="02040503050406030204" pitchFamily="18" charset="0"/>
                      </a:rPr>
                      <m:t>𝑡</m:t>
                    </m:r>
                  </m:oMath>
                </a14:m>
                <a:r>
                  <a:rPr lang="en-US" sz="2400" dirty="0" smtClean="0">
                    <a:latin typeface="Cambria Math" panose="02040503050406030204" pitchFamily="18" charset="0"/>
                  </a:rPr>
                  <a:t>: </a:t>
                </a:r>
                <a14:m>
                  <m:oMath xmlns:m="http://schemas.openxmlformats.org/officeDocument/2006/math">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𝐴</m:t>
                        </m:r>
                      </m:e>
                      <m:e>
                        <m:r>
                          <a:rPr lang="en-US" sz="2400" i="1">
                            <a:latin typeface="Cambria Math" panose="02040503050406030204" pitchFamily="18" charset="0"/>
                          </a:rPr>
                          <m:t>𝑡</m:t>
                        </m:r>
                      </m:e>
                    </m:d>
                  </m:oMath>
                </a14:m>
                <a:endParaRPr lang="en-US" sz="2400" dirty="0" smtClean="0">
                  <a:latin typeface="Cambria Math" panose="02040503050406030204" pitchFamily="18" charset="0"/>
                </a:endParaRPr>
              </a:p>
              <a:p>
                <a:pPr>
                  <a:buFont typeface="Wingdings" panose="05000000000000000000" pitchFamily="2" charset="2"/>
                  <a:buChar char="q"/>
                </a:pPr>
                <a:r>
                  <a:rPr lang="en-US" sz="2400" dirty="0" smtClean="0">
                    <a:latin typeface="Cambria Math" panose="02040503050406030204" pitchFamily="18" charset="0"/>
                  </a:rPr>
                  <a:t> ‘Discriminative’ indicator </a:t>
                </a:r>
                <a:r>
                  <a:rPr lang="en-US" sz="2400" dirty="0">
                    <a:latin typeface="Cambria Math" panose="02040503050406030204" pitchFamily="18" charset="0"/>
                  </a:rPr>
                  <a:t>of phrase or entity </a:t>
                </a:r>
                <a14:m>
                  <m:oMath xmlns:m="http://schemas.openxmlformats.org/officeDocument/2006/math">
                    <m:r>
                      <a:rPr lang="en-US" sz="2400" i="1" dirty="0">
                        <a:latin typeface="Cambria Math" panose="02040503050406030204" pitchFamily="18" charset="0"/>
                      </a:rPr>
                      <m:t>𝐴</m:t>
                    </m:r>
                  </m:oMath>
                </a14:m>
                <a:r>
                  <a:rPr lang="en-US" sz="2400" dirty="0">
                    <a:latin typeface="Cambria Math" panose="02040503050406030204" pitchFamily="18" charset="0"/>
                  </a:rPr>
                  <a:t> in topic </a:t>
                </a:r>
                <a14:m>
                  <m:oMath xmlns:m="http://schemas.openxmlformats.org/officeDocument/2006/math">
                    <m:r>
                      <a:rPr lang="en-US" sz="2400" i="1" dirty="0">
                        <a:latin typeface="Cambria Math" panose="02040503050406030204" pitchFamily="18" charset="0"/>
                      </a:rPr>
                      <m:t>𝑡</m:t>
                    </m:r>
                  </m:oMath>
                </a14:m>
                <a:r>
                  <a:rPr lang="en-US" sz="2400" dirty="0" smtClean="0">
                    <a:latin typeface="Cambria Math" panose="02040503050406030204" pitchFamily="18" charset="0"/>
                  </a:rPr>
                  <a:t>: </a:t>
                </a:r>
                <a14:m>
                  <m:oMath xmlns:m="http://schemas.openxmlformats.org/officeDocument/2006/math">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log</m:t>
                        </m:r>
                      </m:fName>
                      <m:e>
                        <m:f>
                          <m:fPr>
                            <m:ctrlPr>
                              <a:rPr lang="en-US" sz="2400" i="1">
                                <a:latin typeface="Cambria Math" panose="02040503050406030204" pitchFamily="18" charset="0"/>
                              </a:rPr>
                            </m:ctrlPr>
                          </m:fPr>
                          <m:num>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𝐴</m:t>
                                </m:r>
                              </m:e>
                              <m:e>
                                <m:r>
                                  <a:rPr lang="en-US" sz="2400" i="1">
                                    <a:latin typeface="Cambria Math" panose="02040503050406030204" pitchFamily="18" charset="0"/>
                                  </a:rPr>
                                  <m:t>𝑡</m:t>
                                </m:r>
                              </m:e>
                            </m:d>
                          </m:num>
                          <m:den>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𝐴</m:t>
                                </m:r>
                              </m:e>
                              <m:e>
                                <m:r>
                                  <a:rPr lang="en-US" sz="2400" i="1">
                                    <a:latin typeface="Cambria Math" panose="02040503050406030204" pitchFamily="18" charset="0"/>
                                  </a:rPr>
                                  <m:t>𝑇</m:t>
                                </m:r>
                              </m:e>
                            </m:d>
                          </m:den>
                        </m:f>
                      </m:e>
                    </m:func>
                  </m:oMath>
                </a14:m>
                <a:endParaRPr lang="en-US" sz="2400" dirty="0" smtClean="0">
                  <a:latin typeface="Cambria Math" panose="02040503050406030204" pitchFamily="18" charset="0"/>
                </a:endParaRPr>
              </a:p>
              <a:p>
                <a:pPr>
                  <a:buFont typeface="Wingdings" panose="05000000000000000000" pitchFamily="2" charset="2"/>
                  <a:buChar char="q"/>
                </a:pPr>
                <a:r>
                  <a:rPr lang="en-US" sz="2400" dirty="0" smtClean="0">
                    <a:latin typeface="Cambria Math" panose="02040503050406030204" pitchFamily="18" charset="0"/>
                  </a:rPr>
                  <a:t> ‘Concordance’ indicator of phrase </a:t>
                </a:r>
                <a14:m>
                  <m:oMath xmlns:m="http://schemas.openxmlformats.org/officeDocument/2006/math">
                    <m:r>
                      <a:rPr lang="en-US" sz="2400" i="1" dirty="0" smtClean="0">
                        <a:latin typeface="Cambria Math" panose="02040503050406030204" pitchFamily="18" charset="0"/>
                      </a:rPr>
                      <m:t>𝐴</m:t>
                    </m:r>
                  </m:oMath>
                </a14:m>
                <a:r>
                  <a:rPr lang="en-US" sz="2400" dirty="0" smtClean="0">
                    <a:latin typeface="Cambria Math" panose="02040503050406030204" pitchFamily="18" charset="0"/>
                  </a:rPr>
                  <a:t>:</a:t>
                </a:r>
                <a14:m>
                  <m:oMath xmlns:m="http://schemas.openxmlformats.org/officeDocument/2006/math">
                    <m:r>
                      <a:rPr lang="en-US" sz="2400" b="0" i="0" smtClean="0">
                        <a:latin typeface="Cambria Math" panose="02040503050406030204" pitchFamily="18" charset="0"/>
                      </a:rPr>
                      <m:t> </m:t>
                    </m:r>
                    <m:r>
                      <a:rPr lang="en-US" sz="2400" i="1">
                        <a:latin typeface="Cambria Math" panose="02040503050406030204" pitchFamily="18" charset="0"/>
                      </a:rPr>
                      <m:t>𝛼</m:t>
                    </m:r>
                    <m:r>
                      <a:rPr lang="en-US" sz="2400" i="1">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smtClean="0">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r>
                          <a:rPr lang="en-US" sz="2400" b="0" i="1" smtClean="0">
                            <a:latin typeface="Cambria Math" panose="02040503050406030204" pitchFamily="18" charset="0"/>
                          </a:rPr>
                          <m:t>𝐸</m:t>
                        </m:r>
                        <m:r>
                          <a:rPr lang="en-US" sz="2400" b="0" i="1" smtClean="0">
                            <a:latin typeface="Cambria Math" panose="02040503050406030204" pitchFamily="18" charset="0"/>
                          </a:rPr>
                          <m:t>(</m:t>
                        </m:r>
                        <m:d>
                          <m:dPr>
                            <m:begChr m:val="|"/>
                            <m:endChr m:val="|"/>
                            <m:ctrlPr>
                              <a:rPr lang="en-US" sz="2400" b="0" i="1">
                                <a:latin typeface="Cambria Math" panose="02040503050406030204" pitchFamily="18" charset="0"/>
                              </a:rPr>
                            </m:ctrlPr>
                          </m:dPr>
                          <m:e>
                            <m:r>
                              <a:rPr lang="en-US" sz="2400" i="1">
                                <a:latin typeface="Cambria Math" panose="02040503050406030204" pitchFamily="18" charset="0"/>
                              </a:rPr>
                              <m:t>𝐴</m:t>
                            </m:r>
                          </m:e>
                        </m:d>
                        <m:r>
                          <a:rPr lang="en-US" sz="2400" b="0" i="1" smtClean="0">
                            <a:latin typeface="Cambria Math" panose="02040503050406030204" pitchFamily="18" charset="0"/>
                          </a:rPr>
                          <m:t>)</m:t>
                        </m:r>
                        <m:r>
                          <a:rPr lang="en-US" sz="2400" i="1" smtClean="0">
                            <a:latin typeface="Cambria Math" panose="02040503050406030204" pitchFamily="18" charset="0"/>
                          </a:rPr>
                          <m:t> </m:t>
                        </m:r>
                      </m:num>
                      <m:den>
                        <m:r>
                          <a:rPr lang="en-US" sz="2400" b="0" i="1" smtClean="0">
                            <a:latin typeface="Cambria Math" panose="02040503050406030204" pitchFamily="18" charset="0"/>
                          </a:rPr>
                          <m:t>𝑠𝑡𝑑</m:t>
                        </m:r>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𝐴</m:t>
                            </m:r>
                          </m:e>
                        </m:d>
                        <m:r>
                          <a:rPr lang="en-US" sz="2400" b="0" i="1" smtClean="0">
                            <a:latin typeface="Cambria Math" panose="02040503050406030204" pitchFamily="18" charset="0"/>
                          </a:rPr>
                          <m:t>)</m:t>
                        </m:r>
                      </m:den>
                    </m:f>
                  </m:oMath>
                </a14:m>
                <a:r>
                  <a:rPr lang="en-US" sz="2400" dirty="0" smtClean="0">
                    <a:latin typeface="Cambria Math" panose="02040503050406030204" pitchFamily="18" charset="0"/>
                  </a:rPr>
                  <a:t> </a:t>
                </a:r>
              </a:p>
              <a:p>
                <a:endParaRPr lang="en-US" sz="2400" i="1" dirty="0" smtClean="0">
                  <a:latin typeface="Cambria Math" panose="02040503050406030204" pitchFamily="18" charset="0"/>
                </a:endParaRPr>
              </a:p>
              <a:p>
                <a:pPr marL="0" indent="0">
                  <a:buNone/>
                </a:pPr>
                <a:endParaRPr lang="en-US" sz="2400"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𝑟</m:t>
                          </m:r>
                        </m:e>
                        <m:sub>
                          <m:r>
                            <a:rPr lang="en-US" sz="2400" i="1">
                              <a:latin typeface="Cambria Math" panose="02040503050406030204" pitchFamily="18" charset="0"/>
                            </a:rPr>
                            <m:t>𝑡</m:t>
                          </m:r>
                        </m:sub>
                      </m:sSub>
                      <m:d>
                        <m:dPr>
                          <m:ctrlPr>
                            <a:rPr lang="en-US" sz="2400" i="1">
                              <a:latin typeface="Cambria Math" panose="02040503050406030204" pitchFamily="18" charset="0"/>
                            </a:rPr>
                          </m:ctrlPr>
                        </m:dPr>
                        <m:e>
                          <m:r>
                            <a:rPr lang="en-US" sz="2400" i="1">
                              <a:latin typeface="Cambria Math" panose="02040503050406030204" pitchFamily="18" charset="0"/>
                            </a:rPr>
                            <m:t>𝐴</m:t>
                          </m:r>
                        </m:e>
                      </m:d>
                      <m:r>
                        <a:rPr lang="en-US" sz="2400" i="1">
                          <a:latin typeface="Cambria Math" panose="02040503050406030204" pitchFamily="18" charset="0"/>
                        </a:rPr>
                        <m:t>=</m:t>
                      </m:r>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𝐴</m:t>
                          </m:r>
                        </m:e>
                        <m:e>
                          <m:r>
                            <a:rPr lang="en-US" sz="2400" i="1">
                              <a:latin typeface="Cambria Math" panose="02040503050406030204" pitchFamily="18" charset="0"/>
                            </a:rPr>
                            <m:t>𝑡</m:t>
                          </m:r>
                        </m:e>
                      </m:d>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log</m:t>
                          </m:r>
                        </m:fName>
                        <m:e>
                          <m:f>
                            <m:fPr>
                              <m:ctrlPr>
                                <a:rPr lang="en-US" sz="2400" i="1">
                                  <a:latin typeface="Cambria Math" panose="02040503050406030204" pitchFamily="18" charset="0"/>
                                </a:rPr>
                              </m:ctrlPr>
                            </m:fPr>
                            <m:num>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𝐴</m:t>
                                  </m:r>
                                </m:e>
                                <m:e>
                                  <m:r>
                                    <a:rPr lang="en-US" sz="2400" i="1">
                                      <a:latin typeface="Cambria Math" panose="02040503050406030204" pitchFamily="18" charset="0"/>
                                    </a:rPr>
                                    <m:t>𝑡</m:t>
                                  </m:r>
                                </m:e>
                              </m:d>
                            </m:num>
                            <m:den>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𝐴</m:t>
                                  </m:r>
                                </m:e>
                                <m:e>
                                  <m:r>
                                    <a:rPr lang="en-US" sz="2400" i="1">
                                      <a:latin typeface="Cambria Math" panose="02040503050406030204" pitchFamily="18" charset="0"/>
                                    </a:rPr>
                                    <m:t>𝑇</m:t>
                                  </m:r>
                                </m:e>
                              </m:d>
                            </m:den>
                          </m:f>
                        </m:e>
                      </m:func>
                      <m:r>
                        <a:rPr lang="en-US" sz="2400" i="1">
                          <a:latin typeface="Cambria Math" panose="02040503050406030204" pitchFamily="18" charset="0"/>
                        </a:rPr>
                        <m:t>+</m:t>
                      </m:r>
                      <m:r>
                        <a:rPr lang="en-US" sz="2400" i="1">
                          <a:latin typeface="Cambria Math" panose="02040503050406030204" pitchFamily="18" charset="0"/>
                        </a:rPr>
                        <m:t>𝜔</m:t>
                      </m:r>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𝐴</m:t>
                          </m:r>
                        </m:e>
                        <m:e>
                          <m:r>
                            <a:rPr lang="en-US" sz="2400" i="1">
                              <a:latin typeface="Cambria Math" panose="02040503050406030204" pitchFamily="18" charset="0"/>
                            </a:rPr>
                            <m:t>𝑡</m:t>
                          </m:r>
                        </m:e>
                      </m:d>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i="1">
                              <a:latin typeface="Cambria Math" panose="02040503050406030204" pitchFamily="18" charset="0"/>
                            </a:rPr>
                            <m:t>𝛼</m:t>
                          </m:r>
                          <m:r>
                            <a:rPr lang="en-US" sz="2400" i="1">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e>
                      </m:func>
                    </m:oMath>
                  </m:oMathPara>
                </a14:m>
                <a:endParaRPr lang="en-US" sz="2400" dirty="0" smtClean="0"/>
              </a:p>
              <a:p>
                <a:pPr marL="0" indent="0">
                  <a:buNone/>
                </a:pPr>
                <a:r>
                  <a:rPr lang="en-US" sz="2400" dirty="0" smtClean="0"/>
                  <a:t>			</a:t>
                </a:r>
                <a:r>
                  <a:rPr lang="en-US" sz="2400" dirty="0" err="1" smtClean="0"/>
                  <a:t>Pointwise</a:t>
                </a:r>
                <a:r>
                  <a:rPr lang="en-US" sz="2400" dirty="0" smtClean="0"/>
                  <a:t> KL-divergence</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697" t="-2121" b="-651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113E31D-E2AB-40D1-8B51-AFA5AFEF393A}" type="slidenum">
              <a:rPr lang="en-US" smtClean="0"/>
              <a:t>119</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8998088" y="3090866"/>
                <a:ext cx="2726260" cy="400110"/>
              </a:xfrm>
              <a:prstGeom prst="rect">
                <a:avLst/>
              </a:prstGeom>
              <a:noFill/>
            </p:spPr>
            <p:txBody>
              <a:bodyPr wrap="square" rtlCol="0">
                <a:spAutoFit/>
              </a:bodyPr>
              <a:lstStyle/>
              <a:p>
                <a14:m>
                  <m:oMath xmlns:m="http://schemas.openxmlformats.org/officeDocument/2006/math">
                    <m:r>
                      <a:rPr lang="en-US" sz="2000" i="1" dirty="0" smtClean="0">
                        <a:latin typeface="Cambria Math" panose="02040503050406030204" pitchFamily="18" charset="0"/>
                      </a:rPr>
                      <m:t>𝑇</m:t>
                    </m:r>
                  </m:oMath>
                </a14:m>
                <a:r>
                  <a:rPr lang="en-US" sz="2000" dirty="0" smtClean="0"/>
                  <a:t>: topic for comparison</a:t>
                </a:r>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8998088" y="3090866"/>
                <a:ext cx="2726260" cy="400110"/>
              </a:xfrm>
              <a:prstGeom prst="rect">
                <a:avLst/>
              </a:prstGeom>
              <a:blipFill rotWithShape="0">
                <a:blip r:embed="rId3"/>
                <a:stretch>
                  <a:fillRect t="-7576" b="-25758"/>
                </a:stretch>
              </a:blipFill>
            </p:spPr>
            <p:txBody>
              <a:bodyPr/>
              <a:lstStyle/>
              <a:p>
                <a:r>
                  <a:rPr lang="en-US">
                    <a:noFill/>
                  </a:rPr>
                  <a:t> </a:t>
                </a:r>
              </a:p>
            </p:txBody>
          </p:sp>
        </mc:Fallback>
      </mc:AlternateContent>
      <p:cxnSp>
        <p:nvCxnSpPr>
          <p:cNvPr id="7" name="Elbow Connector 6"/>
          <p:cNvCxnSpPr>
            <a:stCxn id="6" idx="0"/>
          </p:cNvCxnSpPr>
          <p:nvPr/>
        </p:nvCxnSpPr>
        <p:spPr>
          <a:xfrm rot="16200000" flipV="1">
            <a:off x="10085908" y="2815555"/>
            <a:ext cx="250636" cy="29998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62792" y="3766837"/>
            <a:ext cx="4681137" cy="400110"/>
          </a:xfrm>
          <a:prstGeom prst="rect">
            <a:avLst/>
          </a:prstGeom>
          <a:noFill/>
        </p:spPr>
        <p:txBody>
          <a:bodyPr wrap="square" rtlCol="0">
            <a:spAutoFit/>
          </a:bodyPr>
          <a:lstStyle/>
          <a:p>
            <a:r>
              <a:rPr lang="en-US" sz="2000" dirty="0" smtClean="0"/>
              <a:t>Significance score used for phrase mining</a:t>
            </a:r>
            <a:endParaRPr lang="en-US" sz="2000" dirty="0"/>
          </a:p>
        </p:txBody>
      </p:sp>
      <p:cxnSp>
        <p:nvCxnSpPr>
          <p:cNvPr id="12" name="Elbow Connector 11"/>
          <p:cNvCxnSpPr>
            <a:stCxn id="11" idx="1"/>
          </p:cNvCxnSpPr>
          <p:nvPr/>
        </p:nvCxnSpPr>
        <p:spPr>
          <a:xfrm rot="10800000">
            <a:off x="6319158" y="3636240"/>
            <a:ext cx="443635" cy="330653"/>
          </a:xfrm>
          <a:prstGeom prst="bentConnector3">
            <a:avLst>
              <a:gd name="adj1" fmla="val 101529"/>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228524" y="4880827"/>
            <a:ext cx="864367" cy="5057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121799" y="4668909"/>
            <a:ext cx="1407624" cy="8904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4228524" y="4594161"/>
            <a:ext cx="2300899" cy="9651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404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Entity Analysis and Profiling</a:t>
            </a:r>
            <a:endParaRPr lang="en-US" sz="4400" dirty="0"/>
          </a:p>
        </p:txBody>
      </p:sp>
      <p:sp>
        <p:nvSpPr>
          <p:cNvPr id="6" name="Text Placeholder 5"/>
          <p:cNvSpPr>
            <a:spLocks noGrp="1"/>
          </p:cNvSpPr>
          <p:nvPr>
            <p:ph type="body" sz="half" idx="2"/>
          </p:nvPr>
        </p:nvSpPr>
        <p:spPr/>
        <p:txBody>
          <a:bodyPr>
            <a:normAutofit/>
          </a:bodyPr>
          <a:lstStyle/>
          <a:p>
            <a:r>
              <a:rPr lang="en-US" sz="3200" dirty="0"/>
              <a:t>Topic distribution for “Stanford University”</a:t>
            </a:r>
          </a:p>
          <a:p>
            <a:endParaRPr lang="en-US" sz="2000" dirty="0"/>
          </a:p>
        </p:txBody>
      </p:sp>
      <p:sp>
        <p:nvSpPr>
          <p:cNvPr id="4" name="Slide Number Placeholder 3"/>
          <p:cNvSpPr>
            <a:spLocks noGrp="1"/>
          </p:cNvSpPr>
          <p:nvPr>
            <p:ph type="sldNum" sz="quarter" idx="12"/>
          </p:nvPr>
        </p:nvSpPr>
        <p:spPr/>
        <p:txBody>
          <a:bodyPr/>
          <a:lstStyle/>
          <a:p>
            <a:fld id="{6113E31D-E2AB-40D1-8B51-AFA5AFEF393A}" type="slidenum">
              <a:rPr lang="en-US" smtClean="0"/>
              <a:t>12</a:t>
            </a:fld>
            <a:endParaRPr lang="en-US" dirty="0"/>
          </a:p>
        </p:txBody>
      </p:sp>
      <p:pic>
        <p:nvPicPr>
          <p:cNvPr id="8" name="Picture 7" descr="Screen Shot 2014-06-02 at 11.53.08 AM.png"/>
          <p:cNvPicPr>
            <a:picLocks noChangeAspect="1"/>
          </p:cNvPicPr>
          <p:nvPr/>
        </p:nvPicPr>
        <p:blipFill rotWithShape="1">
          <a:blip r:embed="rId2">
            <a:extLst>
              <a:ext uri="{28A0092B-C50C-407E-A947-70E740481C1C}">
                <a14:useLocalDpi xmlns:a14="http://schemas.microsoft.com/office/drawing/2010/main" val="0"/>
              </a:ext>
            </a:extLst>
          </a:blip>
          <a:srcRect b="4494"/>
          <a:stretch/>
        </p:blipFill>
        <p:spPr>
          <a:xfrm>
            <a:off x="532606" y="4974"/>
            <a:ext cx="11176473" cy="4821549"/>
          </a:xfrm>
          <a:prstGeom prst="rect">
            <a:avLst/>
          </a:prstGeom>
        </p:spPr>
      </p:pic>
    </p:spTree>
    <p:extLst>
      <p:ext uri="{BB962C8B-B14F-4D97-AF65-F5344CB8AC3E}">
        <p14:creationId xmlns:p14="http://schemas.microsoft.com/office/powerpoint/2010/main" val="347335737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topics: database </a:t>
            </a:r>
            <a:r>
              <a:rPr lang="en-US" dirty="0" smtClean="0"/>
              <a:t>&amp; </a:t>
            </a:r>
            <a:r>
              <a:rPr lang="en-US" dirty="0"/>
              <a:t>information retrieval</a:t>
            </a:r>
          </a:p>
        </p:txBody>
      </p:sp>
      <p:sp>
        <p:nvSpPr>
          <p:cNvPr id="24" name="Text Placeholder 23"/>
          <p:cNvSpPr>
            <a:spLocks noGrp="1"/>
          </p:cNvSpPr>
          <p:nvPr>
            <p:ph type="body" sz="half" idx="2"/>
          </p:nvPr>
        </p:nvSpPr>
        <p:spPr/>
        <p:txBody>
          <a:bodyPr/>
          <a:lstStyle/>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120</a:t>
            </a:fld>
            <a:endParaRPr lang="en-US" dirty="0"/>
          </a:p>
        </p:txBody>
      </p:sp>
      <p:sp>
        <p:nvSpPr>
          <p:cNvPr id="7" name="TextBox 6"/>
          <p:cNvSpPr txBox="1"/>
          <p:nvPr/>
        </p:nvSpPr>
        <p:spPr>
          <a:xfrm>
            <a:off x="228599" y="1330943"/>
            <a:ext cx="2255641" cy="923330"/>
          </a:xfrm>
          <a:prstGeom prst="rect">
            <a:avLst/>
          </a:prstGeom>
          <a:noFill/>
          <a:ln>
            <a:solidFill>
              <a:schemeClr val="tx1"/>
            </a:solidFill>
          </a:ln>
        </p:spPr>
        <p:txBody>
          <a:bodyPr wrap="square" rtlCol="0">
            <a:spAutoFit/>
          </a:bodyPr>
          <a:lstStyle/>
          <a:p>
            <a:r>
              <a:rPr lang="en-US" dirty="0">
                <a:solidFill>
                  <a:srgbClr val="000000"/>
                </a:solidFill>
                <a:latin typeface="Times New Roman"/>
                <a:ea typeface="Calibri"/>
                <a:cs typeface="Times New Roman"/>
              </a:rPr>
              <a:t>database </a:t>
            </a:r>
            <a:r>
              <a:rPr lang="en-US" dirty="0" smtClean="0">
                <a:solidFill>
                  <a:srgbClr val="000000"/>
                </a:solidFill>
                <a:latin typeface="Times New Roman"/>
                <a:ea typeface="Calibri"/>
                <a:cs typeface="Times New Roman"/>
              </a:rPr>
              <a:t>system</a:t>
            </a:r>
          </a:p>
          <a:p>
            <a:r>
              <a:rPr lang="en-US" dirty="0" smtClean="0">
                <a:latin typeface="Times New Roman"/>
                <a:ea typeface="Calibri"/>
                <a:cs typeface="Times New Roman"/>
              </a:rPr>
              <a:t>query processing </a:t>
            </a:r>
          </a:p>
          <a:p>
            <a:r>
              <a:rPr lang="en-US" dirty="0" smtClean="0">
                <a:latin typeface="Times New Roman"/>
                <a:cs typeface="Times New Roman"/>
              </a:rPr>
              <a:t>concurrency control</a:t>
            </a:r>
            <a:r>
              <a:rPr lang="en-US" dirty="0" smtClean="0">
                <a:solidFill>
                  <a:srgbClr val="000000"/>
                </a:solidFill>
                <a:latin typeface="Times New Roman"/>
                <a:cs typeface="Times New Roman"/>
              </a:rPr>
              <a:t>…</a:t>
            </a:r>
            <a:endParaRPr lang="en-US" dirty="0">
              <a:latin typeface="Times New Roman"/>
              <a:cs typeface="Times New Roman"/>
            </a:endParaRPr>
          </a:p>
        </p:txBody>
      </p:sp>
      <p:sp>
        <p:nvSpPr>
          <p:cNvPr id="8" name="TextBox 7"/>
          <p:cNvSpPr txBox="1"/>
          <p:nvPr/>
        </p:nvSpPr>
        <p:spPr>
          <a:xfrm>
            <a:off x="2572177" y="1346077"/>
            <a:ext cx="2239366" cy="923330"/>
          </a:xfrm>
          <a:prstGeom prst="rect">
            <a:avLst/>
          </a:prstGeom>
          <a:noFill/>
          <a:ln>
            <a:solidFill>
              <a:schemeClr val="tx1"/>
            </a:solidFill>
          </a:ln>
        </p:spPr>
        <p:txBody>
          <a:bodyPr wrap="square" rtlCol="0">
            <a:spAutoFit/>
          </a:bodyPr>
          <a:lstStyle/>
          <a:p>
            <a:r>
              <a:rPr lang="en-US" dirty="0" err="1" smtClean="0">
                <a:solidFill>
                  <a:srgbClr val="000000"/>
                </a:solidFill>
                <a:latin typeface="Times New Roman"/>
                <a:ea typeface="Calibri"/>
                <a:cs typeface="Times New Roman"/>
              </a:rPr>
              <a:t>Divesh</a:t>
            </a:r>
            <a:r>
              <a:rPr lang="en-US" dirty="0" smtClean="0">
                <a:solidFill>
                  <a:srgbClr val="000000"/>
                </a:solidFill>
                <a:latin typeface="Times New Roman"/>
                <a:ea typeface="Calibri"/>
                <a:cs typeface="Times New Roman"/>
              </a:rPr>
              <a:t> Srivastava  </a:t>
            </a:r>
            <a:r>
              <a:rPr lang="en-US" dirty="0" err="1" smtClean="0">
                <a:solidFill>
                  <a:srgbClr val="000000"/>
                </a:solidFill>
                <a:latin typeface="Times New Roman"/>
                <a:ea typeface="Calibri"/>
                <a:cs typeface="Times New Roman"/>
              </a:rPr>
              <a:t>Surajit</a:t>
            </a:r>
            <a:r>
              <a:rPr lang="en-US" dirty="0" smtClean="0">
                <a:solidFill>
                  <a:srgbClr val="000000"/>
                </a:solidFill>
                <a:latin typeface="Times New Roman"/>
                <a:ea typeface="Calibri"/>
                <a:cs typeface="Times New Roman"/>
              </a:rPr>
              <a:t> </a:t>
            </a:r>
            <a:r>
              <a:rPr lang="en-US" dirty="0" err="1" smtClean="0">
                <a:solidFill>
                  <a:srgbClr val="000000"/>
                </a:solidFill>
                <a:latin typeface="Times New Roman"/>
                <a:ea typeface="Calibri"/>
                <a:cs typeface="Times New Roman"/>
              </a:rPr>
              <a:t>Chaudhuri</a:t>
            </a:r>
            <a:r>
              <a:rPr lang="en-US" dirty="0" smtClean="0">
                <a:solidFill>
                  <a:srgbClr val="000000"/>
                </a:solidFill>
                <a:latin typeface="Times New Roman"/>
                <a:ea typeface="Calibri"/>
                <a:cs typeface="Times New Roman"/>
              </a:rPr>
              <a:t> </a:t>
            </a:r>
          </a:p>
          <a:p>
            <a:r>
              <a:rPr lang="en-US" dirty="0" smtClean="0">
                <a:solidFill>
                  <a:srgbClr val="000000"/>
                </a:solidFill>
                <a:latin typeface="Times New Roman"/>
                <a:cs typeface="Times New Roman"/>
              </a:rPr>
              <a:t>Jeffrey F. </a:t>
            </a:r>
            <a:r>
              <a:rPr lang="en-US" dirty="0" err="1" smtClean="0">
                <a:solidFill>
                  <a:srgbClr val="000000"/>
                </a:solidFill>
                <a:latin typeface="Times New Roman"/>
                <a:cs typeface="Times New Roman"/>
              </a:rPr>
              <a:t>Naughton</a:t>
            </a:r>
            <a:r>
              <a:rPr lang="en-US" dirty="0" smtClean="0">
                <a:solidFill>
                  <a:srgbClr val="000000"/>
                </a:solidFill>
                <a:latin typeface="Times New Roman"/>
                <a:cs typeface="Times New Roman"/>
              </a:rPr>
              <a:t>…</a:t>
            </a:r>
            <a:endParaRPr lang="en-US" dirty="0">
              <a:latin typeface="Times New Roman"/>
              <a:cs typeface="Times New Roman"/>
            </a:endParaRPr>
          </a:p>
        </p:txBody>
      </p:sp>
      <p:sp>
        <p:nvSpPr>
          <p:cNvPr id="9" name="TextBox 8"/>
          <p:cNvSpPr txBox="1"/>
          <p:nvPr/>
        </p:nvSpPr>
        <p:spPr>
          <a:xfrm>
            <a:off x="4924322" y="1346077"/>
            <a:ext cx="1129394" cy="923330"/>
          </a:xfrm>
          <a:prstGeom prst="rect">
            <a:avLst/>
          </a:prstGeom>
          <a:noFill/>
          <a:ln>
            <a:solidFill>
              <a:schemeClr val="tx1"/>
            </a:solidFill>
          </a:ln>
        </p:spPr>
        <p:txBody>
          <a:bodyPr wrap="square" rtlCol="0">
            <a:spAutoFit/>
          </a:bodyPr>
          <a:lstStyle/>
          <a:p>
            <a:r>
              <a:rPr lang="en-US" dirty="0" smtClean="0">
                <a:solidFill>
                  <a:srgbClr val="000000"/>
                </a:solidFill>
                <a:latin typeface="Times New Roman"/>
                <a:cs typeface="Times New Roman"/>
              </a:rPr>
              <a:t>ICDE</a:t>
            </a:r>
          </a:p>
          <a:p>
            <a:r>
              <a:rPr lang="en-US" dirty="0" smtClean="0">
                <a:solidFill>
                  <a:srgbClr val="000000"/>
                </a:solidFill>
                <a:latin typeface="Times New Roman"/>
                <a:cs typeface="Times New Roman"/>
              </a:rPr>
              <a:t>SIGMOD</a:t>
            </a:r>
            <a:endParaRPr lang="en-US" dirty="0">
              <a:solidFill>
                <a:srgbClr val="000000"/>
              </a:solidFill>
              <a:latin typeface="Times New Roman"/>
              <a:cs typeface="Times New Roman"/>
            </a:endParaRPr>
          </a:p>
          <a:p>
            <a:r>
              <a:rPr lang="en-US" dirty="0" smtClean="0">
                <a:solidFill>
                  <a:srgbClr val="000000"/>
                </a:solidFill>
                <a:latin typeface="Times New Roman"/>
                <a:cs typeface="Times New Roman"/>
              </a:rPr>
              <a:t>VLDB…</a:t>
            </a:r>
            <a:endParaRPr lang="en-US" dirty="0">
              <a:solidFill>
                <a:srgbClr val="000000"/>
              </a:solidFill>
              <a:latin typeface="Times New Roman"/>
              <a:cs typeface="Times New Roman"/>
            </a:endParaRPr>
          </a:p>
        </p:txBody>
      </p:sp>
      <p:sp>
        <p:nvSpPr>
          <p:cNvPr id="10" name="TextBox 5"/>
          <p:cNvSpPr txBox="1"/>
          <p:nvPr/>
        </p:nvSpPr>
        <p:spPr>
          <a:xfrm>
            <a:off x="3671890" y="2827195"/>
            <a:ext cx="3425301" cy="1200329"/>
          </a:xfrm>
          <a:prstGeom prst="rect">
            <a:avLst/>
          </a:prstGeom>
          <a:noFill/>
          <a:ln>
            <a:solidFill>
              <a:schemeClr val="tx1"/>
            </a:solidFill>
          </a:ln>
        </p:spPr>
        <p:txBody>
          <a:bodyPr wrap="square" rtlCol="0">
            <a:spAutoFit/>
          </a:bodyPr>
          <a:lstStyle/>
          <a:p>
            <a:r>
              <a:rPr lang="en-US" dirty="0">
                <a:solidFill>
                  <a:srgbClr val="000000"/>
                </a:solidFill>
                <a:latin typeface="Times New Roman"/>
                <a:ea typeface="Calibri"/>
                <a:cs typeface="Times New Roman"/>
              </a:rPr>
              <a:t>text </a:t>
            </a:r>
            <a:r>
              <a:rPr lang="en-US" dirty="0" smtClean="0">
                <a:solidFill>
                  <a:srgbClr val="000000"/>
                </a:solidFill>
                <a:latin typeface="Times New Roman"/>
                <a:ea typeface="Calibri"/>
                <a:cs typeface="Times New Roman"/>
              </a:rPr>
              <a:t>categorization</a:t>
            </a:r>
          </a:p>
          <a:p>
            <a:r>
              <a:rPr lang="en-US" dirty="0" smtClean="0">
                <a:solidFill>
                  <a:srgbClr val="000000"/>
                </a:solidFill>
                <a:latin typeface="Times New Roman"/>
                <a:ea typeface="Calibri"/>
                <a:cs typeface="Times New Roman"/>
              </a:rPr>
              <a:t>text classification</a:t>
            </a:r>
          </a:p>
          <a:p>
            <a:r>
              <a:rPr lang="en-US" dirty="0" smtClean="0">
                <a:solidFill>
                  <a:srgbClr val="000000"/>
                </a:solidFill>
                <a:latin typeface="Times New Roman"/>
                <a:ea typeface="Calibri"/>
                <a:cs typeface="Times New Roman"/>
              </a:rPr>
              <a:t>document </a:t>
            </a:r>
            <a:r>
              <a:rPr lang="en-US" dirty="0">
                <a:solidFill>
                  <a:srgbClr val="000000"/>
                </a:solidFill>
                <a:latin typeface="Times New Roman"/>
                <a:ea typeface="Calibri"/>
                <a:cs typeface="Times New Roman"/>
              </a:rPr>
              <a:t>clustering </a:t>
            </a:r>
            <a:endParaRPr lang="en-US" dirty="0" smtClean="0">
              <a:solidFill>
                <a:srgbClr val="000000"/>
              </a:solidFill>
              <a:latin typeface="Times New Roman"/>
              <a:ea typeface="Calibri"/>
              <a:cs typeface="Times New Roman"/>
            </a:endParaRPr>
          </a:p>
          <a:p>
            <a:r>
              <a:rPr lang="en-US" dirty="0" smtClean="0">
                <a:solidFill>
                  <a:srgbClr val="000000"/>
                </a:solidFill>
                <a:latin typeface="Times New Roman"/>
                <a:ea typeface="Calibri"/>
                <a:cs typeface="Times New Roman"/>
              </a:rPr>
              <a:t>multi-document summarization</a:t>
            </a:r>
            <a:r>
              <a:rPr lang="en-US" dirty="0" smtClean="0">
                <a:solidFill>
                  <a:srgbClr val="000000"/>
                </a:solidFill>
                <a:latin typeface="Times New Roman"/>
                <a:cs typeface="Times New Roman"/>
              </a:rPr>
              <a:t>…</a:t>
            </a:r>
            <a:endParaRPr lang="en-US" dirty="0">
              <a:latin typeface="Times New Roman"/>
              <a:cs typeface="Times New Roman"/>
            </a:endParaRPr>
          </a:p>
        </p:txBody>
      </p:sp>
      <p:sp>
        <p:nvSpPr>
          <p:cNvPr id="11" name="TextBox 6"/>
          <p:cNvSpPr txBox="1"/>
          <p:nvPr/>
        </p:nvSpPr>
        <p:spPr>
          <a:xfrm>
            <a:off x="8191852" y="2848784"/>
            <a:ext cx="2440860" cy="1200329"/>
          </a:xfrm>
          <a:prstGeom prst="rect">
            <a:avLst/>
          </a:prstGeom>
          <a:noFill/>
          <a:ln>
            <a:solidFill>
              <a:schemeClr val="tx1"/>
            </a:solidFill>
          </a:ln>
        </p:spPr>
        <p:txBody>
          <a:bodyPr wrap="square" rtlCol="0">
            <a:spAutoFit/>
          </a:bodyPr>
          <a:lstStyle/>
          <a:p>
            <a:r>
              <a:rPr lang="en-US" dirty="0">
                <a:solidFill>
                  <a:srgbClr val="000000"/>
                </a:solidFill>
                <a:latin typeface="Times New Roman"/>
                <a:ea typeface="Calibri"/>
                <a:cs typeface="Times New Roman"/>
              </a:rPr>
              <a:t>relevance </a:t>
            </a:r>
            <a:r>
              <a:rPr lang="en-US" dirty="0" smtClean="0">
                <a:solidFill>
                  <a:srgbClr val="000000"/>
                </a:solidFill>
                <a:latin typeface="Times New Roman"/>
                <a:ea typeface="Calibri"/>
                <a:cs typeface="Times New Roman"/>
              </a:rPr>
              <a:t>feedback</a:t>
            </a:r>
          </a:p>
          <a:p>
            <a:r>
              <a:rPr lang="en-US" dirty="0" smtClean="0">
                <a:solidFill>
                  <a:srgbClr val="000000"/>
                </a:solidFill>
                <a:latin typeface="Times New Roman"/>
                <a:ea typeface="Calibri"/>
                <a:cs typeface="Times New Roman"/>
              </a:rPr>
              <a:t>query expansion</a:t>
            </a:r>
          </a:p>
          <a:p>
            <a:r>
              <a:rPr lang="en-US" dirty="0" smtClean="0">
                <a:solidFill>
                  <a:srgbClr val="000000"/>
                </a:solidFill>
                <a:latin typeface="Times New Roman"/>
                <a:ea typeface="Calibri"/>
                <a:cs typeface="Times New Roman"/>
              </a:rPr>
              <a:t>collaborative filtering</a:t>
            </a:r>
          </a:p>
          <a:p>
            <a:r>
              <a:rPr lang="en-US" dirty="0">
                <a:solidFill>
                  <a:srgbClr val="000000"/>
                </a:solidFill>
                <a:latin typeface="Times New Roman"/>
                <a:ea typeface="Calibri"/>
                <a:cs typeface="Times New Roman"/>
              </a:rPr>
              <a:t>information </a:t>
            </a:r>
            <a:r>
              <a:rPr lang="en-US" dirty="0" smtClean="0">
                <a:solidFill>
                  <a:srgbClr val="000000"/>
                </a:solidFill>
                <a:latin typeface="Times New Roman"/>
                <a:ea typeface="Calibri"/>
                <a:cs typeface="Times New Roman"/>
              </a:rPr>
              <a:t>filtering</a:t>
            </a:r>
            <a:r>
              <a:rPr lang="en-US" dirty="0" smtClean="0">
                <a:solidFill>
                  <a:srgbClr val="000000"/>
                </a:solidFill>
                <a:latin typeface="Times New Roman"/>
                <a:cs typeface="Times New Roman"/>
              </a:rPr>
              <a:t>…</a:t>
            </a:r>
            <a:endParaRPr lang="en-US" dirty="0">
              <a:latin typeface="Times New Roman"/>
              <a:cs typeface="Times New Roman"/>
            </a:endParaRPr>
          </a:p>
        </p:txBody>
      </p:sp>
      <p:cxnSp>
        <p:nvCxnSpPr>
          <p:cNvPr id="12" name="Straight Connector 7"/>
          <p:cNvCxnSpPr/>
          <p:nvPr/>
        </p:nvCxnSpPr>
        <p:spPr>
          <a:xfrm>
            <a:off x="5178919" y="2552206"/>
            <a:ext cx="5826144" cy="2555"/>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8"/>
          <p:cNvCxnSpPr/>
          <p:nvPr/>
        </p:nvCxnSpPr>
        <p:spPr>
          <a:xfrm>
            <a:off x="8161372" y="2402540"/>
            <a:ext cx="0" cy="181134"/>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9"/>
          <p:cNvCxnSpPr/>
          <p:nvPr/>
        </p:nvCxnSpPr>
        <p:spPr>
          <a:xfrm flipH="1">
            <a:off x="5963081" y="2552206"/>
            <a:ext cx="8866" cy="149579"/>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0"/>
          <p:cNvCxnSpPr/>
          <p:nvPr/>
        </p:nvCxnSpPr>
        <p:spPr>
          <a:xfrm flipH="1">
            <a:off x="10337034" y="2568091"/>
            <a:ext cx="8312" cy="151692"/>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Oval 1"/>
          <p:cNvSpPr/>
          <p:nvPr/>
        </p:nvSpPr>
        <p:spPr>
          <a:xfrm>
            <a:off x="136147" y="1231333"/>
            <a:ext cx="6005832" cy="116250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7" name="Oval 1"/>
          <p:cNvSpPr/>
          <p:nvPr/>
        </p:nvSpPr>
        <p:spPr>
          <a:xfrm>
            <a:off x="3508184" y="2701785"/>
            <a:ext cx="4371111" cy="146474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8" name="TextBox 17"/>
          <p:cNvSpPr txBox="1"/>
          <p:nvPr/>
        </p:nvSpPr>
        <p:spPr>
          <a:xfrm>
            <a:off x="7250407" y="2827194"/>
            <a:ext cx="482889" cy="1200329"/>
          </a:xfrm>
          <a:prstGeom prst="rect">
            <a:avLst/>
          </a:prstGeom>
          <a:noFill/>
          <a:ln>
            <a:solidFill>
              <a:schemeClr val="tx1"/>
            </a:solidFill>
          </a:ln>
        </p:spPr>
        <p:txBody>
          <a:bodyPr vert="wordArtVert" wrap="square" rtlCol="0" anchor="t">
            <a:spAutoFit/>
          </a:bodyPr>
          <a:lstStyle/>
          <a:p>
            <a:r>
              <a:rPr lang="en-US" dirty="0" smtClean="0">
                <a:solidFill>
                  <a:srgbClr val="000000"/>
                </a:solidFill>
                <a:latin typeface="Times New Roman"/>
                <a:cs typeface="Times New Roman"/>
              </a:rPr>
              <a:t>……</a:t>
            </a:r>
            <a:endParaRPr lang="en-US" dirty="0">
              <a:latin typeface="Times New Roman"/>
              <a:cs typeface="Times New Roman"/>
            </a:endParaRPr>
          </a:p>
        </p:txBody>
      </p:sp>
      <p:sp>
        <p:nvSpPr>
          <p:cNvPr id="19" name="Oval 1"/>
          <p:cNvSpPr/>
          <p:nvPr/>
        </p:nvSpPr>
        <p:spPr>
          <a:xfrm>
            <a:off x="8026673" y="2724082"/>
            <a:ext cx="3413759" cy="144244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0" name="TextBox 19"/>
          <p:cNvSpPr txBox="1"/>
          <p:nvPr/>
        </p:nvSpPr>
        <p:spPr>
          <a:xfrm>
            <a:off x="10822204" y="2833183"/>
            <a:ext cx="482889" cy="1215930"/>
          </a:xfrm>
          <a:prstGeom prst="rect">
            <a:avLst/>
          </a:prstGeom>
          <a:noFill/>
          <a:ln>
            <a:solidFill>
              <a:schemeClr val="tx1"/>
            </a:solidFill>
          </a:ln>
        </p:spPr>
        <p:txBody>
          <a:bodyPr vert="wordArtVert" wrap="square" rtlCol="0" anchor="t">
            <a:spAutoFit/>
          </a:bodyPr>
          <a:lstStyle/>
          <a:p>
            <a:r>
              <a:rPr lang="en-US" dirty="0" smtClean="0">
                <a:solidFill>
                  <a:srgbClr val="000000"/>
                </a:solidFill>
                <a:latin typeface="Times New Roman"/>
                <a:cs typeface="Times New Roman"/>
              </a:rPr>
              <a:t>……</a:t>
            </a:r>
            <a:endParaRPr lang="en-US" dirty="0">
              <a:latin typeface="Times New Roman"/>
              <a:cs typeface="Times New Roman"/>
            </a:endParaRPr>
          </a:p>
        </p:txBody>
      </p:sp>
      <p:cxnSp>
        <p:nvCxnSpPr>
          <p:cNvPr id="21" name="Straight Connector 20"/>
          <p:cNvCxnSpPr/>
          <p:nvPr/>
        </p:nvCxnSpPr>
        <p:spPr>
          <a:xfrm>
            <a:off x="3651555" y="4369310"/>
            <a:ext cx="4157966" cy="0"/>
          </a:xfrm>
          <a:prstGeom prst="line">
            <a:avLst/>
          </a:prstGeom>
          <a:ln w="19050" cmpd="sng">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969206" y="4148032"/>
            <a:ext cx="0" cy="216329"/>
          </a:xfrm>
          <a:prstGeom prst="line">
            <a:avLst/>
          </a:prstGeom>
          <a:ln w="19050" cmpd="sng">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712546" y="1027465"/>
            <a:ext cx="0" cy="216329"/>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307991" y="1024571"/>
            <a:ext cx="7825532" cy="12045"/>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220757" y="823835"/>
            <a:ext cx="0" cy="216329"/>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431825" y="1024614"/>
            <a:ext cx="0" cy="216329"/>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Rounded Rectangle 44"/>
          <p:cNvSpPr/>
          <p:nvPr/>
        </p:nvSpPr>
        <p:spPr>
          <a:xfrm>
            <a:off x="6276538" y="1213130"/>
            <a:ext cx="5700114" cy="11786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6" name="TextBox 45"/>
          <p:cNvSpPr txBox="1"/>
          <p:nvPr/>
        </p:nvSpPr>
        <p:spPr>
          <a:xfrm>
            <a:off x="6393194" y="1342861"/>
            <a:ext cx="2205730" cy="923330"/>
          </a:xfrm>
          <a:prstGeom prst="rect">
            <a:avLst/>
          </a:prstGeom>
          <a:noFill/>
          <a:ln>
            <a:solidFill>
              <a:schemeClr val="tx1"/>
            </a:solidFill>
          </a:ln>
        </p:spPr>
        <p:txBody>
          <a:bodyPr wrap="square" rtlCol="0">
            <a:spAutoFit/>
          </a:bodyPr>
          <a:lstStyle/>
          <a:p>
            <a:r>
              <a:rPr lang="en-US" dirty="0">
                <a:solidFill>
                  <a:srgbClr val="000000"/>
                </a:solidFill>
                <a:latin typeface="Times New Roman"/>
                <a:ea typeface="Calibri"/>
                <a:cs typeface="Times New Roman"/>
              </a:rPr>
              <a:t>information </a:t>
            </a:r>
            <a:r>
              <a:rPr lang="en-US" dirty="0" smtClean="0">
                <a:solidFill>
                  <a:srgbClr val="000000"/>
                </a:solidFill>
                <a:latin typeface="Times New Roman"/>
                <a:ea typeface="Calibri"/>
                <a:cs typeface="Times New Roman"/>
              </a:rPr>
              <a:t>retrieval </a:t>
            </a:r>
            <a:r>
              <a:rPr lang="en-US" dirty="0" err="1" smtClean="0">
                <a:solidFill>
                  <a:srgbClr val="000000"/>
                </a:solidFill>
                <a:latin typeface="Times New Roman"/>
                <a:ea typeface="Calibri"/>
                <a:cs typeface="Times New Roman"/>
              </a:rPr>
              <a:t>retrieval</a:t>
            </a:r>
            <a:endParaRPr lang="en-US" dirty="0" smtClean="0">
              <a:solidFill>
                <a:srgbClr val="000000"/>
              </a:solidFill>
              <a:latin typeface="Times New Roman"/>
              <a:ea typeface="Calibri"/>
              <a:cs typeface="Times New Roman"/>
            </a:endParaRPr>
          </a:p>
          <a:p>
            <a:r>
              <a:rPr lang="en-US" dirty="0" smtClean="0">
                <a:solidFill>
                  <a:srgbClr val="000000"/>
                </a:solidFill>
                <a:latin typeface="Times New Roman"/>
                <a:ea typeface="Calibri"/>
                <a:cs typeface="Times New Roman"/>
              </a:rPr>
              <a:t>question answering…</a:t>
            </a:r>
            <a:endParaRPr lang="en-US" dirty="0">
              <a:latin typeface="Times New Roman"/>
              <a:cs typeface="Times New Roman"/>
            </a:endParaRPr>
          </a:p>
        </p:txBody>
      </p:sp>
      <p:sp>
        <p:nvSpPr>
          <p:cNvPr id="47" name="TextBox 46"/>
          <p:cNvSpPr txBox="1"/>
          <p:nvPr/>
        </p:nvSpPr>
        <p:spPr>
          <a:xfrm>
            <a:off x="8656207" y="1342344"/>
            <a:ext cx="2138337" cy="923330"/>
          </a:xfrm>
          <a:prstGeom prst="rect">
            <a:avLst/>
          </a:prstGeom>
          <a:noFill/>
          <a:ln>
            <a:solidFill>
              <a:schemeClr val="tx1"/>
            </a:solidFill>
          </a:ln>
        </p:spPr>
        <p:txBody>
          <a:bodyPr wrap="square" rtlCol="0">
            <a:spAutoFit/>
          </a:bodyPr>
          <a:lstStyle/>
          <a:p>
            <a:r>
              <a:rPr lang="en-US" dirty="0" smtClean="0">
                <a:solidFill>
                  <a:srgbClr val="000000"/>
                </a:solidFill>
                <a:latin typeface="Times New Roman"/>
                <a:ea typeface="Calibri"/>
                <a:cs typeface="Times New Roman"/>
              </a:rPr>
              <a:t>W. Bruce Croft  James Allan </a:t>
            </a:r>
          </a:p>
          <a:p>
            <a:r>
              <a:rPr lang="en-US" dirty="0" smtClean="0">
                <a:solidFill>
                  <a:srgbClr val="000000"/>
                </a:solidFill>
                <a:latin typeface="Times New Roman"/>
                <a:ea typeface="Calibri"/>
                <a:cs typeface="Times New Roman"/>
              </a:rPr>
              <a:t>Maarten de </a:t>
            </a:r>
            <a:r>
              <a:rPr lang="en-US" dirty="0" err="1" smtClean="0">
                <a:solidFill>
                  <a:srgbClr val="000000"/>
                </a:solidFill>
                <a:latin typeface="Times New Roman"/>
                <a:ea typeface="Calibri"/>
                <a:cs typeface="Times New Roman"/>
              </a:rPr>
              <a:t>Rijke</a:t>
            </a:r>
            <a:r>
              <a:rPr lang="en-US" dirty="0" smtClean="0">
                <a:solidFill>
                  <a:srgbClr val="000000"/>
                </a:solidFill>
                <a:latin typeface="Times New Roman"/>
                <a:ea typeface="Calibri"/>
                <a:cs typeface="Times New Roman"/>
              </a:rPr>
              <a:t>…</a:t>
            </a:r>
            <a:endParaRPr lang="en-US" dirty="0">
              <a:latin typeface="Times New Roman"/>
              <a:cs typeface="Times New Roman"/>
            </a:endParaRPr>
          </a:p>
        </p:txBody>
      </p:sp>
      <p:sp>
        <p:nvSpPr>
          <p:cNvPr id="48" name="TextBox 47"/>
          <p:cNvSpPr txBox="1"/>
          <p:nvPr/>
        </p:nvSpPr>
        <p:spPr>
          <a:xfrm>
            <a:off x="10845740" y="1340793"/>
            <a:ext cx="1031522" cy="923330"/>
          </a:xfrm>
          <a:prstGeom prst="rect">
            <a:avLst/>
          </a:prstGeom>
          <a:noFill/>
          <a:ln>
            <a:solidFill>
              <a:schemeClr val="tx1"/>
            </a:solidFill>
          </a:ln>
        </p:spPr>
        <p:txBody>
          <a:bodyPr wrap="square" rtlCol="0">
            <a:spAutoFit/>
          </a:bodyPr>
          <a:lstStyle/>
          <a:p>
            <a:r>
              <a:rPr lang="en-US" dirty="0" smtClean="0">
                <a:solidFill>
                  <a:srgbClr val="000000"/>
                </a:solidFill>
                <a:latin typeface="Times New Roman"/>
                <a:ea typeface="Calibri"/>
                <a:cs typeface="Times New Roman"/>
              </a:rPr>
              <a:t>SIGIR</a:t>
            </a:r>
            <a:endParaRPr lang="en-US" dirty="0">
              <a:solidFill>
                <a:srgbClr val="000000"/>
              </a:solidFill>
              <a:latin typeface="Times New Roman"/>
              <a:ea typeface="Calibri"/>
              <a:cs typeface="Times New Roman"/>
            </a:endParaRPr>
          </a:p>
          <a:p>
            <a:r>
              <a:rPr lang="en-US" dirty="0" smtClean="0">
                <a:solidFill>
                  <a:srgbClr val="000000"/>
                </a:solidFill>
                <a:latin typeface="Times New Roman"/>
                <a:cs typeface="Times New Roman"/>
              </a:rPr>
              <a:t>ECIR</a:t>
            </a:r>
            <a:endParaRPr lang="en-US" dirty="0">
              <a:solidFill>
                <a:srgbClr val="000000"/>
              </a:solidFill>
              <a:latin typeface="Times New Roman"/>
              <a:cs typeface="Times New Roman"/>
            </a:endParaRPr>
          </a:p>
          <a:p>
            <a:r>
              <a:rPr lang="en-US" dirty="0" smtClean="0">
                <a:solidFill>
                  <a:srgbClr val="000000"/>
                </a:solidFill>
                <a:latin typeface="Times New Roman"/>
                <a:cs typeface="Times New Roman"/>
              </a:rPr>
              <a:t>CIKM…</a:t>
            </a:r>
            <a:endParaRPr lang="en-US" dirty="0">
              <a:solidFill>
                <a:srgbClr val="000000"/>
              </a:solidFill>
              <a:latin typeface="Times New Roman"/>
              <a:cs typeface="Times New Roman"/>
            </a:endParaRPr>
          </a:p>
        </p:txBody>
      </p:sp>
      <p:sp>
        <p:nvSpPr>
          <p:cNvPr id="54" name="Oval 1"/>
          <p:cNvSpPr/>
          <p:nvPr/>
        </p:nvSpPr>
        <p:spPr>
          <a:xfrm>
            <a:off x="5410531" y="380294"/>
            <a:ext cx="1686659" cy="43897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0000"/>
                </a:solidFill>
                <a:latin typeface="Times New Roman"/>
                <a:ea typeface="Calibri"/>
                <a:cs typeface="Times New Roman"/>
              </a:rPr>
              <a:t>…</a:t>
            </a:r>
          </a:p>
        </p:txBody>
      </p:sp>
    </p:spTree>
    <p:extLst>
      <p:ext uri="{BB962C8B-B14F-4D97-AF65-F5344CB8AC3E}">
        <p14:creationId xmlns:p14="http://schemas.microsoft.com/office/powerpoint/2010/main" val="30530717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Method - Intrusion</a:t>
            </a:r>
            <a:r>
              <a:rPr lang="en-US" baseline="0" dirty="0" smtClean="0"/>
              <a:t> Detection</a:t>
            </a:r>
            <a:endParaRPr lang="en-US" dirty="0"/>
          </a:p>
        </p:txBody>
      </p:sp>
      <p:sp>
        <p:nvSpPr>
          <p:cNvPr id="6" name="Text Placeholder 5"/>
          <p:cNvSpPr>
            <a:spLocks noGrp="1"/>
          </p:cNvSpPr>
          <p:nvPr>
            <p:ph type="body" sz="half" idx="2"/>
          </p:nvPr>
        </p:nvSpPr>
        <p:spPr/>
        <p:txBody>
          <a:bodyPr>
            <a:normAutofit/>
          </a:bodyPr>
          <a:lstStyle/>
          <a:p>
            <a:r>
              <a:rPr lang="en-US" sz="2400" dirty="0" smtClean="0"/>
              <a:t>Extension of [Chang </a:t>
            </a:r>
            <a:r>
              <a:rPr lang="en-US" sz="2400" dirty="0"/>
              <a:t>et al. 09]</a:t>
            </a:r>
          </a:p>
          <a:p>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121</a:t>
            </a:fld>
            <a:endParaRPr lang="en-US" dirty="0"/>
          </a:p>
        </p:txBody>
      </p:sp>
      <p:pic>
        <p:nvPicPr>
          <p:cNvPr id="9" name="Picture 8" descr="intruder.pdf"/>
          <p:cNvPicPr>
            <a:picLocks noChangeAspect="1"/>
          </p:cNvPicPr>
          <p:nvPr/>
        </p:nvPicPr>
        <p:blipFill rotWithShape="1">
          <a:blip r:embed="rId3">
            <a:extLst>
              <a:ext uri="{28A0092B-C50C-407E-A947-70E740481C1C}">
                <a14:useLocalDpi xmlns:a14="http://schemas.microsoft.com/office/drawing/2010/main" val="0"/>
              </a:ext>
            </a:extLst>
          </a:blip>
          <a:srcRect b="46249"/>
          <a:stretch/>
        </p:blipFill>
        <p:spPr>
          <a:xfrm>
            <a:off x="96361" y="2045776"/>
            <a:ext cx="11933150" cy="2784721"/>
          </a:xfrm>
          <a:prstGeom prst="rect">
            <a:avLst/>
          </a:prstGeom>
        </p:spPr>
      </p:pic>
      <p:sp>
        <p:nvSpPr>
          <p:cNvPr id="35" name="Rectangle 34"/>
          <p:cNvSpPr/>
          <p:nvPr/>
        </p:nvSpPr>
        <p:spPr>
          <a:xfrm>
            <a:off x="220347" y="562674"/>
            <a:ext cx="764825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400" dirty="0" smtClean="0">
                <a:solidFill>
                  <a:schemeClr val="lt1"/>
                </a:solidFill>
              </a:rPr>
              <a:t>Which </a:t>
            </a:r>
            <a:r>
              <a:rPr lang="en-US" sz="2400" dirty="0">
                <a:solidFill>
                  <a:schemeClr val="lt1"/>
                </a:solidFill>
              </a:rPr>
              <a:t>child topic does not belong to the given parent topic? </a:t>
            </a:r>
          </a:p>
        </p:txBody>
      </p:sp>
      <p:grpSp>
        <p:nvGrpSpPr>
          <p:cNvPr id="37" name="Group 36"/>
          <p:cNvGrpSpPr/>
          <p:nvPr/>
        </p:nvGrpSpPr>
        <p:grpSpPr>
          <a:xfrm>
            <a:off x="8634004" y="0"/>
            <a:ext cx="2865738" cy="2080612"/>
            <a:chOff x="4270313" y="3185792"/>
            <a:chExt cx="6914248" cy="3740333"/>
          </a:xfrm>
        </p:grpSpPr>
        <p:sp>
          <p:nvSpPr>
            <p:cNvPr id="38" name="Oval 37"/>
            <p:cNvSpPr/>
            <p:nvPr/>
          </p:nvSpPr>
          <p:spPr>
            <a:xfrm>
              <a:off x="7001454" y="3185792"/>
              <a:ext cx="1128706" cy="8351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endParaRPr lang="en-US" sz="1050" baseline="-25000" dirty="0">
                <a:solidFill>
                  <a:schemeClr val="tx1"/>
                </a:solidFill>
              </a:endParaRPr>
            </a:p>
          </p:txBody>
        </p:sp>
        <p:sp>
          <p:nvSpPr>
            <p:cNvPr id="39" name="Oval 38"/>
            <p:cNvSpPr/>
            <p:nvPr/>
          </p:nvSpPr>
          <p:spPr>
            <a:xfrm>
              <a:off x="5330731" y="4350138"/>
              <a:ext cx="1251959" cy="877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endParaRPr lang="en-US" sz="1050" baseline="-25000" dirty="0">
                <a:solidFill>
                  <a:schemeClr val="tx1"/>
                </a:solidFill>
              </a:endParaRPr>
            </a:p>
          </p:txBody>
        </p:sp>
        <p:cxnSp>
          <p:nvCxnSpPr>
            <p:cNvPr id="40" name="Straight Arrow Connector 39"/>
            <p:cNvCxnSpPr>
              <a:stCxn id="38" idx="3"/>
              <a:endCxn id="39" idx="0"/>
            </p:cNvCxnSpPr>
            <p:nvPr/>
          </p:nvCxnSpPr>
          <p:spPr>
            <a:xfrm flipH="1">
              <a:off x="5956712" y="3898641"/>
              <a:ext cx="1210036" cy="45149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8856005" y="4357904"/>
              <a:ext cx="1216282" cy="8795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endParaRPr lang="en-US" sz="1050" baseline="-25000" dirty="0">
                <a:solidFill>
                  <a:schemeClr val="tx1"/>
                </a:solidFill>
              </a:endParaRPr>
            </a:p>
          </p:txBody>
        </p:sp>
        <p:cxnSp>
          <p:nvCxnSpPr>
            <p:cNvPr id="42" name="Straight Arrow Connector 41"/>
            <p:cNvCxnSpPr>
              <a:stCxn id="38" idx="5"/>
              <a:endCxn id="41" idx="1"/>
            </p:cNvCxnSpPr>
            <p:nvPr/>
          </p:nvCxnSpPr>
          <p:spPr>
            <a:xfrm>
              <a:off x="7964865" y="3898641"/>
              <a:ext cx="1069260" cy="58807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8130160" y="5981131"/>
              <a:ext cx="1239937" cy="92543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lIns="109728" tIns="54864" rIns="109728" bIns="54864" anchor="ctr"/>
            <a:lstStyle/>
            <a:p>
              <a:pPr algn="ctr">
                <a:defRPr/>
              </a:pPr>
              <a:endParaRPr lang="en-US" sz="1050" baseline="-25000" dirty="0">
                <a:solidFill>
                  <a:schemeClr val="tx1"/>
                </a:solidFill>
              </a:endParaRPr>
            </a:p>
          </p:txBody>
        </p:sp>
        <p:cxnSp>
          <p:nvCxnSpPr>
            <p:cNvPr id="44" name="Straight Arrow Connector 43"/>
            <p:cNvCxnSpPr>
              <a:stCxn id="41" idx="4"/>
              <a:endCxn id="43" idx="0"/>
            </p:cNvCxnSpPr>
            <p:nvPr/>
          </p:nvCxnSpPr>
          <p:spPr>
            <a:xfrm flipH="1">
              <a:off x="8750128" y="5237488"/>
              <a:ext cx="714019" cy="7436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4270313" y="5981128"/>
              <a:ext cx="1244880" cy="944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endParaRPr lang="en-US" sz="1050" baseline="-25000" dirty="0">
                <a:solidFill>
                  <a:schemeClr val="tx1"/>
                </a:solidFill>
              </a:endParaRPr>
            </a:p>
          </p:txBody>
        </p:sp>
        <p:cxnSp>
          <p:nvCxnSpPr>
            <p:cNvPr id="46" name="Straight Arrow Connector 45"/>
            <p:cNvCxnSpPr>
              <a:stCxn id="39" idx="3"/>
              <a:endCxn id="45" idx="0"/>
            </p:cNvCxnSpPr>
            <p:nvPr/>
          </p:nvCxnSpPr>
          <p:spPr>
            <a:xfrm flipH="1">
              <a:off x="4892755" y="5099273"/>
              <a:ext cx="621322" cy="88185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6037947" y="5979067"/>
              <a:ext cx="1196545" cy="927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endParaRPr lang="en-US" sz="1050" baseline="-25000" dirty="0">
                <a:solidFill>
                  <a:schemeClr val="tx1"/>
                </a:solidFill>
              </a:endParaRPr>
            </a:p>
          </p:txBody>
        </p:sp>
        <p:cxnSp>
          <p:nvCxnSpPr>
            <p:cNvPr id="48" name="Straight Arrow Connector 47"/>
            <p:cNvCxnSpPr>
              <a:stCxn id="39" idx="5"/>
              <a:endCxn id="47" idx="0"/>
            </p:cNvCxnSpPr>
            <p:nvPr/>
          </p:nvCxnSpPr>
          <p:spPr>
            <a:xfrm>
              <a:off x="6399345" y="5099273"/>
              <a:ext cx="236874" cy="87979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9893966" y="5979067"/>
              <a:ext cx="1290595" cy="9274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endParaRPr lang="en-US" sz="1050" baseline="-25000" dirty="0">
                <a:solidFill>
                  <a:schemeClr val="tx1"/>
                </a:solidFill>
              </a:endParaRPr>
            </a:p>
          </p:txBody>
        </p:sp>
        <p:cxnSp>
          <p:nvCxnSpPr>
            <p:cNvPr id="50" name="Straight Arrow Connector 49"/>
            <p:cNvCxnSpPr>
              <a:stCxn id="41" idx="4"/>
              <a:endCxn id="49" idx="0"/>
            </p:cNvCxnSpPr>
            <p:nvPr/>
          </p:nvCxnSpPr>
          <p:spPr>
            <a:xfrm>
              <a:off x="9464146" y="5237488"/>
              <a:ext cx="1075119" cy="74157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cxnSp>
        <p:nvCxnSpPr>
          <p:cNvPr id="55" name="Straight Connector 54"/>
          <p:cNvCxnSpPr>
            <a:endCxn id="39" idx="2"/>
          </p:cNvCxnSpPr>
          <p:nvPr/>
        </p:nvCxnSpPr>
        <p:spPr>
          <a:xfrm flipV="1">
            <a:off x="1937248" y="891791"/>
            <a:ext cx="7136266" cy="1971168"/>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endCxn id="43" idx="3"/>
          </p:cNvCxnSpPr>
          <p:nvPr/>
        </p:nvCxnSpPr>
        <p:spPr>
          <a:xfrm flipV="1">
            <a:off x="4036044" y="1994341"/>
            <a:ext cx="6273006" cy="697678"/>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45" idx="2"/>
          </p:cNvCxnSpPr>
          <p:nvPr/>
        </p:nvCxnSpPr>
        <p:spPr>
          <a:xfrm flipV="1">
            <a:off x="7612731" y="1817778"/>
            <a:ext cx="1021273" cy="900799"/>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47" idx="6"/>
          </p:cNvCxnSpPr>
          <p:nvPr/>
        </p:nvCxnSpPr>
        <p:spPr>
          <a:xfrm flipH="1" flipV="1">
            <a:off x="9862563" y="1811764"/>
            <a:ext cx="776152" cy="825366"/>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429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Phrases </a:t>
            </a:r>
            <a:r>
              <a:rPr lang="en-US" dirty="0"/>
              <a:t>+ </a:t>
            </a:r>
            <a:r>
              <a:rPr lang="en-US" dirty="0" smtClean="0"/>
              <a:t>Entities </a:t>
            </a:r>
            <a:r>
              <a:rPr lang="en-US" dirty="0"/>
              <a:t>&gt; </a:t>
            </a:r>
            <a:r>
              <a:rPr lang="en-US" dirty="0" smtClean="0"/>
              <a:t>Unigrams</a:t>
            </a:r>
            <a:endParaRPr lang="en-US" dirty="0"/>
          </a:p>
        </p:txBody>
      </p:sp>
      <p:sp>
        <p:nvSpPr>
          <p:cNvPr id="4" name="Text Placeholder 3"/>
          <p:cNvSpPr>
            <a:spLocks noGrp="1"/>
          </p:cNvSpPr>
          <p:nvPr>
            <p:ph type="body"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122</a:t>
            </a:fld>
            <a:endParaRPr lang="en-US" dirty="0"/>
          </a:p>
        </p:txBody>
      </p:sp>
      <p:graphicFrame>
        <p:nvGraphicFramePr>
          <p:cNvPr id="17" name="Chart 16"/>
          <p:cNvGraphicFramePr/>
          <p:nvPr>
            <p:extLst/>
          </p:nvPr>
        </p:nvGraphicFramePr>
        <p:xfrm>
          <a:off x="914400" y="0"/>
          <a:ext cx="10507851" cy="4881965"/>
        </p:xfrm>
        <a:graphic>
          <a:graphicData uri="http://schemas.openxmlformats.org/drawingml/2006/chart">
            <c:chart xmlns:c="http://schemas.openxmlformats.org/drawingml/2006/chart" xmlns:r="http://schemas.openxmlformats.org/officeDocument/2006/relationships" r:id="rId3"/>
          </a:graphicData>
        </a:graphic>
      </p:graphicFrame>
      <p:sp>
        <p:nvSpPr>
          <p:cNvPr id="18" name="Up-Down Arrow 17"/>
          <p:cNvSpPr/>
          <p:nvPr/>
        </p:nvSpPr>
        <p:spPr>
          <a:xfrm>
            <a:off x="7308037" y="1069383"/>
            <a:ext cx="146648" cy="148705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976746" y="1783801"/>
            <a:ext cx="715260" cy="461665"/>
          </a:xfrm>
          <a:prstGeom prst="rect">
            <a:avLst/>
          </a:prstGeom>
          <a:solidFill>
            <a:schemeClr val="bg1"/>
          </a:solidFill>
        </p:spPr>
        <p:txBody>
          <a:bodyPr wrap="none">
            <a:spAutoFit/>
          </a:bodyPr>
          <a:lstStyle/>
          <a:p>
            <a:r>
              <a:rPr lang="en-US" sz="2400" dirty="0" smtClean="0"/>
              <a:t>65%</a:t>
            </a:r>
            <a:endParaRPr lang="en-US" sz="2400" dirty="0"/>
          </a:p>
        </p:txBody>
      </p:sp>
      <p:sp>
        <p:nvSpPr>
          <p:cNvPr id="21" name="Up-Down Arrow 20"/>
          <p:cNvSpPr/>
          <p:nvPr/>
        </p:nvSpPr>
        <p:spPr>
          <a:xfrm>
            <a:off x="2635691" y="835724"/>
            <a:ext cx="123007" cy="150207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339564" y="1552968"/>
            <a:ext cx="715260" cy="461665"/>
          </a:xfrm>
          <a:prstGeom prst="rect">
            <a:avLst/>
          </a:prstGeom>
          <a:solidFill>
            <a:schemeClr val="bg1"/>
          </a:solidFill>
        </p:spPr>
        <p:txBody>
          <a:bodyPr wrap="none">
            <a:spAutoFit/>
          </a:bodyPr>
          <a:lstStyle/>
          <a:p>
            <a:r>
              <a:rPr lang="en-US" sz="2400" dirty="0" smtClean="0"/>
              <a:t>66%</a:t>
            </a:r>
            <a:endParaRPr lang="en-US" sz="2400" dirty="0"/>
          </a:p>
        </p:txBody>
      </p:sp>
    </p:spTree>
    <p:extLst>
      <p:ext uri="{BB962C8B-B14F-4D97-AF65-F5344CB8AC3E}">
        <p14:creationId xmlns:p14="http://schemas.microsoft.com/office/powerpoint/2010/main" val="52414443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Application: Entity &amp; Community </a:t>
            </a:r>
            <a:r>
              <a:rPr lang="en-US" dirty="0" smtClean="0"/>
              <a:t>Profiling</a:t>
            </a:r>
            <a:endParaRPr lang="en-US" dirty="0"/>
          </a:p>
        </p:txBody>
      </p:sp>
      <p:sp>
        <p:nvSpPr>
          <p:cNvPr id="14" name="Text Placeholder 13"/>
          <p:cNvSpPr>
            <a:spLocks noGrp="1"/>
          </p:cNvSpPr>
          <p:nvPr>
            <p:ph type="body" sz="half" idx="2"/>
          </p:nvPr>
        </p:nvSpPr>
        <p:spPr/>
        <p:txBody>
          <a:bodyPr>
            <a:normAutofit/>
          </a:bodyPr>
          <a:lstStyle/>
          <a:p>
            <a:r>
              <a:rPr lang="en-US" sz="2800" dirty="0"/>
              <a:t>Important research areas in SIGIR conference ?</a:t>
            </a:r>
          </a:p>
        </p:txBody>
      </p:sp>
      <p:sp>
        <p:nvSpPr>
          <p:cNvPr id="5" name="Slide Number Placeholder 4"/>
          <p:cNvSpPr>
            <a:spLocks noGrp="1"/>
          </p:cNvSpPr>
          <p:nvPr>
            <p:ph type="sldNum" sz="quarter" idx="12"/>
          </p:nvPr>
        </p:nvSpPr>
        <p:spPr/>
        <p:txBody>
          <a:bodyPr/>
          <a:lstStyle/>
          <a:p>
            <a:fld id="{4FAB73BC-B049-4115-A692-8D63A059BFB8}" type="slidenum">
              <a:rPr lang="en-US" smtClean="0"/>
              <a:t>123</a:t>
            </a:fld>
            <a:endParaRPr lang="en-US" dirty="0"/>
          </a:p>
        </p:txBody>
      </p:sp>
      <p:sp>
        <p:nvSpPr>
          <p:cNvPr id="6" name="TextBox 5"/>
          <p:cNvSpPr txBox="1"/>
          <p:nvPr/>
        </p:nvSpPr>
        <p:spPr>
          <a:xfrm>
            <a:off x="7939029" y="2365662"/>
            <a:ext cx="658338" cy="338554"/>
          </a:xfrm>
          <a:prstGeom prst="rect">
            <a:avLst/>
          </a:prstGeom>
          <a:noFill/>
        </p:spPr>
        <p:txBody>
          <a:bodyPr wrap="square" rtlCol="0">
            <a:spAutoFit/>
          </a:bodyPr>
          <a:lstStyle/>
          <a:p>
            <a:r>
              <a:rPr lang="en-US" sz="1600" b="1" dirty="0" smtClean="0">
                <a:latin typeface="Times New Roman"/>
                <a:cs typeface="Times New Roman"/>
              </a:rPr>
              <a:t>260.0</a:t>
            </a:r>
            <a:endParaRPr lang="en-US" sz="1600" b="1" dirty="0">
              <a:latin typeface="Times New Roman"/>
              <a:cs typeface="Times New Roman"/>
            </a:endParaRPr>
          </a:p>
        </p:txBody>
      </p:sp>
      <p:sp>
        <p:nvSpPr>
          <p:cNvPr id="7" name="TextBox 6"/>
          <p:cNvSpPr txBox="1"/>
          <p:nvPr/>
        </p:nvSpPr>
        <p:spPr>
          <a:xfrm>
            <a:off x="5954996" y="2357807"/>
            <a:ext cx="658338" cy="338554"/>
          </a:xfrm>
          <a:prstGeom prst="rect">
            <a:avLst/>
          </a:prstGeom>
          <a:noFill/>
        </p:spPr>
        <p:txBody>
          <a:bodyPr wrap="square" rtlCol="0">
            <a:spAutoFit/>
          </a:bodyPr>
          <a:lstStyle/>
          <a:p>
            <a:r>
              <a:rPr lang="en-US" sz="1600" b="1" dirty="0" smtClean="0">
                <a:latin typeface="Times New Roman"/>
                <a:cs typeface="Times New Roman"/>
              </a:rPr>
              <a:t>583.0</a:t>
            </a:r>
            <a:endParaRPr lang="en-US" sz="1600" b="1" dirty="0">
              <a:latin typeface="Times New Roman"/>
              <a:cs typeface="Times New Roman"/>
            </a:endParaRPr>
          </a:p>
        </p:txBody>
      </p:sp>
      <p:sp>
        <p:nvSpPr>
          <p:cNvPr id="8" name="TextBox 7"/>
          <p:cNvSpPr txBox="1"/>
          <p:nvPr/>
        </p:nvSpPr>
        <p:spPr>
          <a:xfrm>
            <a:off x="1132461" y="1031055"/>
            <a:ext cx="2283918" cy="1323439"/>
          </a:xfrm>
          <a:prstGeom prst="rect">
            <a:avLst/>
          </a:prstGeom>
          <a:noFill/>
          <a:ln>
            <a:solidFill>
              <a:schemeClr val="tx1"/>
            </a:solidFill>
          </a:ln>
        </p:spPr>
        <p:txBody>
          <a:bodyPr wrap="square" rtlCol="0">
            <a:spAutoFit/>
          </a:bodyPr>
          <a:lstStyle/>
          <a:p>
            <a:r>
              <a:rPr lang="en-US" sz="1600" dirty="0" smtClean="0">
                <a:solidFill>
                  <a:srgbClr val="000000"/>
                </a:solidFill>
                <a:latin typeface="Times New Roman"/>
                <a:ea typeface="Calibri"/>
                <a:cs typeface="Times New Roman"/>
              </a:rPr>
              <a:t>support vector machines collaborative filtering </a:t>
            </a:r>
          </a:p>
          <a:p>
            <a:r>
              <a:rPr lang="en-US" sz="1600" dirty="0" smtClean="0">
                <a:solidFill>
                  <a:srgbClr val="000000"/>
                </a:solidFill>
                <a:latin typeface="Times New Roman"/>
                <a:ea typeface="Calibri"/>
                <a:cs typeface="Times New Roman"/>
              </a:rPr>
              <a:t>text categorization </a:t>
            </a:r>
          </a:p>
          <a:p>
            <a:r>
              <a:rPr lang="en-US" sz="1600" dirty="0" smtClean="0">
                <a:solidFill>
                  <a:srgbClr val="000000"/>
                </a:solidFill>
                <a:latin typeface="Times New Roman"/>
                <a:ea typeface="Calibri"/>
                <a:cs typeface="Times New Roman"/>
              </a:rPr>
              <a:t>text classification </a:t>
            </a:r>
          </a:p>
          <a:p>
            <a:r>
              <a:rPr lang="en-US" sz="1600" dirty="0" smtClean="0">
                <a:solidFill>
                  <a:srgbClr val="000000"/>
                </a:solidFill>
                <a:latin typeface="Times New Roman"/>
                <a:ea typeface="Calibri"/>
                <a:cs typeface="Times New Roman"/>
              </a:rPr>
              <a:t>conditional random fields</a:t>
            </a:r>
            <a:endParaRPr lang="en-US" sz="1600" dirty="0">
              <a:latin typeface="Times New Roman"/>
              <a:cs typeface="Times New Roman"/>
            </a:endParaRPr>
          </a:p>
        </p:txBody>
      </p:sp>
      <p:sp>
        <p:nvSpPr>
          <p:cNvPr id="9" name="TextBox 8"/>
          <p:cNvSpPr txBox="1"/>
          <p:nvPr/>
        </p:nvSpPr>
        <p:spPr>
          <a:xfrm>
            <a:off x="3711776" y="1039106"/>
            <a:ext cx="2294220" cy="1323439"/>
          </a:xfrm>
          <a:prstGeom prst="rect">
            <a:avLst/>
          </a:prstGeom>
          <a:noFill/>
          <a:ln>
            <a:solidFill>
              <a:schemeClr val="tx1"/>
            </a:solidFill>
          </a:ln>
        </p:spPr>
        <p:txBody>
          <a:bodyPr wrap="square" rtlCol="0">
            <a:spAutoFit/>
          </a:bodyPr>
          <a:lstStyle/>
          <a:p>
            <a:r>
              <a:rPr lang="en-US" sz="1600" dirty="0" smtClean="0">
                <a:latin typeface="Times New Roman"/>
                <a:cs typeface="Times New Roman"/>
              </a:rPr>
              <a:t>information systems </a:t>
            </a:r>
            <a:endParaRPr lang="en-US" sz="1600" dirty="0">
              <a:latin typeface="Times New Roman"/>
              <a:cs typeface="Times New Roman"/>
            </a:endParaRPr>
          </a:p>
          <a:p>
            <a:r>
              <a:rPr lang="en-US" sz="1600" dirty="0" smtClean="0">
                <a:latin typeface="Times New Roman"/>
                <a:cs typeface="Times New Roman"/>
              </a:rPr>
              <a:t>artificial intelligence </a:t>
            </a:r>
            <a:endParaRPr lang="en-US" sz="1600" dirty="0">
              <a:latin typeface="Times New Roman"/>
              <a:cs typeface="Times New Roman"/>
            </a:endParaRPr>
          </a:p>
          <a:p>
            <a:r>
              <a:rPr lang="en-US" sz="1600" dirty="0" smtClean="0">
                <a:latin typeface="Times New Roman"/>
                <a:cs typeface="Times New Roman"/>
              </a:rPr>
              <a:t>distributed information retrieval </a:t>
            </a:r>
          </a:p>
          <a:p>
            <a:r>
              <a:rPr lang="en-US" sz="1600" dirty="0" smtClean="0">
                <a:latin typeface="Times New Roman"/>
                <a:cs typeface="Times New Roman"/>
              </a:rPr>
              <a:t>query evaluation</a:t>
            </a:r>
            <a:endParaRPr lang="en-US" sz="1600" dirty="0">
              <a:latin typeface="Times New Roman"/>
              <a:cs typeface="Times New Roman"/>
            </a:endParaRPr>
          </a:p>
        </p:txBody>
      </p:sp>
      <p:sp>
        <p:nvSpPr>
          <p:cNvPr id="10" name="TextBox 9"/>
          <p:cNvSpPr txBox="1"/>
          <p:nvPr/>
        </p:nvSpPr>
        <p:spPr>
          <a:xfrm>
            <a:off x="6318172" y="1049542"/>
            <a:ext cx="2037297" cy="1323439"/>
          </a:xfrm>
          <a:prstGeom prst="rect">
            <a:avLst/>
          </a:prstGeom>
          <a:noFill/>
          <a:ln>
            <a:solidFill>
              <a:schemeClr val="tx1"/>
            </a:solidFill>
          </a:ln>
        </p:spPr>
        <p:txBody>
          <a:bodyPr wrap="square" rtlCol="0">
            <a:spAutoFit/>
          </a:bodyPr>
          <a:lstStyle/>
          <a:p>
            <a:r>
              <a:rPr lang="en-US" sz="1600" dirty="0">
                <a:solidFill>
                  <a:srgbClr val="000000"/>
                </a:solidFill>
                <a:latin typeface="Times New Roman"/>
                <a:ea typeface="Calibri"/>
                <a:cs typeface="Times New Roman"/>
              </a:rPr>
              <a:t>event </a:t>
            </a:r>
            <a:r>
              <a:rPr lang="en-US" sz="1600" dirty="0" smtClean="0">
                <a:solidFill>
                  <a:srgbClr val="000000"/>
                </a:solidFill>
                <a:latin typeface="Times New Roman"/>
                <a:ea typeface="Calibri"/>
                <a:cs typeface="Times New Roman"/>
              </a:rPr>
              <a:t>detection</a:t>
            </a:r>
          </a:p>
          <a:p>
            <a:r>
              <a:rPr lang="en-US" sz="1600" dirty="0" smtClean="0">
                <a:solidFill>
                  <a:srgbClr val="000000"/>
                </a:solidFill>
                <a:latin typeface="Times New Roman"/>
                <a:ea typeface="Calibri"/>
                <a:cs typeface="Times New Roman"/>
              </a:rPr>
              <a:t>large collections</a:t>
            </a:r>
          </a:p>
          <a:p>
            <a:r>
              <a:rPr lang="en-US" sz="1600" dirty="0" smtClean="0">
                <a:solidFill>
                  <a:srgbClr val="000000"/>
                </a:solidFill>
                <a:latin typeface="Times New Roman"/>
                <a:ea typeface="Calibri"/>
                <a:cs typeface="Times New Roman"/>
              </a:rPr>
              <a:t>similarity search</a:t>
            </a:r>
          </a:p>
          <a:p>
            <a:r>
              <a:rPr lang="en-US" sz="1600" dirty="0" smtClean="0">
                <a:solidFill>
                  <a:srgbClr val="000000"/>
                </a:solidFill>
                <a:latin typeface="Times New Roman"/>
                <a:ea typeface="Calibri"/>
                <a:cs typeface="Times New Roman"/>
              </a:rPr>
              <a:t>duplicate detection</a:t>
            </a:r>
          </a:p>
          <a:p>
            <a:r>
              <a:rPr lang="en-US" sz="1600" dirty="0" smtClean="0">
                <a:solidFill>
                  <a:srgbClr val="000000"/>
                </a:solidFill>
                <a:latin typeface="Times New Roman"/>
                <a:ea typeface="Calibri"/>
                <a:cs typeface="Times New Roman"/>
              </a:rPr>
              <a:t>large scale</a:t>
            </a:r>
            <a:endParaRPr lang="en-US" sz="1600" dirty="0">
              <a:latin typeface="Times New Roman"/>
              <a:cs typeface="Times New Roman"/>
            </a:endParaRPr>
          </a:p>
        </p:txBody>
      </p:sp>
      <p:sp>
        <p:nvSpPr>
          <p:cNvPr id="11" name="TextBox 10"/>
          <p:cNvSpPr txBox="1"/>
          <p:nvPr/>
        </p:nvSpPr>
        <p:spPr>
          <a:xfrm>
            <a:off x="8636061" y="1023040"/>
            <a:ext cx="2025868" cy="1323439"/>
          </a:xfrm>
          <a:prstGeom prst="rect">
            <a:avLst/>
          </a:prstGeom>
          <a:noFill/>
          <a:ln>
            <a:solidFill>
              <a:schemeClr val="tx1"/>
            </a:solidFill>
          </a:ln>
        </p:spPr>
        <p:txBody>
          <a:bodyPr wrap="square" rtlCol="0">
            <a:spAutoFit/>
          </a:bodyPr>
          <a:lstStyle/>
          <a:p>
            <a:r>
              <a:rPr lang="en-US" sz="1600" dirty="0" smtClean="0">
                <a:solidFill>
                  <a:srgbClr val="000000"/>
                </a:solidFill>
                <a:latin typeface="Times New Roman"/>
                <a:ea typeface="Calibri"/>
                <a:cs typeface="Times New Roman"/>
              </a:rPr>
              <a:t>information retrieval</a:t>
            </a:r>
          </a:p>
          <a:p>
            <a:r>
              <a:rPr lang="en-US" sz="1600" dirty="0" smtClean="0">
                <a:solidFill>
                  <a:srgbClr val="000000"/>
                </a:solidFill>
                <a:latin typeface="Times New Roman"/>
                <a:ea typeface="Calibri"/>
                <a:cs typeface="Times New Roman"/>
              </a:rPr>
              <a:t>question answering</a:t>
            </a:r>
          </a:p>
          <a:p>
            <a:r>
              <a:rPr lang="en-US" sz="1600" dirty="0" smtClean="0">
                <a:solidFill>
                  <a:srgbClr val="000000"/>
                </a:solidFill>
                <a:latin typeface="Times New Roman"/>
                <a:ea typeface="Calibri"/>
                <a:cs typeface="Times New Roman"/>
              </a:rPr>
              <a:t>web search</a:t>
            </a:r>
          </a:p>
          <a:p>
            <a:r>
              <a:rPr lang="en-US" sz="1600" dirty="0" smtClean="0">
                <a:solidFill>
                  <a:srgbClr val="000000"/>
                </a:solidFill>
                <a:latin typeface="Times New Roman"/>
                <a:ea typeface="Calibri"/>
                <a:cs typeface="Times New Roman"/>
              </a:rPr>
              <a:t>natural language document retrieval</a:t>
            </a:r>
            <a:endParaRPr lang="en-US" sz="1600" dirty="0">
              <a:latin typeface="Times New Roman"/>
              <a:cs typeface="Times New Roman"/>
            </a:endParaRPr>
          </a:p>
        </p:txBody>
      </p:sp>
      <p:cxnSp>
        <p:nvCxnSpPr>
          <p:cNvPr id="13" name="Straight Connector 12"/>
          <p:cNvCxnSpPr/>
          <p:nvPr/>
        </p:nvCxnSpPr>
        <p:spPr>
          <a:xfrm flipV="1">
            <a:off x="1310563" y="783775"/>
            <a:ext cx="9100440" cy="1411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0" idx="0"/>
          </p:cNvCxnSpPr>
          <p:nvPr/>
        </p:nvCxnSpPr>
        <p:spPr>
          <a:xfrm flipV="1">
            <a:off x="7336821" y="549966"/>
            <a:ext cx="15162" cy="499576"/>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8" idx="0"/>
          </p:cNvCxnSpPr>
          <p:nvPr/>
        </p:nvCxnSpPr>
        <p:spPr>
          <a:xfrm>
            <a:off x="1933394" y="769445"/>
            <a:ext cx="341026" cy="26161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1" idx="0"/>
          </p:cNvCxnSpPr>
          <p:nvPr/>
        </p:nvCxnSpPr>
        <p:spPr>
          <a:xfrm flipH="1">
            <a:off x="9648995" y="769445"/>
            <a:ext cx="291220" cy="253595"/>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endCxn id="9" idx="0"/>
          </p:cNvCxnSpPr>
          <p:nvPr/>
        </p:nvCxnSpPr>
        <p:spPr>
          <a:xfrm>
            <a:off x="4529188" y="785511"/>
            <a:ext cx="329698" cy="253595"/>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929721" y="149769"/>
            <a:ext cx="2648640" cy="400110"/>
          </a:xfrm>
          <a:prstGeom prst="rect">
            <a:avLst/>
          </a:prstGeom>
          <a:noFill/>
        </p:spPr>
        <p:txBody>
          <a:bodyPr wrap="square" rtlCol="0">
            <a:spAutoFit/>
          </a:bodyPr>
          <a:lstStyle/>
          <a:p>
            <a:r>
              <a:rPr lang="en-US" sz="2000" b="1" dirty="0" smtClean="0">
                <a:latin typeface="Times New Roman"/>
                <a:cs typeface="Times New Roman"/>
              </a:rPr>
              <a:t>SIGIR (2,432 papers)</a:t>
            </a:r>
            <a:endParaRPr lang="en-US" sz="2000" b="1" dirty="0">
              <a:latin typeface="Times New Roman"/>
              <a:cs typeface="Times New Roman"/>
            </a:endParaRPr>
          </a:p>
        </p:txBody>
      </p:sp>
      <p:sp>
        <p:nvSpPr>
          <p:cNvPr id="21" name="TextBox 20"/>
          <p:cNvSpPr txBox="1"/>
          <p:nvPr/>
        </p:nvSpPr>
        <p:spPr>
          <a:xfrm>
            <a:off x="1559992" y="502675"/>
            <a:ext cx="672184" cy="338554"/>
          </a:xfrm>
          <a:prstGeom prst="rect">
            <a:avLst/>
          </a:prstGeom>
          <a:noFill/>
        </p:spPr>
        <p:txBody>
          <a:bodyPr wrap="square" rtlCol="0">
            <a:spAutoFit/>
          </a:bodyPr>
          <a:lstStyle/>
          <a:p>
            <a:r>
              <a:rPr lang="en-US" sz="1600" b="1" dirty="0" smtClean="0">
                <a:latin typeface="Times New Roman"/>
                <a:cs typeface="Times New Roman"/>
              </a:rPr>
              <a:t>443.8</a:t>
            </a:r>
            <a:endParaRPr lang="en-US" sz="1600" b="1" dirty="0">
              <a:latin typeface="Times New Roman"/>
              <a:cs typeface="Times New Roman"/>
            </a:endParaRPr>
          </a:p>
        </p:txBody>
      </p:sp>
      <p:sp>
        <p:nvSpPr>
          <p:cNvPr id="22" name="TextBox 21"/>
          <p:cNvSpPr txBox="1"/>
          <p:nvPr/>
        </p:nvSpPr>
        <p:spPr>
          <a:xfrm>
            <a:off x="4114066" y="522165"/>
            <a:ext cx="672184" cy="338554"/>
          </a:xfrm>
          <a:prstGeom prst="rect">
            <a:avLst/>
          </a:prstGeom>
          <a:noFill/>
        </p:spPr>
        <p:txBody>
          <a:bodyPr wrap="square" rtlCol="0">
            <a:spAutoFit/>
          </a:bodyPr>
          <a:lstStyle/>
          <a:p>
            <a:r>
              <a:rPr lang="en-US" sz="1600" b="1" dirty="0" smtClean="0">
                <a:latin typeface="Times New Roman"/>
                <a:cs typeface="Times New Roman"/>
              </a:rPr>
              <a:t>377.7</a:t>
            </a:r>
            <a:endParaRPr lang="en-US" sz="1600" b="1" dirty="0">
              <a:latin typeface="Times New Roman"/>
              <a:cs typeface="Times New Roman"/>
            </a:endParaRPr>
          </a:p>
        </p:txBody>
      </p:sp>
      <p:sp>
        <p:nvSpPr>
          <p:cNvPr id="23" name="TextBox 22"/>
          <p:cNvSpPr txBox="1"/>
          <p:nvPr/>
        </p:nvSpPr>
        <p:spPr>
          <a:xfrm>
            <a:off x="6698335" y="520389"/>
            <a:ext cx="672184" cy="338554"/>
          </a:xfrm>
          <a:prstGeom prst="rect">
            <a:avLst/>
          </a:prstGeom>
          <a:noFill/>
        </p:spPr>
        <p:txBody>
          <a:bodyPr wrap="square" rtlCol="0">
            <a:spAutoFit/>
          </a:bodyPr>
          <a:lstStyle/>
          <a:p>
            <a:r>
              <a:rPr lang="en-US" sz="1600" b="1" dirty="0" smtClean="0">
                <a:latin typeface="Times New Roman"/>
                <a:cs typeface="Times New Roman"/>
              </a:rPr>
              <a:t>302.7</a:t>
            </a:r>
            <a:endParaRPr lang="en-US" sz="1600" b="1" dirty="0">
              <a:latin typeface="Times New Roman"/>
              <a:cs typeface="Times New Roman"/>
            </a:endParaRPr>
          </a:p>
        </p:txBody>
      </p:sp>
      <p:sp>
        <p:nvSpPr>
          <p:cNvPr id="24" name="TextBox 23"/>
          <p:cNvSpPr txBox="1"/>
          <p:nvPr/>
        </p:nvSpPr>
        <p:spPr>
          <a:xfrm>
            <a:off x="8979411" y="522165"/>
            <a:ext cx="815194" cy="338554"/>
          </a:xfrm>
          <a:prstGeom prst="rect">
            <a:avLst/>
          </a:prstGeom>
          <a:noFill/>
        </p:spPr>
        <p:txBody>
          <a:bodyPr wrap="square" rtlCol="0">
            <a:spAutoFit/>
          </a:bodyPr>
          <a:lstStyle/>
          <a:p>
            <a:r>
              <a:rPr lang="en-US" sz="1600" b="1" dirty="0" smtClean="0">
                <a:latin typeface="Times New Roman"/>
                <a:cs typeface="Times New Roman"/>
              </a:rPr>
              <a:t>1,117.4</a:t>
            </a:r>
            <a:endParaRPr lang="en-US" sz="1600" b="1" dirty="0">
              <a:latin typeface="Times New Roman"/>
              <a:cs typeface="Times New Roman"/>
            </a:endParaRPr>
          </a:p>
        </p:txBody>
      </p:sp>
      <p:sp>
        <p:nvSpPr>
          <p:cNvPr id="28" name="TextBox 27"/>
          <p:cNvSpPr txBox="1"/>
          <p:nvPr/>
        </p:nvSpPr>
        <p:spPr>
          <a:xfrm>
            <a:off x="5602048" y="2893785"/>
            <a:ext cx="1895963" cy="1323439"/>
          </a:xfrm>
          <a:prstGeom prst="rect">
            <a:avLst/>
          </a:prstGeom>
          <a:noFill/>
          <a:ln>
            <a:solidFill>
              <a:schemeClr val="tx1"/>
            </a:solidFill>
          </a:ln>
        </p:spPr>
        <p:txBody>
          <a:bodyPr wrap="square" rtlCol="0">
            <a:spAutoFit/>
          </a:bodyPr>
          <a:lstStyle/>
          <a:p>
            <a:r>
              <a:rPr lang="en-US" sz="1600" dirty="0" smtClean="0">
                <a:latin typeface="Times New Roman"/>
                <a:cs typeface="Times New Roman"/>
              </a:rPr>
              <a:t>information retrieval question answering relevance feedback document retrieval </a:t>
            </a:r>
          </a:p>
          <a:p>
            <a:r>
              <a:rPr lang="en-US" sz="1600" dirty="0" smtClean="0">
                <a:latin typeface="Times New Roman"/>
                <a:cs typeface="Times New Roman"/>
              </a:rPr>
              <a:t>ad hoc</a:t>
            </a:r>
            <a:endParaRPr lang="en-US" sz="1600" dirty="0">
              <a:latin typeface="Times New Roman"/>
              <a:cs typeface="Times New Roman"/>
            </a:endParaRPr>
          </a:p>
        </p:txBody>
      </p:sp>
      <p:sp>
        <p:nvSpPr>
          <p:cNvPr id="29" name="TextBox 28"/>
          <p:cNvSpPr txBox="1"/>
          <p:nvPr/>
        </p:nvSpPr>
        <p:spPr>
          <a:xfrm>
            <a:off x="7632720" y="2895974"/>
            <a:ext cx="1729272" cy="1323439"/>
          </a:xfrm>
          <a:prstGeom prst="rect">
            <a:avLst/>
          </a:prstGeom>
          <a:noFill/>
          <a:ln>
            <a:solidFill>
              <a:schemeClr val="tx1"/>
            </a:solidFill>
          </a:ln>
        </p:spPr>
        <p:txBody>
          <a:bodyPr wrap="square" rtlCol="0">
            <a:spAutoFit/>
          </a:bodyPr>
          <a:lstStyle/>
          <a:p>
            <a:r>
              <a:rPr lang="en-US" sz="1600" dirty="0" smtClean="0">
                <a:solidFill>
                  <a:srgbClr val="000000"/>
                </a:solidFill>
                <a:latin typeface="Times New Roman"/>
                <a:ea typeface="Calibri"/>
                <a:cs typeface="Times New Roman"/>
              </a:rPr>
              <a:t>web search </a:t>
            </a:r>
          </a:p>
          <a:p>
            <a:r>
              <a:rPr lang="en-US" sz="1600" dirty="0" smtClean="0">
                <a:solidFill>
                  <a:srgbClr val="000000"/>
                </a:solidFill>
                <a:latin typeface="Times New Roman"/>
                <a:ea typeface="Calibri"/>
                <a:cs typeface="Times New Roman"/>
              </a:rPr>
              <a:t>search engine </a:t>
            </a:r>
          </a:p>
          <a:p>
            <a:r>
              <a:rPr lang="en-US" sz="1600" dirty="0" smtClean="0">
                <a:solidFill>
                  <a:srgbClr val="000000"/>
                </a:solidFill>
                <a:latin typeface="Times New Roman"/>
                <a:ea typeface="Calibri"/>
                <a:cs typeface="Times New Roman"/>
              </a:rPr>
              <a:t>search results </a:t>
            </a:r>
          </a:p>
          <a:p>
            <a:r>
              <a:rPr lang="en-US" sz="1600" dirty="0" smtClean="0">
                <a:solidFill>
                  <a:srgbClr val="000000"/>
                </a:solidFill>
                <a:latin typeface="Times New Roman"/>
                <a:ea typeface="Calibri"/>
                <a:cs typeface="Times New Roman"/>
              </a:rPr>
              <a:t>world wide web </a:t>
            </a:r>
          </a:p>
          <a:p>
            <a:r>
              <a:rPr lang="en-US" sz="1600" dirty="0" smtClean="0">
                <a:solidFill>
                  <a:srgbClr val="000000"/>
                </a:solidFill>
                <a:latin typeface="Times New Roman"/>
                <a:ea typeface="Calibri"/>
                <a:cs typeface="Times New Roman"/>
              </a:rPr>
              <a:t>web search results</a:t>
            </a:r>
            <a:endParaRPr lang="en-US" sz="1600" dirty="0">
              <a:latin typeface="Times New Roman"/>
              <a:cs typeface="Times New Roman"/>
            </a:endParaRPr>
          </a:p>
        </p:txBody>
      </p:sp>
      <p:cxnSp>
        <p:nvCxnSpPr>
          <p:cNvPr id="31" name="Straight Connector 30"/>
          <p:cNvCxnSpPr>
            <a:endCxn id="11" idx="2"/>
          </p:cNvCxnSpPr>
          <p:nvPr/>
        </p:nvCxnSpPr>
        <p:spPr>
          <a:xfrm flipV="1">
            <a:off x="8702414" y="2346479"/>
            <a:ext cx="946581" cy="272627"/>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endCxn id="28" idx="0"/>
          </p:cNvCxnSpPr>
          <p:nvPr/>
        </p:nvCxnSpPr>
        <p:spPr>
          <a:xfrm>
            <a:off x="6542911" y="2619106"/>
            <a:ext cx="7119" cy="274679"/>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9485387" y="2883084"/>
            <a:ext cx="2408807" cy="1323439"/>
          </a:xfrm>
          <a:prstGeom prst="rect">
            <a:avLst/>
          </a:prstGeom>
          <a:noFill/>
          <a:ln>
            <a:solidFill>
              <a:schemeClr val="tx1"/>
            </a:solidFill>
          </a:ln>
        </p:spPr>
        <p:txBody>
          <a:bodyPr wrap="square" rtlCol="0">
            <a:spAutoFit/>
          </a:bodyPr>
          <a:lstStyle/>
          <a:p>
            <a:r>
              <a:rPr lang="en-US" sz="1600" dirty="0" smtClean="0">
                <a:solidFill>
                  <a:srgbClr val="000000"/>
                </a:solidFill>
                <a:latin typeface="Times New Roman"/>
                <a:ea typeface="Calibri"/>
                <a:cs typeface="Times New Roman"/>
              </a:rPr>
              <a:t>word sense disambiguation </a:t>
            </a:r>
          </a:p>
          <a:p>
            <a:r>
              <a:rPr lang="en-US" sz="1600" dirty="0" smtClean="0">
                <a:solidFill>
                  <a:srgbClr val="000000"/>
                </a:solidFill>
                <a:latin typeface="Times New Roman"/>
                <a:ea typeface="Calibri"/>
                <a:cs typeface="Times New Roman"/>
              </a:rPr>
              <a:t>named entity</a:t>
            </a:r>
          </a:p>
          <a:p>
            <a:r>
              <a:rPr lang="en-US" sz="1600" dirty="0" smtClean="0">
                <a:solidFill>
                  <a:srgbClr val="000000"/>
                </a:solidFill>
                <a:latin typeface="Times New Roman"/>
                <a:ea typeface="Calibri"/>
                <a:cs typeface="Times New Roman"/>
              </a:rPr>
              <a:t>named entity recognition domain knowledge dependency parsing</a:t>
            </a:r>
            <a:endParaRPr lang="en-US" sz="1600" dirty="0">
              <a:latin typeface="Times New Roman"/>
              <a:cs typeface="Times New Roman"/>
            </a:endParaRPr>
          </a:p>
        </p:txBody>
      </p:sp>
      <p:cxnSp>
        <p:nvCxnSpPr>
          <p:cNvPr id="36" name="Straight Connector 35"/>
          <p:cNvCxnSpPr>
            <a:endCxn id="35" idx="0"/>
          </p:cNvCxnSpPr>
          <p:nvPr/>
        </p:nvCxnSpPr>
        <p:spPr>
          <a:xfrm>
            <a:off x="10689790" y="2643692"/>
            <a:ext cx="1" cy="239392"/>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0160183" y="2357807"/>
            <a:ext cx="658338" cy="338554"/>
          </a:xfrm>
          <a:prstGeom prst="rect">
            <a:avLst/>
          </a:prstGeom>
          <a:noFill/>
        </p:spPr>
        <p:txBody>
          <a:bodyPr wrap="square" rtlCol="0">
            <a:spAutoFit/>
          </a:bodyPr>
          <a:lstStyle/>
          <a:p>
            <a:r>
              <a:rPr lang="en-US" sz="1600" b="1" dirty="0" smtClean="0">
                <a:latin typeface="Times New Roman"/>
                <a:cs typeface="Times New Roman"/>
              </a:rPr>
              <a:t>127.3</a:t>
            </a:r>
            <a:endParaRPr lang="en-US" sz="1600" b="1" dirty="0">
              <a:latin typeface="Times New Roman"/>
              <a:cs typeface="Times New Roman"/>
            </a:endParaRPr>
          </a:p>
        </p:txBody>
      </p:sp>
      <p:cxnSp>
        <p:nvCxnSpPr>
          <p:cNvPr id="38" name="Straight Connector 37"/>
          <p:cNvCxnSpPr/>
          <p:nvPr/>
        </p:nvCxnSpPr>
        <p:spPr>
          <a:xfrm>
            <a:off x="5945190" y="2606443"/>
            <a:ext cx="5167048" cy="25326"/>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92799" y="2351756"/>
            <a:ext cx="737312" cy="338554"/>
          </a:xfrm>
          <a:prstGeom prst="rect">
            <a:avLst/>
          </a:prstGeom>
          <a:noFill/>
        </p:spPr>
        <p:txBody>
          <a:bodyPr wrap="square" rtlCol="0">
            <a:spAutoFit/>
          </a:bodyPr>
          <a:lstStyle/>
          <a:p>
            <a:r>
              <a:rPr lang="en-US" sz="1600" b="1" dirty="0" smtClean="0">
                <a:latin typeface="Times New Roman"/>
                <a:cs typeface="Times New Roman"/>
              </a:rPr>
              <a:t>108.9</a:t>
            </a:r>
            <a:endParaRPr lang="en-US" sz="1600" b="1" dirty="0">
              <a:latin typeface="Times New Roman"/>
              <a:cs typeface="Times New Roman"/>
            </a:endParaRPr>
          </a:p>
        </p:txBody>
      </p:sp>
      <p:sp>
        <p:nvSpPr>
          <p:cNvPr id="42" name="TextBox 41"/>
          <p:cNvSpPr txBox="1"/>
          <p:nvPr/>
        </p:nvSpPr>
        <p:spPr>
          <a:xfrm>
            <a:off x="234664" y="2922956"/>
            <a:ext cx="2120910" cy="1569660"/>
          </a:xfrm>
          <a:prstGeom prst="rect">
            <a:avLst/>
          </a:prstGeom>
          <a:noFill/>
          <a:ln>
            <a:solidFill>
              <a:schemeClr val="tx1"/>
            </a:solidFill>
          </a:ln>
        </p:spPr>
        <p:txBody>
          <a:bodyPr wrap="square" rtlCol="0">
            <a:spAutoFit/>
          </a:bodyPr>
          <a:lstStyle/>
          <a:p>
            <a:r>
              <a:rPr lang="en-US" sz="1600" dirty="0" smtClean="0">
                <a:latin typeface="Times New Roman"/>
                <a:cs typeface="Times New Roman"/>
              </a:rPr>
              <a:t>matrix factorization</a:t>
            </a:r>
          </a:p>
          <a:p>
            <a:r>
              <a:rPr lang="en-US" sz="1600" dirty="0" smtClean="0">
                <a:latin typeface="Times New Roman"/>
                <a:cs typeface="Times New Roman"/>
              </a:rPr>
              <a:t>hidden </a:t>
            </a:r>
            <a:r>
              <a:rPr lang="en-US" sz="1600" dirty="0" err="1" smtClean="0">
                <a:latin typeface="Times New Roman"/>
                <a:cs typeface="Times New Roman"/>
              </a:rPr>
              <a:t>markov</a:t>
            </a:r>
            <a:r>
              <a:rPr lang="en-US" sz="1600" dirty="0" smtClean="0">
                <a:latin typeface="Times New Roman"/>
                <a:cs typeface="Times New Roman"/>
              </a:rPr>
              <a:t> models </a:t>
            </a:r>
            <a:endParaRPr lang="en-US" sz="1600" dirty="0">
              <a:latin typeface="Times New Roman"/>
              <a:cs typeface="Times New Roman"/>
            </a:endParaRPr>
          </a:p>
          <a:p>
            <a:r>
              <a:rPr lang="en-US" sz="1600" dirty="0" smtClean="0">
                <a:latin typeface="Times New Roman"/>
                <a:cs typeface="Times New Roman"/>
              </a:rPr>
              <a:t>maximum entropy </a:t>
            </a:r>
          </a:p>
          <a:p>
            <a:r>
              <a:rPr lang="en-US" sz="1600" dirty="0" smtClean="0">
                <a:latin typeface="Times New Roman"/>
                <a:cs typeface="Times New Roman"/>
              </a:rPr>
              <a:t>link analysis </a:t>
            </a:r>
          </a:p>
          <a:p>
            <a:r>
              <a:rPr lang="en-US" sz="1600" dirty="0" smtClean="0">
                <a:latin typeface="Times New Roman"/>
                <a:cs typeface="Times New Roman"/>
              </a:rPr>
              <a:t>non-negative matrix factorization</a:t>
            </a:r>
            <a:endParaRPr lang="en-US" sz="1600" dirty="0">
              <a:latin typeface="Times New Roman"/>
              <a:cs typeface="Times New Roman"/>
            </a:endParaRPr>
          </a:p>
        </p:txBody>
      </p:sp>
      <p:cxnSp>
        <p:nvCxnSpPr>
          <p:cNvPr id="44" name="Straight Connector 43"/>
          <p:cNvCxnSpPr>
            <a:stCxn id="42" idx="0"/>
          </p:cNvCxnSpPr>
          <p:nvPr/>
        </p:nvCxnSpPr>
        <p:spPr>
          <a:xfrm flipH="1" flipV="1">
            <a:off x="1166580" y="2675283"/>
            <a:ext cx="128539" cy="247673"/>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8" idx="2"/>
          </p:cNvCxnSpPr>
          <p:nvPr/>
        </p:nvCxnSpPr>
        <p:spPr>
          <a:xfrm flipH="1">
            <a:off x="2257390" y="2354494"/>
            <a:ext cx="17030" cy="316692"/>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2575089" y="2922956"/>
            <a:ext cx="2807443" cy="1323439"/>
          </a:xfrm>
          <a:prstGeom prst="rect">
            <a:avLst/>
          </a:prstGeom>
          <a:noFill/>
          <a:ln>
            <a:solidFill>
              <a:schemeClr val="tx1"/>
            </a:solidFill>
          </a:ln>
        </p:spPr>
        <p:txBody>
          <a:bodyPr wrap="square" rtlCol="0">
            <a:spAutoFit/>
          </a:bodyPr>
          <a:lstStyle/>
          <a:p>
            <a:r>
              <a:rPr lang="en-US" sz="1600" dirty="0">
                <a:latin typeface="Times New Roman"/>
                <a:cs typeface="Times New Roman"/>
              </a:rPr>
              <a:t>text </a:t>
            </a:r>
            <a:r>
              <a:rPr lang="en-US" sz="1600" dirty="0" smtClean="0">
                <a:latin typeface="Times New Roman"/>
                <a:cs typeface="Times New Roman"/>
              </a:rPr>
              <a:t>categorization </a:t>
            </a:r>
          </a:p>
          <a:p>
            <a:r>
              <a:rPr lang="en-US" sz="1600" dirty="0" smtClean="0">
                <a:latin typeface="Times New Roman"/>
                <a:cs typeface="Times New Roman"/>
              </a:rPr>
              <a:t>text classification</a:t>
            </a:r>
          </a:p>
          <a:p>
            <a:r>
              <a:rPr lang="en-US" sz="1600" dirty="0" smtClean="0">
                <a:latin typeface="Times New Roman"/>
                <a:cs typeface="Times New Roman"/>
              </a:rPr>
              <a:t>document </a:t>
            </a:r>
            <a:r>
              <a:rPr lang="en-US" sz="1600" dirty="0">
                <a:latin typeface="Times New Roman"/>
                <a:cs typeface="Times New Roman"/>
              </a:rPr>
              <a:t>clustering </a:t>
            </a:r>
            <a:endParaRPr lang="en-US" sz="1600" dirty="0" smtClean="0">
              <a:latin typeface="Times New Roman"/>
              <a:cs typeface="Times New Roman"/>
            </a:endParaRPr>
          </a:p>
          <a:p>
            <a:r>
              <a:rPr lang="en-US" sz="1600" dirty="0" smtClean="0">
                <a:latin typeface="Times New Roman"/>
                <a:cs typeface="Times New Roman"/>
              </a:rPr>
              <a:t>multi-document summarization</a:t>
            </a:r>
          </a:p>
          <a:p>
            <a:r>
              <a:rPr lang="en-US" sz="1600" dirty="0" smtClean="0">
                <a:latin typeface="Times New Roman"/>
                <a:cs typeface="Times New Roman"/>
              </a:rPr>
              <a:t>naïve </a:t>
            </a:r>
            <a:r>
              <a:rPr lang="en-US" sz="1600" dirty="0" err="1">
                <a:latin typeface="Times New Roman"/>
                <a:cs typeface="Times New Roman"/>
              </a:rPr>
              <a:t>bayes</a:t>
            </a:r>
            <a:endParaRPr lang="en-US" sz="1600" dirty="0">
              <a:latin typeface="Times New Roman"/>
              <a:cs typeface="Times New Roman"/>
            </a:endParaRPr>
          </a:p>
        </p:txBody>
      </p:sp>
      <p:cxnSp>
        <p:nvCxnSpPr>
          <p:cNvPr id="49" name="Straight Connector 48"/>
          <p:cNvCxnSpPr>
            <a:endCxn id="48" idx="0"/>
          </p:cNvCxnSpPr>
          <p:nvPr/>
        </p:nvCxnSpPr>
        <p:spPr>
          <a:xfrm flipH="1">
            <a:off x="3978811" y="2661489"/>
            <a:ext cx="194010" cy="261467"/>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520124" y="2370420"/>
            <a:ext cx="693760" cy="338554"/>
          </a:xfrm>
          <a:prstGeom prst="rect">
            <a:avLst/>
          </a:prstGeom>
          <a:noFill/>
        </p:spPr>
        <p:txBody>
          <a:bodyPr wrap="square" rtlCol="0">
            <a:spAutoFit/>
          </a:bodyPr>
          <a:lstStyle/>
          <a:p>
            <a:r>
              <a:rPr lang="en-US" sz="1600" b="1" dirty="0" smtClean="0">
                <a:latin typeface="Times New Roman"/>
                <a:cs typeface="Times New Roman"/>
              </a:rPr>
              <a:t>160.3</a:t>
            </a:r>
            <a:endParaRPr lang="en-US" sz="1600" b="1" dirty="0">
              <a:latin typeface="Times New Roman"/>
              <a:cs typeface="Times New Roman"/>
            </a:endParaRPr>
          </a:p>
        </p:txBody>
      </p:sp>
      <p:cxnSp>
        <p:nvCxnSpPr>
          <p:cNvPr id="51" name="Straight Connector 50"/>
          <p:cNvCxnSpPr/>
          <p:nvPr/>
        </p:nvCxnSpPr>
        <p:spPr>
          <a:xfrm flipV="1">
            <a:off x="427382" y="2658949"/>
            <a:ext cx="4537698" cy="2397"/>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6843945" y="777577"/>
            <a:ext cx="672398" cy="369332"/>
          </a:xfrm>
          <a:prstGeom prst="rect">
            <a:avLst/>
          </a:prstGeom>
          <a:noFill/>
        </p:spPr>
        <p:txBody>
          <a:bodyPr wrap="square" rtlCol="0">
            <a:spAutoFit/>
          </a:bodyPr>
          <a:lstStyle/>
          <a:p>
            <a:r>
              <a:rPr lang="en-US" b="1" dirty="0" smtClean="0">
                <a:latin typeface="Times New Roman"/>
                <a:cs typeface="Times New Roman"/>
              </a:rPr>
              <a:t>DM</a:t>
            </a:r>
            <a:endParaRPr lang="en-US" b="1" dirty="0">
              <a:latin typeface="Times New Roman"/>
              <a:cs typeface="Times New Roman"/>
            </a:endParaRPr>
          </a:p>
        </p:txBody>
      </p:sp>
      <p:sp>
        <p:nvSpPr>
          <p:cNvPr id="86" name="TextBox 85"/>
          <p:cNvSpPr txBox="1"/>
          <p:nvPr/>
        </p:nvSpPr>
        <p:spPr>
          <a:xfrm>
            <a:off x="9019379" y="755407"/>
            <a:ext cx="672398" cy="369332"/>
          </a:xfrm>
          <a:prstGeom prst="rect">
            <a:avLst/>
          </a:prstGeom>
          <a:noFill/>
        </p:spPr>
        <p:txBody>
          <a:bodyPr wrap="square" rtlCol="0">
            <a:spAutoFit/>
          </a:bodyPr>
          <a:lstStyle/>
          <a:p>
            <a:r>
              <a:rPr lang="en-US" b="1" dirty="0" smtClean="0">
                <a:latin typeface="Times New Roman"/>
                <a:cs typeface="Times New Roman"/>
              </a:rPr>
              <a:t>IR</a:t>
            </a:r>
            <a:endParaRPr lang="en-US" b="1" dirty="0">
              <a:latin typeface="Times New Roman"/>
              <a:cs typeface="Times New Roman"/>
            </a:endParaRPr>
          </a:p>
        </p:txBody>
      </p:sp>
      <p:sp>
        <p:nvSpPr>
          <p:cNvPr id="106" name="TextBox 105"/>
          <p:cNvSpPr txBox="1"/>
          <p:nvPr/>
        </p:nvSpPr>
        <p:spPr>
          <a:xfrm>
            <a:off x="4113852" y="756596"/>
            <a:ext cx="672398" cy="369332"/>
          </a:xfrm>
          <a:prstGeom prst="rect">
            <a:avLst/>
          </a:prstGeom>
          <a:noFill/>
        </p:spPr>
        <p:txBody>
          <a:bodyPr wrap="square" rtlCol="0">
            <a:spAutoFit/>
          </a:bodyPr>
          <a:lstStyle/>
          <a:p>
            <a:r>
              <a:rPr lang="en-US" b="1" dirty="0" smtClean="0">
                <a:latin typeface="Times New Roman"/>
                <a:cs typeface="Times New Roman"/>
              </a:rPr>
              <a:t>DB</a:t>
            </a:r>
            <a:endParaRPr lang="en-US" b="1" dirty="0">
              <a:latin typeface="Times New Roman"/>
              <a:cs typeface="Times New Roman"/>
            </a:endParaRPr>
          </a:p>
        </p:txBody>
      </p:sp>
      <p:sp>
        <p:nvSpPr>
          <p:cNvPr id="107" name="TextBox 106"/>
          <p:cNvSpPr txBox="1"/>
          <p:nvPr/>
        </p:nvSpPr>
        <p:spPr>
          <a:xfrm>
            <a:off x="1578659" y="769445"/>
            <a:ext cx="672398" cy="369332"/>
          </a:xfrm>
          <a:prstGeom prst="rect">
            <a:avLst/>
          </a:prstGeom>
          <a:noFill/>
        </p:spPr>
        <p:txBody>
          <a:bodyPr wrap="square" rtlCol="0">
            <a:spAutoFit/>
          </a:bodyPr>
          <a:lstStyle/>
          <a:p>
            <a:r>
              <a:rPr lang="en-US" b="1" dirty="0" smtClean="0">
                <a:latin typeface="Times New Roman"/>
                <a:cs typeface="Times New Roman"/>
              </a:rPr>
              <a:t>ML</a:t>
            </a:r>
            <a:endParaRPr lang="en-US" b="1" dirty="0">
              <a:latin typeface="Times New Roman"/>
              <a:cs typeface="Times New Roman"/>
            </a:endParaRPr>
          </a:p>
        </p:txBody>
      </p:sp>
      <p:cxnSp>
        <p:nvCxnSpPr>
          <p:cNvPr id="112" name="Straight Connector 111"/>
          <p:cNvCxnSpPr>
            <a:endCxn id="29" idx="0"/>
          </p:cNvCxnSpPr>
          <p:nvPr/>
        </p:nvCxnSpPr>
        <p:spPr>
          <a:xfrm flipH="1">
            <a:off x="8497356" y="2625839"/>
            <a:ext cx="49232" cy="270135"/>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418432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135764" y="1999686"/>
            <a:ext cx="10058400" cy="4023360"/>
          </a:xfrm>
        </p:spPr>
        <p:txBody>
          <a:bodyPr>
            <a:normAutofit/>
          </a:bodyPr>
          <a:lstStyle/>
          <a:p>
            <a:pPr marL="457200" indent="-457200">
              <a:lnSpc>
                <a:spcPct val="140000"/>
              </a:lnSpc>
              <a:buFont typeface="+mj-lt"/>
              <a:buAutoNum type="arabicPeriod"/>
            </a:pPr>
            <a:r>
              <a:rPr lang="en-US" sz="2800" dirty="0" smtClean="0"/>
              <a:t>Introduction to bringing structure to text</a:t>
            </a:r>
          </a:p>
          <a:p>
            <a:pPr marL="457200" indent="-457200">
              <a:lnSpc>
                <a:spcPct val="140000"/>
              </a:lnSpc>
              <a:buFont typeface="+mj-lt"/>
              <a:buAutoNum type="arabicPeriod"/>
            </a:pPr>
            <a:r>
              <a:rPr lang="en-US" sz="2800" dirty="0" smtClean="0"/>
              <a:t>Mining phrase-based and entity-enriched topical hierarchies</a:t>
            </a:r>
          </a:p>
          <a:p>
            <a:pPr marL="457200" indent="-457200">
              <a:lnSpc>
                <a:spcPct val="140000"/>
              </a:lnSpc>
              <a:buFont typeface="+mj-lt"/>
              <a:buAutoNum type="arabicPeriod"/>
            </a:pPr>
            <a:r>
              <a:rPr lang="en-US" sz="2800" dirty="0" smtClean="0"/>
              <a:t>Heterogeneous information network construction and mining</a:t>
            </a:r>
          </a:p>
          <a:p>
            <a:pPr marL="457200" indent="-457200">
              <a:lnSpc>
                <a:spcPct val="140000"/>
              </a:lnSpc>
              <a:buFont typeface="+mj-lt"/>
              <a:buAutoNum type="arabicPeriod"/>
            </a:pPr>
            <a:r>
              <a:rPr lang="en-US" sz="2800" dirty="0" smtClean="0"/>
              <a:t>Trends and research problems</a:t>
            </a:r>
            <a:endParaRPr lang="en-US" sz="2800" dirty="0"/>
          </a:p>
        </p:txBody>
      </p:sp>
      <p:sp>
        <p:nvSpPr>
          <p:cNvPr id="4" name="Slide Number Placeholder 3"/>
          <p:cNvSpPr>
            <a:spLocks noGrp="1"/>
          </p:cNvSpPr>
          <p:nvPr>
            <p:ph type="sldNum" sz="quarter" idx="12"/>
          </p:nvPr>
        </p:nvSpPr>
        <p:spPr/>
        <p:txBody>
          <a:bodyPr/>
          <a:lstStyle/>
          <a:p>
            <a:fld id="{6113E31D-E2AB-40D1-8B51-AFA5AFEF393A}" type="slidenum">
              <a:rPr lang="en-US" smtClean="0"/>
              <a:t>124</a:t>
            </a:fld>
            <a:endParaRPr lang="en-US" dirty="0"/>
          </a:p>
        </p:txBody>
      </p:sp>
      <p:sp>
        <p:nvSpPr>
          <p:cNvPr id="5" name="AutoShape 8"/>
          <p:cNvSpPr>
            <a:spLocks noChangeArrowheads="1"/>
          </p:cNvSpPr>
          <p:nvPr/>
        </p:nvSpPr>
        <p:spPr bwMode="auto">
          <a:xfrm rot="9129169">
            <a:off x="10511885" y="3563441"/>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ln>
            <a:headEnd/>
            <a:tailEnd/>
          </a:ln>
        </p:spPr>
        <p:style>
          <a:lnRef idx="2">
            <a:schemeClr val="accent2"/>
          </a:lnRef>
          <a:fillRef idx="1">
            <a:schemeClr val="lt1"/>
          </a:fillRef>
          <a:effectRef idx="0">
            <a:schemeClr val="accent2"/>
          </a:effectRef>
          <a:fontRef idx="minor">
            <a:schemeClr val="dk1"/>
          </a:fontRef>
        </p:style>
        <p:txBody>
          <a:bodyPr rot="10800000" wrap="none" anchor="ctr"/>
          <a:lstStyle/>
          <a:p>
            <a:pPr eaLnBrk="1" hangingPunct="1">
              <a:defRPr/>
            </a:pPr>
            <a:endParaRPr lang="en-US" b="1">
              <a:ln w="18000">
                <a:solidFill>
                  <a:schemeClr val="accent2">
                    <a:satMod val="140000"/>
                  </a:schemeClr>
                </a:solidFill>
                <a:prstDash val="solid"/>
                <a:miter lim="800000"/>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03433294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Heterogeneous network construction</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125</a:t>
            </a:fld>
            <a:endParaRPr lang="en-US" dirty="0"/>
          </a:p>
        </p:txBody>
      </p:sp>
      <p:graphicFrame>
        <p:nvGraphicFramePr>
          <p:cNvPr id="5" name="Diagram 4"/>
          <p:cNvGraphicFramePr/>
          <p:nvPr>
            <p:extLst>
              <p:ext uri="{D42A27DB-BD31-4B8C-83A1-F6EECF244321}">
                <p14:modId xmlns:p14="http://schemas.microsoft.com/office/powerpoint/2010/main" val="3334494340"/>
              </p:ext>
            </p:extLst>
          </p:nvPr>
        </p:nvGraphicFramePr>
        <p:xfrm>
          <a:off x="4177656" y="2030278"/>
          <a:ext cx="7595889" cy="3983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917172166"/>
              </p:ext>
            </p:extLst>
          </p:nvPr>
        </p:nvGraphicFramePr>
        <p:xfrm>
          <a:off x="1379348" y="2061275"/>
          <a:ext cx="4912963" cy="3927841"/>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4912963"/>
              </a:tblGrid>
              <a:tr h="1038386">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ea typeface="宋体" pitchFamily="2" charset="-122"/>
                        </a:rPr>
                        <a:t>Michael Jordan</a:t>
                      </a:r>
                      <a:r>
                        <a:rPr lang="en-US" altLang="zh-CN" sz="2400" baseline="0" dirty="0" smtClean="0">
                          <a:ea typeface="宋体" pitchFamily="2" charset="-122"/>
                        </a:rPr>
                        <a:t> – </a:t>
                      </a:r>
                      <a:r>
                        <a:rPr lang="en-US" altLang="zh-CN" sz="2400" b="1" dirty="0" smtClean="0">
                          <a:solidFill>
                            <a:srgbClr val="0070C0"/>
                          </a:solidFill>
                          <a:effectLst/>
                          <a:ea typeface="宋体" pitchFamily="2" charset="-122"/>
                        </a:rPr>
                        <a:t>researchers </a:t>
                      </a:r>
                      <a:r>
                        <a:rPr lang="en-US" altLang="zh-CN" sz="2400" kern="1200" dirty="0" smtClean="0">
                          <a:solidFill>
                            <a:schemeClr val="dk1"/>
                          </a:solidFill>
                          <a:latin typeface="+mn-lt"/>
                          <a:ea typeface="宋体" pitchFamily="2" charset="-122"/>
                          <a:cs typeface="+mn-cs"/>
                        </a:rPr>
                        <a:t>or </a:t>
                      </a:r>
                      <a:r>
                        <a:rPr lang="en-US" altLang="zh-CN" sz="2400" b="1" baseline="0" dirty="0" smtClean="0">
                          <a:solidFill>
                            <a:srgbClr val="0070C0"/>
                          </a:solidFill>
                          <a:effectLst/>
                          <a:ea typeface="宋体" pitchFamily="2" charset="-122"/>
                        </a:rPr>
                        <a:t>basketball player</a:t>
                      </a:r>
                      <a:r>
                        <a:rPr lang="en-US" altLang="zh-CN" sz="2400" dirty="0" smtClean="0">
                          <a:ea typeface="宋体" pitchFamily="2" charset="-122"/>
                        </a:rPr>
                        <a:t>?</a:t>
                      </a:r>
                    </a:p>
                  </a:txBody>
                  <a:tcPr/>
                </a:tc>
              </a:tr>
              <a:tr h="18442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baseline="0" dirty="0" smtClean="0">
                          <a:ea typeface="+mn-ea"/>
                        </a:rPr>
                        <a:t>What is the </a:t>
                      </a:r>
                      <a:r>
                        <a:rPr lang="en-US" altLang="zh-CN" sz="2400" b="1" kern="1200" dirty="0" smtClean="0">
                          <a:solidFill>
                            <a:srgbClr val="0070C0"/>
                          </a:solidFill>
                          <a:latin typeface="+mn-lt"/>
                          <a:ea typeface="+mn-ea"/>
                          <a:cs typeface="+mn-cs"/>
                        </a:rPr>
                        <a:t>role</a:t>
                      </a:r>
                      <a:r>
                        <a:rPr lang="en-US" altLang="zh-CN" sz="2400" baseline="0" dirty="0" smtClean="0">
                          <a:ea typeface="+mn-ea"/>
                        </a:rPr>
                        <a:t> of </a:t>
                      </a:r>
                      <a:r>
                        <a:rPr lang="en-US" altLang="zh-CN" sz="2400" dirty="0" smtClean="0">
                          <a:ea typeface="+mn-ea"/>
                        </a:rPr>
                        <a:t>Dan Roth/SIGIR in machine learning?</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ea typeface="+mn-ea"/>
                        </a:rPr>
                        <a:t>Who</a:t>
                      </a:r>
                      <a:r>
                        <a:rPr lang="en-US" altLang="zh-CN" sz="2400" baseline="0" dirty="0" smtClean="0">
                          <a:ea typeface="宋体" pitchFamily="2" charset="-122"/>
                        </a:rPr>
                        <a:t> are important </a:t>
                      </a:r>
                      <a:r>
                        <a:rPr lang="en-US" altLang="zh-CN" sz="2400" b="1" dirty="0" smtClean="0">
                          <a:solidFill>
                            <a:srgbClr val="0070C0"/>
                          </a:solidFill>
                          <a:ea typeface="+mn-ea"/>
                        </a:rPr>
                        <a:t>contributors</a:t>
                      </a:r>
                      <a:r>
                        <a:rPr lang="en-US" altLang="zh-CN" sz="2400" baseline="0" dirty="0" smtClean="0">
                          <a:ea typeface="宋体" pitchFamily="2" charset="-122"/>
                        </a:rPr>
                        <a:t> of</a:t>
                      </a:r>
                      <a:r>
                        <a:rPr lang="en-US" altLang="zh-CN" sz="2400" dirty="0" smtClean="0">
                          <a:ea typeface="宋体" pitchFamily="2" charset="-122"/>
                        </a:rPr>
                        <a:t> data</a:t>
                      </a:r>
                      <a:r>
                        <a:rPr lang="en-US" altLang="zh-CN" sz="2400" baseline="0" dirty="0" smtClean="0">
                          <a:ea typeface="宋体" pitchFamily="2" charset="-122"/>
                        </a:rPr>
                        <a:t> mining? </a:t>
                      </a:r>
                      <a:endParaRPr lang="en-US" sz="2400" dirty="0" smtClean="0"/>
                    </a:p>
                  </a:txBody>
                  <a:tcPr/>
                </a:tc>
              </a:tr>
              <a:tr h="1045157">
                <a:tc>
                  <a:txBody>
                    <a:bodyPr/>
                    <a:lstStyle/>
                    <a:p>
                      <a:r>
                        <a:rPr lang="en-US" sz="2400" dirty="0" smtClean="0"/>
                        <a:t>What is the </a:t>
                      </a:r>
                      <a:r>
                        <a:rPr lang="en-US" sz="2400" b="1" baseline="0" dirty="0" smtClean="0">
                          <a:solidFill>
                            <a:srgbClr val="0070C0"/>
                          </a:solidFill>
                        </a:rPr>
                        <a:t>relation</a:t>
                      </a:r>
                      <a:r>
                        <a:rPr lang="en-US" sz="2400" baseline="0" dirty="0" smtClean="0"/>
                        <a:t> between David </a:t>
                      </a:r>
                      <a:r>
                        <a:rPr lang="en-US" sz="2400" baseline="0" dirty="0" err="1" smtClean="0"/>
                        <a:t>Blei</a:t>
                      </a:r>
                      <a:r>
                        <a:rPr lang="en-US" sz="2400" baseline="0" dirty="0" smtClean="0"/>
                        <a:t> and Michael Jordan?</a:t>
                      </a:r>
                      <a:endParaRPr lang="en-US" sz="2400" dirty="0"/>
                    </a:p>
                  </a:txBody>
                  <a:tcPr/>
                </a:tc>
              </a:tr>
            </a:tbl>
          </a:graphicData>
        </a:graphic>
      </p:graphicFrame>
    </p:spTree>
    <p:extLst>
      <p:ext uri="{BB962C8B-B14F-4D97-AF65-F5344CB8AC3E}">
        <p14:creationId xmlns:p14="http://schemas.microsoft.com/office/powerpoint/2010/main" val="209285881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Entities from Text</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smtClean="0"/>
              <a:t> </a:t>
            </a:r>
            <a:r>
              <a:rPr lang="en-US" sz="2400" dirty="0" smtClean="0"/>
              <a:t>Top </a:t>
            </a:r>
            <a:r>
              <a:rPr lang="en-US" sz="2400" dirty="0"/>
              <a:t>10 active </a:t>
            </a:r>
            <a:r>
              <a:rPr lang="en-US" sz="2400" dirty="0">
                <a:solidFill>
                  <a:schemeClr val="accent2"/>
                </a:solidFill>
              </a:rPr>
              <a:t>politicians</a:t>
            </a:r>
            <a:r>
              <a:rPr lang="en-US" sz="2400" dirty="0"/>
              <a:t> regarding healthcare issues?</a:t>
            </a:r>
          </a:p>
          <a:p>
            <a:pPr>
              <a:buFont typeface="Wingdings" panose="05000000000000000000" pitchFamily="2" charset="2"/>
              <a:buChar char="q"/>
            </a:pPr>
            <a:r>
              <a:rPr lang="en-US" sz="2400" dirty="0"/>
              <a:t> Influential </a:t>
            </a:r>
            <a:r>
              <a:rPr lang="en-US" sz="2400" dirty="0">
                <a:solidFill>
                  <a:schemeClr val="accent2"/>
                </a:solidFill>
              </a:rPr>
              <a:t>high-tech companies</a:t>
            </a:r>
            <a:r>
              <a:rPr lang="en-US" sz="2400" dirty="0"/>
              <a:t> in Silicon Valley?</a:t>
            </a:r>
          </a:p>
          <a:p>
            <a:endParaRPr lang="en-US" dirty="0" smtClean="0"/>
          </a:p>
        </p:txBody>
      </p:sp>
      <p:sp>
        <p:nvSpPr>
          <p:cNvPr id="4" name="Slide Number Placeholder 3"/>
          <p:cNvSpPr>
            <a:spLocks noGrp="1"/>
          </p:cNvSpPr>
          <p:nvPr>
            <p:ph type="sldNum" sz="quarter" idx="12"/>
          </p:nvPr>
        </p:nvSpPr>
        <p:spPr/>
        <p:txBody>
          <a:bodyPr/>
          <a:lstStyle/>
          <a:p>
            <a:fld id="{6113E31D-E2AB-40D1-8B51-AFA5AFEF393A}" type="slidenum">
              <a:rPr lang="en-US" smtClean="0"/>
              <a:pPr/>
              <a:t>126</a:t>
            </a:fld>
            <a:endParaRPr lang="en-US" dirty="0"/>
          </a:p>
        </p:txBody>
      </p:sp>
      <p:graphicFrame>
        <p:nvGraphicFramePr>
          <p:cNvPr id="11" name="Table 10"/>
          <p:cNvGraphicFramePr>
            <a:graphicFrameLocks noGrp="1"/>
          </p:cNvGraphicFramePr>
          <p:nvPr>
            <p:extLst/>
          </p:nvPr>
        </p:nvGraphicFramePr>
        <p:xfrm>
          <a:off x="1154083" y="3036498"/>
          <a:ext cx="10058400" cy="3127943"/>
        </p:xfrm>
        <a:graphic>
          <a:graphicData uri="http://schemas.openxmlformats.org/drawingml/2006/table">
            <a:tbl>
              <a:tblPr firstRow="1" bandRow="1">
                <a:tableStyleId>{5C22544A-7EE6-4342-B048-85BDC9FD1C3A}</a:tableStyleId>
              </a:tblPr>
              <a:tblGrid>
                <a:gridCol w="1658128">
                  <a:extLst>
                    <a:ext uri="{9D8B030D-6E8A-4147-A177-3AD203B41FA5}">
                      <a16:colId xmlns="" xmlns:a16="http://schemas.microsoft.com/office/drawing/2014/main" val="182053368"/>
                    </a:ext>
                  </a:extLst>
                </a:gridCol>
                <a:gridCol w="2398144"/>
                <a:gridCol w="6002128"/>
              </a:tblGrid>
              <a:tr h="484115">
                <a:tc>
                  <a:txBody>
                    <a:bodyPr/>
                    <a:lstStyle/>
                    <a:p>
                      <a:pPr algn="ctr"/>
                      <a:r>
                        <a:rPr lang="en-US" sz="2800" dirty="0" smtClean="0"/>
                        <a:t>Type</a:t>
                      </a:r>
                      <a:endParaRPr lang="en-US" sz="2800" dirty="0"/>
                    </a:p>
                  </a:txBody>
                  <a:tcPr marL="0" marR="0" marT="18288" marB="18288" anchor="ctr"/>
                </a:tc>
                <a:tc>
                  <a:txBody>
                    <a:bodyPr/>
                    <a:lstStyle/>
                    <a:p>
                      <a:pPr algn="ctr"/>
                      <a:r>
                        <a:rPr lang="en-US" sz="2800" dirty="0" smtClean="0"/>
                        <a:t>Entity</a:t>
                      </a:r>
                      <a:endParaRPr lang="en-US" sz="2800" dirty="0"/>
                    </a:p>
                  </a:txBody>
                  <a:tcPr marL="0" marR="0" marT="18288" marB="18288" anchor="ctr"/>
                </a:tc>
                <a:tc>
                  <a:txBody>
                    <a:bodyPr/>
                    <a:lstStyle/>
                    <a:p>
                      <a:pPr algn="ctr"/>
                      <a:r>
                        <a:rPr lang="en-US" sz="2800" dirty="0" smtClean="0"/>
                        <a:t>Mention</a:t>
                      </a:r>
                      <a:endParaRPr lang="en-US" sz="2800" dirty="0"/>
                    </a:p>
                  </a:txBody>
                  <a:tcPr marL="0" marR="0" marT="18288" marB="18288" anchor="ctr"/>
                </a:tc>
                <a:extLst>
                  <a:ext uri="{0D108BD9-81ED-4DB2-BD59-A6C34878D82A}">
                    <a16:rowId xmlns="" xmlns:a16="http://schemas.microsoft.com/office/drawing/2014/main" val="2990652783"/>
                  </a:ext>
                </a:extLst>
              </a:tr>
              <a:tr h="15124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solidFill>
                            <a:schemeClr val="accent2"/>
                          </a:solidFill>
                        </a:rPr>
                        <a:t>politician</a:t>
                      </a:r>
                      <a:endParaRPr lang="en-US" sz="2800" dirty="0" smtClean="0"/>
                    </a:p>
                  </a:txBody>
                  <a:tcPr marL="0" marR="0" marT="18288" marB="18288" anchor="ctr"/>
                </a:tc>
                <a:tc>
                  <a:txBody>
                    <a:bodyPr/>
                    <a:lstStyle/>
                    <a:p>
                      <a:pPr algn="ctr"/>
                      <a:endParaRPr lang="en-US" sz="2800" dirty="0"/>
                    </a:p>
                  </a:txBody>
                  <a:tcPr marL="0" marR="0" marT="18288" marB="182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i="1" dirty="0" smtClean="0">
                          <a:solidFill>
                            <a:srgbClr val="C00000"/>
                          </a:solidFill>
                        </a:rPr>
                        <a:t>Obama </a:t>
                      </a:r>
                      <a:r>
                        <a:rPr lang="en-US" sz="2800" i="1" dirty="0" smtClean="0">
                          <a:solidFill>
                            <a:schemeClr val="tx1"/>
                          </a:solidFill>
                        </a:rPr>
                        <a:t>says more than 6M signed up for health care…</a:t>
                      </a:r>
                    </a:p>
                  </a:txBody>
                  <a:tcPr marL="0" marR="0" marT="18288" marB="18288" anchor="ctr"/>
                </a:tc>
              </a:tr>
              <a:tr h="1131412">
                <a:tc>
                  <a:txBody>
                    <a:bodyPr/>
                    <a:lstStyle/>
                    <a:p>
                      <a:pPr algn="ctr"/>
                      <a:r>
                        <a:rPr lang="en-US" sz="2800" dirty="0" smtClean="0">
                          <a:solidFill>
                            <a:schemeClr val="accent2"/>
                          </a:solidFill>
                        </a:rPr>
                        <a:t>high-tech company</a:t>
                      </a:r>
                      <a:endParaRPr lang="en-US" sz="2800" dirty="0"/>
                    </a:p>
                  </a:txBody>
                  <a:tcPr marL="0" marR="0" marT="18288" marB="18288" anchor="ctr"/>
                </a:tc>
                <a:tc>
                  <a:txBody>
                    <a:bodyPr/>
                    <a:lstStyle/>
                    <a:p>
                      <a:pPr algn="ctr"/>
                      <a:endParaRPr lang="en-US" sz="2800" dirty="0"/>
                    </a:p>
                  </a:txBody>
                  <a:tcPr marL="0" marR="0" marT="18288" marB="18288" anchor="ctr"/>
                </a:tc>
                <a:tc>
                  <a:txBody>
                    <a:bodyPr/>
                    <a:lstStyle/>
                    <a:p>
                      <a:pPr algn="ctr"/>
                      <a:r>
                        <a:rPr lang="en-US" sz="2800" i="1" dirty="0" smtClean="0">
                          <a:solidFill>
                            <a:srgbClr val="C00000"/>
                          </a:solidFill>
                        </a:rPr>
                        <a:t>Apple</a:t>
                      </a:r>
                      <a:r>
                        <a:rPr lang="en-US" sz="2800" i="1" dirty="0" smtClean="0"/>
                        <a:t> leads in list of Silicon Valley's most-valuable brands…</a:t>
                      </a:r>
                      <a:endParaRPr lang="en-US" sz="2800" i="1" dirty="0"/>
                    </a:p>
                  </a:txBody>
                  <a:tcPr marL="0" marR="0" marT="18288" marB="18288" anchor="ctr"/>
                </a:tc>
              </a:tr>
            </a:tbl>
          </a:graphicData>
        </a:graphic>
      </p:graphicFrame>
      <p:pic>
        <p:nvPicPr>
          <p:cNvPr id="10" name="Picture 9"/>
          <p:cNvPicPr>
            <a:picLocks noChangeAspect="1"/>
          </p:cNvPicPr>
          <p:nvPr/>
        </p:nvPicPr>
        <p:blipFill rotWithShape="1">
          <a:blip r:embed="rId3"/>
          <a:srcRect t="1563" r="70137" b="57005"/>
          <a:stretch/>
        </p:blipFill>
        <p:spPr>
          <a:xfrm>
            <a:off x="3348817" y="3598816"/>
            <a:ext cx="1227131" cy="1380228"/>
          </a:xfrm>
          <a:prstGeom prst="rect">
            <a:avLst/>
          </a:prstGeom>
        </p:spPr>
      </p:pic>
      <p:pic>
        <p:nvPicPr>
          <p:cNvPr id="12" name="Picture 11"/>
          <p:cNvPicPr>
            <a:picLocks noChangeAspect="1"/>
          </p:cNvPicPr>
          <p:nvPr/>
        </p:nvPicPr>
        <p:blipFill rotWithShape="1">
          <a:blip r:embed="rId4"/>
          <a:srcRect l="28517" t="32042" r="25271" b="19788"/>
          <a:stretch/>
        </p:blipFill>
        <p:spPr>
          <a:xfrm>
            <a:off x="3166778" y="5087418"/>
            <a:ext cx="1591208" cy="1042516"/>
          </a:xfrm>
          <a:prstGeom prst="rect">
            <a:avLst/>
          </a:prstGeom>
        </p:spPr>
      </p:pic>
      <p:grpSp>
        <p:nvGrpSpPr>
          <p:cNvPr id="8" name="Group 7"/>
          <p:cNvGrpSpPr/>
          <p:nvPr/>
        </p:nvGrpSpPr>
        <p:grpSpPr>
          <a:xfrm>
            <a:off x="7707848" y="991892"/>
            <a:ext cx="3447832" cy="721126"/>
            <a:chOff x="1535409" y="1123"/>
            <a:chExt cx="5051266" cy="1052390"/>
          </a:xfrm>
        </p:grpSpPr>
        <p:sp>
          <p:nvSpPr>
            <p:cNvPr id="9" name="Pentagon 8"/>
            <p:cNvSpPr/>
            <p:nvPr/>
          </p:nvSpPr>
          <p:spPr>
            <a:xfrm rot="10800000">
              <a:off x="1535409" y="1123"/>
              <a:ext cx="5051266" cy="1052390"/>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Pentagon 4"/>
            <p:cNvSpPr/>
            <p:nvPr/>
          </p:nvSpPr>
          <p:spPr>
            <a:xfrm rot="21600000">
              <a:off x="1798506" y="1123"/>
              <a:ext cx="4788169" cy="10523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407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Entity typing</a:t>
              </a:r>
              <a:endParaRPr lang="en-US" sz="3600" kern="1200" dirty="0"/>
            </a:p>
          </p:txBody>
        </p:sp>
      </p:grpSp>
    </p:spTree>
    <p:extLst>
      <p:ext uri="{BB962C8B-B14F-4D97-AF65-F5344CB8AC3E}">
        <p14:creationId xmlns:p14="http://schemas.microsoft.com/office/powerpoint/2010/main" val="155097843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Large Scale Taxonomies</a:t>
            </a:r>
            <a:endParaRPr lang="en-US" dirty="0"/>
          </a:p>
        </p:txBody>
      </p:sp>
      <p:pic>
        <p:nvPicPr>
          <p:cNvPr id="3076" name="Picture 4" descr="http://lsvp.files.wordpress.com/2007/10/arnold-schwarzenegger-freebase.png"/>
          <p:cNvPicPr>
            <a:picLocks noChangeAspect="1" noChangeArrowheads="1"/>
          </p:cNvPicPr>
          <p:nvPr/>
        </p:nvPicPr>
        <p:blipFill rotWithShape="1">
          <a:blip r:embed="rId2">
            <a:extLst>
              <a:ext uri="{28A0092B-C50C-407E-A947-70E740481C1C}">
                <a14:useLocalDpi xmlns:a14="http://schemas.microsoft.com/office/drawing/2010/main" val="0"/>
              </a:ext>
            </a:extLst>
          </a:blip>
          <a:srcRect b="50235"/>
          <a:stretch/>
        </p:blipFill>
        <p:spPr bwMode="auto">
          <a:xfrm>
            <a:off x="4423030" y="3732244"/>
            <a:ext cx="5695950" cy="243169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Content Placeholder 4"/>
          <p:cNvGraphicFramePr>
            <a:graphicFrameLocks noGrp="1"/>
          </p:cNvGraphicFramePr>
          <p:nvPr>
            <p:ph idx="1"/>
            <p:extLst/>
          </p:nvPr>
        </p:nvGraphicFramePr>
        <p:xfrm>
          <a:off x="1831025" y="1795387"/>
          <a:ext cx="8423997" cy="1878829"/>
        </p:xfrm>
        <a:graphic>
          <a:graphicData uri="http://schemas.openxmlformats.org/drawingml/2006/table">
            <a:tbl>
              <a:tblPr firstRow="1" bandRow="1">
                <a:tableStyleId>{5C22544A-7EE6-4342-B048-85BDC9FD1C3A}</a:tableStyleId>
              </a:tblPr>
              <a:tblGrid>
                <a:gridCol w="1973302"/>
                <a:gridCol w="2798373"/>
                <a:gridCol w="1278294"/>
                <a:gridCol w="1101012"/>
                <a:gridCol w="1273016"/>
              </a:tblGrid>
              <a:tr h="370840">
                <a:tc>
                  <a:txBody>
                    <a:bodyPr/>
                    <a:lstStyle/>
                    <a:p>
                      <a:r>
                        <a:rPr lang="en-US" dirty="0" smtClean="0"/>
                        <a:t>Name</a:t>
                      </a:r>
                      <a:endParaRPr lang="en-US" dirty="0"/>
                    </a:p>
                  </a:txBody>
                  <a:tcPr/>
                </a:tc>
                <a:tc>
                  <a:txBody>
                    <a:bodyPr/>
                    <a:lstStyle/>
                    <a:p>
                      <a:r>
                        <a:rPr lang="en-US" dirty="0" smtClean="0"/>
                        <a:t>Source</a:t>
                      </a:r>
                      <a:endParaRPr lang="en-US" dirty="0"/>
                    </a:p>
                  </a:txBody>
                  <a:tcPr/>
                </a:tc>
                <a:tc>
                  <a:txBody>
                    <a:bodyPr/>
                    <a:lstStyle/>
                    <a:p>
                      <a:r>
                        <a:rPr lang="en-US" dirty="0" smtClean="0"/>
                        <a:t># types</a:t>
                      </a:r>
                      <a:endParaRPr lang="en-US" dirty="0"/>
                    </a:p>
                  </a:txBody>
                  <a:tcPr/>
                </a:tc>
                <a:tc>
                  <a:txBody>
                    <a:bodyPr/>
                    <a:lstStyle/>
                    <a:p>
                      <a:r>
                        <a:rPr lang="en-US" dirty="0" smtClean="0"/>
                        <a:t># entities</a:t>
                      </a:r>
                      <a:endParaRPr lang="en-US" dirty="0"/>
                    </a:p>
                  </a:txBody>
                  <a:tcPr/>
                </a:tc>
                <a:tc>
                  <a:txBody>
                    <a:bodyPr/>
                    <a:lstStyle/>
                    <a:p>
                      <a:r>
                        <a:rPr lang="en-US" dirty="0" smtClean="0"/>
                        <a:t>Hierarchy</a:t>
                      </a:r>
                      <a:endParaRPr lang="en-US" dirty="0"/>
                    </a:p>
                  </a:txBody>
                  <a:tcPr/>
                </a:tc>
              </a:tr>
              <a:tr h="395469">
                <a:tc>
                  <a:txBody>
                    <a:bodyPr/>
                    <a:lstStyle/>
                    <a:p>
                      <a:r>
                        <a:rPr lang="en-US" dirty="0" err="1" smtClean="0"/>
                        <a:t>Dbpedia</a:t>
                      </a:r>
                      <a:r>
                        <a:rPr lang="en-US" dirty="0" smtClean="0"/>
                        <a:t> (v3.9)</a:t>
                      </a:r>
                      <a:endParaRPr lang="en-US" dirty="0"/>
                    </a:p>
                  </a:txBody>
                  <a:tcPr/>
                </a:tc>
                <a:tc>
                  <a:txBody>
                    <a:bodyPr/>
                    <a:lstStyle/>
                    <a:p>
                      <a:r>
                        <a:rPr lang="en-US" dirty="0" smtClean="0"/>
                        <a:t>Wikipedia </a:t>
                      </a:r>
                      <a:r>
                        <a:rPr lang="en-US" dirty="0" err="1" smtClean="0"/>
                        <a:t>infoboxes</a:t>
                      </a:r>
                      <a:endParaRPr lang="en-US" dirty="0"/>
                    </a:p>
                  </a:txBody>
                  <a:tcPr/>
                </a:tc>
                <a:tc>
                  <a:txBody>
                    <a:bodyPr/>
                    <a:lstStyle/>
                    <a:p>
                      <a:r>
                        <a:rPr lang="en-US" dirty="0" smtClean="0"/>
                        <a:t>529</a:t>
                      </a:r>
                      <a:endParaRPr lang="en-US" dirty="0"/>
                    </a:p>
                  </a:txBody>
                  <a:tcPr/>
                </a:tc>
                <a:tc>
                  <a:txBody>
                    <a:bodyPr/>
                    <a:lstStyle/>
                    <a:p>
                      <a:r>
                        <a:rPr lang="en-US" dirty="0" smtClean="0"/>
                        <a:t>3M</a:t>
                      </a:r>
                      <a:endParaRPr lang="en-US" dirty="0"/>
                    </a:p>
                  </a:txBody>
                  <a:tcPr/>
                </a:tc>
                <a:tc>
                  <a:txBody>
                    <a:bodyPr/>
                    <a:lstStyle/>
                    <a:p>
                      <a:r>
                        <a:rPr lang="en-US" dirty="0" smtClean="0"/>
                        <a:t>Tree</a:t>
                      </a:r>
                      <a:endParaRPr lang="en-US" dirty="0"/>
                    </a:p>
                  </a:txBody>
                  <a:tcPr/>
                </a:tc>
              </a:tr>
              <a:tr h="370840">
                <a:tc>
                  <a:txBody>
                    <a:bodyPr/>
                    <a:lstStyle/>
                    <a:p>
                      <a:r>
                        <a:rPr lang="en-US" dirty="0" smtClean="0"/>
                        <a:t>YAGO2s</a:t>
                      </a:r>
                      <a:endParaRPr lang="en-US" dirty="0"/>
                    </a:p>
                  </a:txBody>
                  <a:tcPr/>
                </a:tc>
                <a:tc>
                  <a:txBody>
                    <a:bodyPr/>
                    <a:lstStyle/>
                    <a:p>
                      <a:r>
                        <a:rPr lang="en-US" dirty="0" smtClean="0"/>
                        <a:t>Wiki, </a:t>
                      </a:r>
                      <a:r>
                        <a:rPr lang="en-US" dirty="0" err="1" smtClean="0"/>
                        <a:t>WordNet</a:t>
                      </a:r>
                      <a:r>
                        <a:rPr lang="en-US" dirty="0" smtClean="0"/>
                        <a:t>, </a:t>
                      </a:r>
                      <a:r>
                        <a:rPr lang="en-US" dirty="0" err="1" smtClean="0"/>
                        <a:t>GeoNames</a:t>
                      </a:r>
                      <a:endParaRPr lang="en-US" dirty="0"/>
                    </a:p>
                  </a:txBody>
                  <a:tcPr/>
                </a:tc>
                <a:tc>
                  <a:txBody>
                    <a:bodyPr/>
                    <a:lstStyle/>
                    <a:p>
                      <a:r>
                        <a:rPr lang="en-US" dirty="0" smtClean="0"/>
                        <a:t>350K</a:t>
                      </a:r>
                      <a:endParaRPr lang="en-US" dirty="0"/>
                    </a:p>
                  </a:txBody>
                  <a:tcPr/>
                </a:tc>
                <a:tc>
                  <a:txBody>
                    <a:bodyPr/>
                    <a:lstStyle/>
                    <a:p>
                      <a:r>
                        <a:rPr lang="en-US" dirty="0" smtClean="0"/>
                        <a:t>10M</a:t>
                      </a:r>
                      <a:endParaRPr lang="en-US" dirty="0"/>
                    </a:p>
                  </a:txBody>
                  <a:tcPr/>
                </a:tc>
                <a:tc>
                  <a:txBody>
                    <a:bodyPr/>
                    <a:lstStyle/>
                    <a:p>
                      <a:r>
                        <a:rPr lang="en-US" dirty="0" smtClean="0"/>
                        <a:t>Tree</a:t>
                      </a:r>
                      <a:endParaRPr lang="en-US" dirty="0"/>
                    </a:p>
                  </a:txBody>
                  <a:tcPr/>
                </a:tc>
              </a:tr>
              <a:tr h="370840">
                <a:tc>
                  <a:txBody>
                    <a:bodyPr/>
                    <a:lstStyle/>
                    <a:p>
                      <a:r>
                        <a:rPr lang="en-US" dirty="0" smtClean="0"/>
                        <a:t>Freebase</a:t>
                      </a:r>
                      <a:endParaRPr lang="en-US" dirty="0"/>
                    </a:p>
                  </a:txBody>
                  <a:tcPr/>
                </a:tc>
                <a:tc>
                  <a:txBody>
                    <a:bodyPr/>
                    <a:lstStyle/>
                    <a:p>
                      <a:r>
                        <a:rPr lang="en-US" dirty="0" smtClean="0"/>
                        <a:t>Miscellaneous</a:t>
                      </a:r>
                      <a:r>
                        <a:rPr lang="en-US" baseline="0" dirty="0" smtClean="0"/>
                        <a:t> </a:t>
                      </a:r>
                      <a:endParaRPr lang="en-US" dirty="0"/>
                    </a:p>
                  </a:txBody>
                  <a:tcPr/>
                </a:tc>
                <a:tc>
                  <a:txBody>
                    <a:bodyPr/>
                    <a:lstStyle/>
                    <a:p>
                      <a:r>
                        <a:rPr lang="en-US" dirty="0" smtClean="0"/>
                        <a:t>23K</a:t>
                      </a:r>
                      <a:endParaRPr lang="en-US" dirty="0"/>
                    </a:p>
                  </a:txBody>
                  <a:tcPr/>
                </a:tc>
                <a:tc>
                  <a:txBody>
                    <a:bodyPr/>
                    <a:lstStyle/>
                    <a:p>
                      <a:r>
                        <a:rPr lang="en-US" b="1" dirty="0" smtClean="0"/>
                        <a:t>23M</a:t>
                      </a:r>
                      <a:endParaRPr lang="en-US" b="1" dirty="0"/>
                    </a:p>
                  </a:txBody>
                  <a:tcPr/>
                </a:tc>
                <a:tc>
                  <a:txBody>
                    <a:bodyPr/>
                    <a:lstStyle/>
                    <a:p>
                      <a:r>
                        <a:rPr lang="en-US" dirty="0" smtClean="0"/>
                        <a:t>Flat</a:t>
                      </a:r>
                      <a:endParaRPr lang="en-US" dirty="0"/>
                    </a:p>
                  </a:txBody>
                  <a:tcPr/>
                </a:tc>
              </a:tr>
              <a:tr h="370840">
                <a:tc>
                  <a:txBody>
                    <a:bodyPr/>
                    <a:lstStyle/>
                    <a:p>
                      <a:r>
                        <a:rPr lang="en-US" dirty="0" err="1" smtClean="0"/>
                        <a:t>Probase</a:t>
                      </a:r>
                      <a:r>
                        <a:rPr lang="en-US" dirty="0" smtClean="0"/>
                        <a:t> (MS.KB)</a:t>
                      </a:r>
                      <a:endParaRPr lang="en-US" dirty="0"/>
                    </a:p>
                  </a:txBody>
                  <a:tcPr/>
                </a:tc>
                <a:tc>
                  <a:txBody>
                    <a:bodyPr/>
                    <a:lstStyle/>
                    <a:p>
                      <a:r>
                        <a:rPr lang="en-US" dirty="0" smtClean="0"/>
                        <a:t>Web text</a:t>
                      </a:r>
                      <a:endParaRPr lang="en-US" dirty="0"/>
                    </a:p>
                  </a:txBody>
                  <a:tcPr/>
                </a:tc>
                <a:tc>
                  <a:txBody>
                    <a:bodyPr/>
                    <a:lstStyle/>
                    <a:p>
                      <a:r>
                        <a:rPr lang="en-US" b="1" dirty="0" smtClean="0"/>
                        <a:t>2M</a:t>
                      </a:r>
                      <a:endParaRPr lang="en-US" b="1" dirty="0"/>
                    </a:p>
                  </a:txBody>
                  <a:tcPr/>
                </a:tc>
                <a:tc>
                  <a:txBody>
                    <a:bodyPr/>
                    <a:lstStyle/>
                    <a:p>
                      <a:r>
                        <a:rPr lang="en-US" dirty="0" smtClean="0"/>
                        <a:t>5M</a:t>
                      </a:r>
                      <a:endParaRPr lang="en-US" dirty="0"/>
                    </a:p>
                  </a:txBody>
                  <a:tcPr/>
                </a:tc>
                <a:tc>
                  <a:txBody>
                    <a:bodyPr/>
                    <a:lstStyle/>
                    <a:p>
                      <a:r>
                        <a:rPr lang="en-US" dirty="0" smtClean="0"/>
                        <a:t>DAG</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6113E31D-E2AB-40D1-8B51-AFA5AFEF393A}" type="slidenum">
              <a:rPr lang="en-US" smtClean="0"/>
              <a:t>127</a:t>
            </a:fld>
            <a:endParaRPr lang="en-US" dirty="0"/>
          </a:p>
        </p:txBody>
      </p:sp>
      <p:pic>
        <p:nvPicPr>
          <p:cNvPr id="3074" name="Picture 2" descr="http://www.mpi-inf.mpg.de/fileadmin/user_upload/yago-grap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321" y="3732244"/>
            <a:ext cx="2826589" cy="261152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482586" y="5884897"/>
            <a:ext cx="1000530"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2000" dirty="0"/>
              <a:t>YAGO2s</a:t>
            </a:r>
          </a:p>
        </p:txBody>
      </p:sp>
      <p:sp>
        <p:nvSpPr>
          <p:cNvPr id="9" name="Rectangle 8"/>
          <p:cNvSpPr/>
          <p:nvPr/>
        </p:nvSpPr>
        <p:spPr>
          <a:xfrm>
            <a:off x="10118980" y="5884897"/>
            <a:ext cx="113345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2000" dirty="0" smtClean="0"/>
              <a:t>Freebase</a:t>
            </a:r>
            <a:endParaRPr lang="en-US" sz="2000" dirty="0"/>
          </a:p>
        </p:txBody>
      </p:sp>
    </p:spTree>
    <p:extLst>
      <p:ext uri="{BB962C8B-B14F-4D97-AF65-F5344CB8AC3E}">
        <p14:creationId xmlns:p14="http://schemas.microsoft.com/office/powerpoint/2010/main" val="371116847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Entities in Text</a:t>
            </a:r>
            <a:endParaRPr lang="en-US" dirty="0"/>
          </a:p>
        </p:txBody>
      </p:sp>
      <p:sp>
        <p:nvSpPr>
          <p:cNvPr id="3" name="Content Placeholder 2"/>
          <p:cNvSpPr>
            <a:spLocks noGrp="1"/>
          </p:cNvSpPr>
          <p:nvPr>
            <p:ph idx="1"/>
          </p:nvPr>
        </p:nvSpPr>
        <p:spPr/>
        <p:txBody>
          <a:bodyPr>
            <a:normAutofit/>
          </a:bodyPr>
          <a:lstStyle/>
          <a:p>
            <a:pPr lvl="0">
              <a:buFont typeface="Wingdings" panose="05000000000000000000" pitchFamily="2" charset="2"/>
              <a:buChar char="q"/>
            </a:pPr>
            <a:r>
              <a:rPr lang="en-US" sz="2400" dirty="0" smtClean="0"/>
              <a:t> Relying on </a:t>
            </a:r>
            <a:r>
              <a:rPr lang="en-US" sz="2400" dirty="0" err="1" smtClean="0"/>
              <a:t>knowledgebases</a:t>
            </a:r>
            <a:r>
              <a:rPr lang="en-US" sz="2400" dirty="0" smtClean="0"/>
              <a:t> – entity linking</a:t>
            </a:r>
          </a:p>
          <a:p>
            <a:pPr lvl="1"/>
            <a:r>
              <a:rPr lang="en-US" sz="2200" dirty="0" smtClean="0"/>
              <a:t>Context similarity: [</a:t>
            </a:r>
            <a:r>
              <a:rPr lang="en-US" sz="2200" dirty="0" err="1" smtClean="0"/>
              <a:t>Bunescu</a:t>
            </a:r>
            <a:r>
              <a:rPr lang="en-US" sz="2200" dirty="0" smtClean="0"/>
              <a:t> &amp; Pascal 06] etc.</a:t>
            </a:r>
          </a:p>
          <a:p>
            <a:pPr lvl="1"/>
            <a:r>
              <a:rPr lang="en-US" sz="2200" dirty="0" smtClean="0"/>
              <a:t>Topical coherence: [</a:t>
            </a:r>
            <a:r>
              <a:rPr lang="en-US" sz="2200" dirty="0" err="1" smtClean="0"/>
              <a:t>Cucerzan</a:t>
            </a:r>
            <a:r>
              <a:rPr lang="en-US" sz="2200" dirty="0" smtClean="0"/>
              <a:t> 07] etc.</a:t>
            </a:r>
          </a:p>
          <a:p>
            <a:pPr lvl="1"/>
            <a:r>
              <a:rPr lang="en-US" sz="2200" dirty="0" smtClean="0"/>
              <a:t>Context similarity + entity popularity + topical coherence: </a:t>
            </a:r>
            <a:r>
              <a:rPr lang="en-US" sz="2200" dirty="0" err="1" smtClean="0"/>
              <a:t>Wikifier</a:t>
            </a:r>
            <a:r>
              <a:rPr lang="en-US" sz="2200" dirty="0" smtClean="0"/>
              <a:t> </a:t>
            </a:r>
            <a:r>
              <a:rPr lang="en-US" sz="2200" dirty="0"/>
              <a:t>[</a:t>
            </a:r>
            <a:r>
              <a:rPr lang="en-US" sz="2200" dirty="0" err="1"/>
              <a:t>Ratinov</a:t>
            </a:r>
            <a:r>
              <a:rPr lang="en-US" sz="2200" dirty="0"/>
              <a:t> et al. 11]</a:t>
            </a:r>
          </a:p>
          <a:p>
            <a:pPr lvl="1"/>
            <a:r>
              <a:rPr lang="en-US" sz="2200" dirty="0" smtClean="0"/>
              <a:t>Jointly linking multiple mentions: AIDA [</a:t>
            </a:r>
            <a:r>
              <a:rPr lang="en-US" sz="2200" dirty="0" err="1" smtClean="0"/>
              <a:t>Hoffart</a:t>
            </a:r>
            <a:r>
              <a:rPr lang="en-US" sz="2200" dirty="0" smtClean="0"/>
              <a:t> et al. 11] etc.</a:t>
            </a:r>
          </a:p>
          <a:p>
            <a:pPr lvl="1"/>
            <a:r>
              <a:rPr lang="en-US" sz="2200" dirty="0" smtClean="0"/>
              <a:t>…</a:t>
            </a:r>
          </a:p>
        </p:txBody>
      </p:sp>
      <p:sp>
        <p:nvSpPr>
          <p:cNvPr id="4" name="Slide Number Placeholder 3"/>
          <p:cNvSpPr>
            <a:spLocks noGrp="1"/>
          </p:cNvSpPr>
          <p:nvPr>
            <p:ph type="sldNum" sz="quarter" idx="12"/>
          </p:nvPr>
        </p:nvSpPr>
        <p:spPr/>
        <p:txBody>
          <a:bodyPr/>
          <a:lstStyle/>
          <a:p>
            <a:fld id="{6113E31D-E2AB-40D1-8B51-AFA5AFEF393A}" type="slidenum">
              <a:rPr lang="en-US" smtClean="0"/>
              <a:t>128</a:t>
            </a:fld>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9916"/>
          <a:stretch/>
        </p:blipFill>
        <p:spPr>
          <a:xfrm>
            <a:off x="3437720" y="3806890"/>
            <a:ext cx="5200511" cy="2435289"/>
          </a:xfrm>
          <a:prstGeom prst="rect">
            <a:avLst/>
          </a:prstGeom>
        </p:spPr>
      </p:pic>
    </p:spTree>
    <p:extLst>
      <p:ext uri="{BB962C8B-B14F-4D97-AF65-F5344CB8AC3E}">
        <p14:creationId xmlns:p14="http://schemas.microsoft.com/office/powerpoint/2010/main" val="71109500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Limitation of </a:t>
            </a:r>
            <a:r>
              <a:rPr lang="en-US" dirty="0" smtClean="0"/>
              <a:t>Entity Linking</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dirty="0" smtClean="0"/>
              <a:t> Low recall of </a:t>
            </a:r>
            <a:r>
              <a:rPr lang="en-US" sz="2400" dirty="0" err="1" smtClean="0"/>
              <a:t>knowledgebases</a:t>
            </a:r>
            <a:endParaRPr lang="en-US" sz="2400" dirty="0" smtClean="0"/>
          </a:p>
          <a:p>
            <a:pPr>
              <a:buFont typeface="Wingdings" panose="05000000000000000000" pitchFamily="2" charset="2"/>
              <a:buChar char="q"/>
            </a:pPr>
            <a:r>
              <a:rPr lang="en-US" sz="2400" dirty="0" smtClean="0"/>
              <a:t> Sparse concept descriptors</a:t>
            </a:r>
          </a:p>
          <a:p>
            <a:endParaRPr lang="en-US" sz="2400" dirty="0" smtClean="0"/>
          </a:p>
          <a:p>
            <a:pPr marL="0" indent="0">
              <a:buNone/>
            </a:pPr>
            <a:r>
              <a:rPr lang="en-US" sz="2400" dirty="0" smtClean="0"/>
              <a:t> Can we type entities without relying on </a:t>
            </a:r>
            <a:r>
              <a:rPr lang="en-US" sz="2400" dirty="0" err="1" smtClean="0"/>
              <a:t>knowledgebases</a:t>
            </a:r>
            <a:r>
              <a:rPr lang="en-US" sz="2400" dirty="0" smtClean="0"/>
              <a:t>?</a:t>
            </a:r>
          </a:p>
          <a:p>
            <a:r>
              <a:rPr lang="en-US" sz="2400" dirty="0" smtClean="0"/>
              <a:t>Yes! Exploit the redundancy in the corpus</a:t>
            </a:r>
          </a:p>
          <a:p>
            <a:pPr lvl="1"/>
            <a:r>
              <a:rPr lang="en-US" sz="2000" dirty="0"/>
              <a:t>Not relying on </a:t>
            </a:r>
            <a:r>
              <a:rPr lang="en-US" sz="2000" dirty="0" err="1" smtClean="0"/>
              <a:t>knowledgebases</a:t>
            </a:r>
            <a:r>
              <a:rPr lang="en-US" sz="2000" dirty="0" smtClean="0"/>
              <a:t>: </a:t>
            </a:r>
            <a:r>
              <a:rPr lang="en-US" sz="2200" dirty="0" smtClean="0">
                <a:solidFill>
                  <a:srgbClr val="C00000"/>
                </a:solidFill>
              </a:rPr>
              <a:t>targeted </a:t>
            </a:r>
            <a:r>
              <a:rPr lang="en-US" sz="2200" dirty="0">
                <a:solidFill>
                  <a:srgbClr val="C00000"/>
                </a:solidFill>
              </a:rPr>
              <a:t>disambiguation of ad-hoc, homogeneous entities [Wang et al. 12]</a:t>
            </a:r>
          </a:p>
          <a:p>
            <a:pPr lvl="1"/>
            <a:r>
              <a:rPr lang="en-US" sz="2000" dirty="0"/>
              <a:t>Partially relying on </a:t>
            </a:r>
            <a:r>
              <a:rPr lang="en-US" sz="2000" dirty="0" err="1"/>
              <a:t>knowledgebases</a:t>
            </a:r>
            <a:r>
              <a:rPr lang="en-US" sz="2000" dirty="0" smtClean="0"/>
              <a:t>: </a:t>
            </a:r>
            <a:r>
              <a:rPr lang="en-US" sz="2000" dirty="0"/>
              <a:t>mining additional evidence in the corpus for disambiguation [Li et al. 13]</a:t>
            </a:r>
          </a:p>
          <a:p>
            <a:pPr lvl="1"/>
            <a:endParaRPr lang="en-US" sz="2200" dirty="0"/>
          </a:p>
        </p:txBody>
      </p:sp>
      <p:sp>
        <p:nvSpPr>
          <p:cNvPr id="4" name="Slide Number Placeholder 3"/>
          <p:cNvSpPr>
            <a:spLocks noGrp="1"/>
          </p:cNvSpPr>
          <p:nvPr>
            <p:ph type="sldNum" sz="quarter" idx="12"/>
          </p:nvPr>
        </p:nvSpPr>
        <p:spPr/>
        <p:txBody>
          <a:bodyPr/>
          <a:lstStyle/>
          <a:p>
            <a:fld id="{6113E31D-E2AB-40D1-8B51-AFA5AFEF393A}" type="slidenum">
              <a:rPr lang="en-US" smtClean="0"/>
              <a:t>129</a:t>
            </a:fld>
            <a:endParaRPr lang="en-US" dirty="0"/>
          </a:p>
        </p:txBody>
      </p:sp>
      <p:sp>
        <p:nvSpPr>
          <p:cNvPr id="5" name="Rounded Rectangle 4"/>
          <p:cNvSpPr/>
          <p:nvPr/>
        </p:nvSpPr>
        <p:spPr>
          <a:xfrm>
            <a:off x="5753003" y="1919298"/>
            <a:ext cx="4697961" cy="408623"/>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91440" lvl="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2000" dirty="0">
                <a:solidFill>
                  <a:srgbClr val="C00000"/>
                </a:solidFill>
              </a:rPr>
              <a:t>82</a:t>
            </a:r>
            <a:r>
              <a:rPr lang="en-US" sz="2000" dirty="0"/>
              <a:t> of </a:t>
            </a:r>
            <a:r>
              <a:rPr lang="en-US" sz="2000" dirty="0">
                <a:solidFill>
                  <a:srgbClr val="C00000"/>
                </a:solidFill>
              </a:rPr>
              <a:t>900</a:t>
            </a:r>
            <a:r>
              <a:rPr lang="en-US" sz="2000" dirty="0"/>
              <a:t> shoe brands exist in </a:t>
            </a:r>
            <a:r>
              <a:rPr lang="en-US" sz="2000" dirty="0" smtClean="0"/>
              <a:t>Wiki</a:t>
            </a:r>
            <a:endParaRPr lang="en-US" sz="2000" dirty="0">
              <a:solidFill>
                <a:srgbClr val="000000">
                  <a:lumMod val="75000"/>
                  <a:lumOff val="25000"/>
                </a:srgbClr>
              </a:solidFill>
            </a:endParaRPr>
          </a:p>
        </p:txBody>
      </p:sp>
      <p:sp>
        <p:nvSpPr>
          <p:cNvPr id="6" name="Rectangle 5"/>
          <p:cNvSpPr/>
          <p:nvPr/>
        </p:nvSpPr>
        <p:spPr>
          <a:xfrm>
            <a:off x="5753003" y="2495856"/>
            <a:ext cx="4642339" cy="422756"/>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i="1" dirty="0">
                <a:solidFill>
                  <a:srgbClr val="FF0000"/>
                </a:solidFill>
              </a:rPr>
              <a:t>Michael Jordan</a:t>
            </a:r>
            <a:r>
              <a:rPr lang="en-US" sz="2000" i="1" dirty="0">
                <a:solidFill>
                  <a:schemeClr val="tx1"/>
                </a:solidFill>
              </a:rPr>
              <a:t> </a:t>
            </a:r>
            <a:r>
              <a:rPr lang="en-US" sz="2000" b="1" i="1" dirty="0">
                <a:solidFill>
                  <a:schemeClr val="tx1"/>
                </a:solidFill>
              </a:rPr>
              <a:t>won</a:t>
            </a:r>
            <a:r>
              <a:rPr lang="en-US" sz="2000" i="1" dirty="0">
                <a:solidFill>
                  <a:schemeClr val="tx1"/>
                </a:solidFill>
              </a:rPr>
              <a:t> the </a:t>
            </a:r>
            <a:r>
              <a:rPr lang="en-US" sz="2000" b="1" i="1" dirty="0">
                <a:solidFill>
                  <a:schemeClr val="tx1"/>
                </a:solidFill>
              </a:rPr>
              <a:t>best</a:t>
            </a:r>
            <a:r>
              <a:rPr lang="en-US" sz="2000" i="1" dirty="0">
                <a:solidFill>
                  <a:schemeClr val="tx1"/>
                </a:solidFill>
              </a:rPr>
              <a:t> paper </a:t>
            </a:r>
            <a:r>
              <a:rPr lang="en-US" sz="2000" b="1" i="1" dirty="0">
                <a:solidFill>
                  <a:schemeClr val="tx1"/>
                </a:solidFill>
              </a:rPr>
              <a:t>award</a:t>
            </a:r>
          </a:p>
        </p:txBody>
      </p:sp>
    </p:spTree>
    <p:extLst>
      <p:ext uri="{BB962C8B-B14F-4D97-AF65-F5344CB8AC3E}">
        <p14:creationId xmlns:p14="http://schemas.microsoft.com/office/powerpoint/2010/main" val="27491563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FAB73BC-B049-4115-A692-8D63A059BFB8}" type="slidenum">
              <a:rPr lang="en-US" smtClean="0"/>
              <a:t>13</a:t>
            </a:fld>
            <a:endParaRPr lang="en-US" dirty="0"/>
          </a:p>
        </p:txBody>
      </p:sp>
      <p:pic>
        <p:nvPicPr>
          <p:cNvPr id="8" name="Picture Placeholder 5"/>
          <p:cNvPicPr>
            <a:picLocks noGrp="1" noChangeAspect="1"/>
          </p:cNvPicPr>
          <p:nvPr>
            <p:ph type="pic" idx="4294967295"/>
          </p:nvPr>
        </p:nvPicPr>
        <p:blipFill rotWithShape="1">
          <a:blip r:embed="rId3">
            <a:extLst>
              <a:ext uri="{28A0092B-C50C-407E-A947-70E740481C1C}">
                <a14:useLocalDpi xmlns:a14="http://schemas.microsoft.com/office/drawing/2010/main" val="0"/>
              </a:ext>
            </a:extLst>
          </a:blip>
          <a:srcRect t="1293" b="46"/>
          <a:stretch/>
        </p:blipFill>
        <p:spPr>
          <a:xfrm>
            <a:off x="1" y="134753"/>
            <a:ext cx="12192000" cy="6090948"/>
          </a:xfrm>
          <a:prstGeom prst="rect">
            <a:avLst/>
          </a:prstGeom>
        </p:spPr>
      </p:pic>
      <p:sp>
        <p:nvSpPr>
          <p:cNvPr id="2" name="Footer Placeholder 1"/>
          <p:cNvSpPr>
            <a:spLocks noGrp="1"/>
          </p:cNvSpPr>
          <p:nvPr>
            <p:ph type="ftr" sz="quarter" idx="11"/>
          </p:nvPr>
        </p:nvSpPr>
        <p:spPr>
          <a:xfrm>
            <a:off x="3101069" y="6400713"/>
            <a:ext cx="5581924" cy="365125"/>
          </a:xfrm>
        </p:spPr>
        <p:txBody>
          <a:bodyPr/>
          <a:lstStyle/>
          <a:p>
            <a:r>
              <a:rPr lang="da-DK" sz="2800" dirty="0" smtClean="0"/>
              <a:t>AMETHYST [</a:t>
            </a:r>
            <a:r>
              <a:rPr lang="da-DK" sz="2800" dirty="0" err="1" smtClean="0"/>
              <a:t>Danilevsky</a:t>
            </a:r>
            <a:r>
              <a:rPr lang="da-DK" sz="2800" dirty="0" smtClean="0"/>
              <a:t> et al. 13]</a:t>
            </a:r>
            <a:endParaRPr lang="en-US" sz="2800" dirty="0"/>
          </a:p>
        </p:txBody>
      </p:sp>
    </p:spTree>
    <p:extLst>
      <p:ext uri="{BB962C8B-B14F-4D97-AF65-F5344CB8AC3E}">
        <p14:creationId xmlns:p14="http://schemas.microsoft.com/office/powerpoint/2010/main" val="2731522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Targeted </a:t>
            </a:r>
            <a:r>
              <a:rPr lang="en-US" dirty="0" smtClean="0"/>
              <a:t>Disambiguation </a:t>
            </a:r>
            <a:br>
              <a:rPr lang="en-US" dirty="0" smtClean="0"/>
            </a:br>
            <a:r>
              <a:rPr lang="en-US" dirty="0" smtClean="0"/>
              <a:t>[Wang et al. 12]</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130</a:t>
            </a:fld>
            <a:endParaRPr lang="en-US" dirty="0"/>
          </a:p>
        </p:txBody>
      </p:sp>
      <p:graphicFrame>
        <p:nvGraphicFramePr>
          <p:cNvPr id="5" name="Table 4"/>
          <p:cNvGraphicFramePr>
            <a:graphicFrameLocks noGrp="1"/>
          </p:cNvGraphicFramePr>
          <p:nvPr>
            <p:extLst/>
          </p:nvPr>
        </p:nvGraphicFramePr>
        <p:xfrm>
          <a:off x="1425192" y="2895600"/>
          <a:ext cx="1828800" cy="1889760"/>
        </p:xfrm>
        <a:graphic>
          <a:graphicData uri="http://schemas.openxmlformats.org/drawingml/2006/table">
            <a:tbl>
              <a:tblPr firstRow="1" bandRow="1">
                <a:tableStyleId>{5C22544A-7EE6-4342-B048-85BDC9FD1C3A}</a:tableStyleId>
              </a:tblPr>
              <a:tblGrid>
                <a:gridCol w="685800"/>
                <a:gridCol w="1143000"/>
              </a:tblGrid>
              <a:tr h="244610">
                <a:tc>
                  <a:txBody>
                    <a:bodyPr/>
                    <a:lstStyle/>
                    <a:p>
                      <a:pPr algn="ctr"/>
                      <a:r>
                        <a:rPr lang="en-US" sz="2000" kern="1200" dirty="0" smtClean="0"/>
                        <a:t>Entity Id</a:t>
                      </a:r>
                      <a:endParaRPr lang="en-US" sz="2000" kern="1200" dirty="0">
                        <a:solidFill>
                          <a:schemeClr val="dk1"/>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t>Entity Name</a:t>
                      </a:r>
                      <a:endParaRPr lang="en-US" sz="2000" kern="1200" dirty="0" smtClean="0">
                        <a:solidFill>
                          <a:srgbClr val="FF0000"/>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610">
                <a:tc>
                  <a:txBody>
                    <a:bodyPr/>
                    <a:lstStyle/>
                    <a:p>
                      <a:pPr algn="ctr"/>
                      <a:r>
                        <a:rPr lang="en-US" sz="2000" kern="1200" dirty="0" smtClean="0"/>
                        <a:t>e1</a:t>
                      </a:r>
                      <a:endParaRPr lang="en-US" sz="2000" kern="1200" dirty="0">
                        <a:solidFill>
                          <a:schemeClr val="dk1"/>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t>Microsoft</a:t>
                      </a:r>
                      <a:endParaRPr lang="en-US" sz="2000" kern="1200" dirty="0" smtClean="0">
                        <a:solidFill>
                          <a:srgbClr val="FF0000"/>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610">
                <a:tc>
                  <a:txBody>
                    <a:bodyPr/>
                    <a:lstStyle/>
                    <a:p>
                      <a:pPr algn="ctr"/>
                      <a:r>
                        <a:rPr lang="en-US" sz="2000" kern="1200" dirty="0" smtClean="0"/>
                        <a:t>e2</a:t>
                      </a:r>
                      <a:endParaRPr lang="en-US" sz="2000" kern="1200" dirty="0">
                        <a:solidFill>
                          <a:srgbClr val="FF0000"/>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t>Apple</a:t>
                      </a:r>
                      <a:endParaRPr lang="en-US" sz="2000" kern="1200" dirty="0" smtClean="0">
                        <a:solidFill>
                          <a:schemeClr val="dk1"/>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610">
                <a:tc>
                  <a:txBody>
                    <a:bodyPr/>
                    <a:lstStyle/>
                    <a:p>
                      <a:pPr algn="ctr"/>
                      <a:r>
                        <a:rPr lang="en-US" sz="2000" kern="1200" dirty="0" smtClean="0"/>
                        <a:t>e3</a:t>
                      </a:r>
                      <a:endParaRPr lang="en-US" sz="2000" kern="1200" dirty="0">
                        <a:solidFill>
                          <a:schemeClr val="dk1"/>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kern="1200" dirty="0" smtClean="0"/>
                        <a:t>HP</a:t>
                      </a:r>
                      <a:endParaRPr lang="en-US" sz="2000" kern="1200" dirty="0">
                        <a:solidFill>
                          <a:schemeClr val="dk1"/>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Flowchart: Document 5"/>
          <p:cNvSpPr/>
          <p:nvPr/>
        </p:nvSpPr>
        <p:spPr bwMode="auto">
          <a:xfrm>
            <a:off x="4295876" y="2738996"/>
            <a:ext cx="6099048" cy="766855"/>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Microsoft</a:t>
            </a:r>
            <a:r>
              <a:rPr lang="en-US" sz="2400" dirty="0"/>
              <a:t> and </a:t>
            </a:r>
            <a:r>
              <a:rPr lang="en-US" sz="2400" b="1" dirty="0"/>
              <a:t>Apple</a:t>
            </a:r>
            <a:r>
              <a:rPr lang="en-US" sz="2400" dirty="0"/>
              <a:t> are the developers of three of the most popular operating </a:t>
            </a:r>
            <a:r>
              <a:rPr lang="en-US" sz="2400" dirty="0" smtClean="0"/>
              <a:t>systems</a:t>
            </a:r>
            <a:endParaRPr lang="en-US" sz="2400" dirty="0"/>
          </a:p>
        </p:txBody>
      </p:sp>
      <p:sp>
        <p:nvSpPr>
          <p:cNvPr id="7" name="Flowchart: Document 6"/>
          <p:cNvSpPr/>
          <p:nvPr/>
        </p:nvSpPr>
        <p:spPr bwMode="auto">
          <a:xfrm>
            <a:off x="4295876" y="3660656"/>
            <a:ext cx="6099048" cy="743704"/>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Apple</a:t>
            </a:r>
            <a:r>
              <a:rPr lang="en-US" sz="2400" dirty="0"/>
              <a:t> trees take four to five years to produce their first fruit…</a:t>
            </a:r>
          </a:p>
        </p:txBody>
      </p:sp>
      <p:sp>
        <p:nvSpPr>
          <p:cNvPr id="8" name="Flowchart: Document 7"/>
          <p:cNvSpPr/>
          <p:nvPr/>
        </p:nvSpPr>
        <p:spPr bwMode="auto">
          <a:xfrm>
            <a:off x="4295876" y="1826062"/>
            <a:ext cx="6099048" cy="798641"/>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0" tIns="45718" rIns="0" bIns="45718" numCol="1" rtlCol="0" anchor="ctr" anchorCtr="0" compatLnSpc="1">
            <a:prstTxWarp prst="textNoShape">
              <a:avLst/>
            </a:prstTxWarp>
          </a:bodyPr>
          <a:lstStyle/>
          <a:p>
            <a:pPr algn="ctr" defTabSz="914099"/>
            <a:r>
              <a:rPr lang="en-US" dirty="0">
                <a:solidFill>
                  <a:schemeClr val="bg1"/>
                </a:solidFill>
                <a:latin typeface="Segoe UI" pitchFamily="34" charset="0"/>
                <a:ea typeface="Segoe UI" pitchFamily="34" charset="0"/>
                <a:cs typeface="Segoe UI" pitchFamily="34" charset="0"/>
              </a:rPr>
              <a:t> </a:t>
            </a:r>
            <a:r>
              <a:rPr lang="en-US" sz="2400" b="1" dirty="0" smtClean="0"/>
              <a:t>Microsoft’s</a:t>
            </a:r>
            <a:r>
              <a:rPr lang="en-US" sz="2400" dirty="0" smtClean="0"/>
              <a:t> new operating system, Windows 8, is a PC operating system for the tablet age …</a:t>
            </a:r>
            <a:endParaRPr lang="en-US" sz="2400" dirty="0" smtClean="0">
              <a:solidFill>
                <a:schemeClr val="bg1"/>
              </a:solidFill>
              <a:latin typeface="Segoe UI" pitchFamily="34" charset="0"/>
              <a:ea typeface="Segoe UI" pitchFamily="34" charset="0"/>
              <a:cs typeface="Segoe UI" pitchFamily="34" charset="0"/>
            </a:endParaRPr>
          </a:p>
        </p:txBody>
      </p:sp>
      <p:sp>
        <p:nvSpPr>
          <p:cNvPr id="9" name="Flowchart: Document 8"/>
          <p:cNvSpPr/>
          <p:nvPr/>
        </p:nvSpPr>
        <p:spPr bwMode="auto">
          <a:xfrm>
            <a:off x="4295876" y="4573484"/>
            <a:ext cx="6099048" cy="729734"/>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CEO Meg Whitman said that </a:t>
            </a:r>
            <a:r>
              <a:rPr lang="en-US" sz="2400" b="1" dirty="0"/>
              <a:t>HP</a:t>
            </a:r>
            <a:r>
              <a:rPr lang="en-US" sz="2400" dirty="0"/>
              <a:t> is focusing on Windows 8 for its tablet strategy </a:t>
            </a:r>
          </a:p>
        </p:txBody>
      </p:sp>
      <p:cxnSp>
        <p:nvCxnSpPr>
          <p:cNvPr id="10" name="Straight Arrow Connector 9"/>
          <p:cNvCxnSpPr/>
          <p:nvPr/>
        </p:nvCxnSpPr>
        <p:spPr>
          <a:xfrm flipV="1">
            <a:off x="3253992" y="3449484"/>
            <a:ext cx="1041886" cy="726276"/>
          </a:xfrm>
          <a:prstGeom prst="straightConnector1">
            <a:avLst/>
          </a:prstGeom>
          <a:ln w="381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7" idx="1"/>
          </p:cNvCxnSpPr>
          <p:nvPr/>
        </p:nvCxnSpPr>
        <p:spPr>
          <a:xfrm flipV="1">
            <a:off x="3253992" y="4032508"/>
            <a:ext cx="1041884" cy="155878"/>
          </a:xfrm>
          <a:prstGeom prst="straightConnector1">
            <a:avLst/>
          </a:prstGeom>
          <a:ln w="381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3"/>
            <a:endCxn id="8" idx="1"/>
          </p:cNvCxnSpPr>
          <p:nvPr/>
        </p:nvCxnSpPr>
        <p:spPr>
          <a:xfrm flipV="1">
            <a:off x="3253992" y="2225383"/>
            <a:ext cx="1041884" cy="1615097"/>
          </a:xfrm>
          <a:prstGeom prst="straightConnector1">
            <a:avLst/>
          </a:prstGeom>
          <a:ln w="381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253992" y="4573484"/>
            <a:ext cx="1041886" cy="211876"/>
          </a:xfrm>
          <a:prstGeom prst="straightConnector1">
            <a:avLst/>
          </a:prstGeom>
          <a:ln w="381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4" name="Flowchart: Document 13"/>
          <p:cNvSpPr/>
          <p:nvPr/>
        </p:nvSpPr>
        <p:spPr bwMode="auto">
          <a:xfrm>
            <a:off x="4295877" y="5471160"/>
            <a:ext cx="6099047" cy="835212"/>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Audi is offering a racing version of its hottest TT model: a </a:t>
            </a:r>
            <a:r>
              <a:rPr lang="en-US" sz="2400" dirty="0" smtClean="0"/>
              <a:t>380 </a:t>
            </a:r>
            <a:r>
              <a:rPr lang="en-US" sz="2400" b="1" dirty="0" smtClean="0"/>
              <a:t>HP</a:t>
            </a:r>
            <a:r>
              <a:rPr lang="en-US" sz="2400" dirty="0" smtClean="0"/>
              <a:t>, </a:t>
            </a:r>
            <a:r>
              <a:rPr lang="en-US" sz="2400" dirty="0"/>
              <a:t>front-wheel …</a:t>
            </a:r>
          </a:p>
        </p:txBody>
      </p:sp>
      <p:cxnSp>
        <p:nvCxnSpPr>
          <p:cNvPr id="15" name="Straight Arrow Connector 14"/>
          <p:cNvCxnSpPr>
            <a:endCxn id="14" idx="1"/>
          </p:cNvCxnSpPr>
          <p:nvPr/>
        </p:nvCxnSpPr>
        <p:spPr>
          <a:xfrm>
            <a:off x="3253992" y="4573484"/>
            <a:ext cx="1041885" cy="1315282"/>
          </a:xfrm>
          <a:prstGeom prst="straightConnector1">
            <a:avLst/>
          </a:prstGeom>
          <a:ln w="381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07939" y="2230519"/>
            <a:ext cx="1946053" cy="461665"/>
          </a:xfrm>
          <a:prstGeom prst="rect">
            <a:avLst/>
          </a:prstGeom>
          <a:noFill/>
        </p:spPr>
        <p:txBody>
          <a:bodyPr wrap="square" rtlCol="0">
            <a:spAutoFit/>
          </a:bodyPr>
          <a:lstStyle/>
          <a:p>
            <a:r>
              <a:rPr lang="en-US" sz="2400" dirty="0" smtClean="0">
                <a:solidFill>
                  <a:schemeClr val="tx1"/>
                </a:solidFill>
              </a:rPr>
              <a:t>Target entities</a:t>
            </a:r>
            <a:endParaRPr lang="en-US" sz="2400" dirty="0">
              <a:solidFill>
                <a:schemeClr val="tx1"/>
              </a:solidFill>
            </a:endParaRPr>
          </a:p>
        </p:txBody>
      </p:sp>
      <p:sp>
        <p:nvSpPr>
          <p:cNvPr id="18" name="TextBox 17"/>
          <p:cNvSpPr txBox="1"/>
          <p:nvPr/>
        </p:nvSpPr>
        <p:spPr>
          <a:xfrm>
            <a:off x="3854252" y="1817561"/>
            <a:ext cx="610692" cy="461665"/>
          </a:xfrm>
          <a:prstGeom prst="rect">
            <a:avLst/>
          </a:prstGeom>
          <a:noFill/>
        </p:spPr>
        <p:txBody>
          <a:bodyPr wrap="square" rtlCol="0">
            <a:spAutoFit/>
          </a:bodyPr>
          <a:lstStyle/>
          <a:p>
            <a:r>
              <a:rPr lang="en-US" sz="2400" dirty="0" smtClean="0">
                <a:solidFill>
                  <a:schemeClr val="tx1"/>
                </a:solidFill>
              </a:rPr>
              <a:t>d1</a:t>
            </a:r>
            <a:endParaRPr lang="en-US" dirty="0">
              <a:solidFill>
                <a:schemeClr val="tx1"/>
              </a:solidFill>
            </a:endParaRPr>
          </a:p>
        </p:txBody>
      </p:sp>
      <p:sp>
        <p:nvSpPr>
          <p:cNvPr id="19" name="TextBox 18"/>
          <p:cNvSpPr txBox="1"/>
          <p:nvPr/>
        </p:nvSpPr>
        <p:spPr>
          <a:xfrm>
            <a:off x="3860684" y="2747813"/>
            <a:ext cx="597828" cy="461665"/>
          </a:xfrm>
          <a:prstGeom prst="rect">
            <a:avLst/>
          </a:prstGeom>
          <a:noFill/>
        </p:spPr>
        <p:txBody>
          <a:bodyPr wrap="square" rtlCol="0">
            <a:spAutoFit/>
          </a:bodyPr>
          <a:lstStyle/>
          <a:p>
            <a:r>
              <a:rPr lang="en-US" sz="2400" dirty="0" smtClean="0">
                <a:solidFill>
                  <a:schemeClr val="tx1"/>
                </a:solidFill>
              </a:rPr>
              <a:t>d2</a:t>
            </a:r>
            <a:endParaRPr lang="en-US" sz="2400" dirty="0">
              <a:solidFill>
                <a:schemeClr val="tx1"/>
              </a:solidFill>
            </a:endParaRPr>
          </a:p>
        </p:txBody>
      </p:sp>
      <p:sp>
        <p:nvSpPr>
          <p:cNvPr id="20" name="TextBox 19"/>
          <p:cNvSpPr txBox="1"/>
          <p:nvPr/>
        </p:nvSpPr>
        <p:spPr>
          <a:xfrm>
            <a:off x="3847820" y="3660656"/>
            <a:ext cx="576706" cy="461665"/>
          </a:xfrm>
          <a:prstGeom prst="rect">
            <a:avLst/>
          </a:prstGeom>
          <a:noFill/>
        </p:spPr>
        <p:txBody>
          <a:bodyPr wrap="square" rtlCol="0">
            <a:spAutoFit/>
          </a:bodyPr>
          <a:lstStyle/>
          <a:p>
            <a:r>
              <a:rPr lang="en-US" sz="2400" dirty="0" smtClean="0">
                <a:solidFill>
                  <a:schemeClr val="tx1"/>
                </a:solidFill>
              </a:rPr>
              <a:t>d3</a:t>
            </a:r>
            <a:endParaRPr lang="en-US" dirty="0">
              <a:solidFill>
                <a:schemeClr val="tx1"/>
              </a:solidFill>
            </a:endParaRPr>
          </a:p>
        </p:txBody>
      </p:sp>
      <p:sp>
        <p:nvSpPr>
          <p:cNvPr id="21" name="TextBox 20"/>
          <p:cNvSpPr txBox="1"/>
          <p:nvPr/>
        </p:nvSpPr>
        <p:spPr>
          <a:xfrm>
            <a:off x="3820389" y="4762245"/>
            <a:ext cx="559881" cy="461665"/>
          </a:xfrm>
          <a:prstGeom prst="rect">
            <a:avLst/>
          </a:prstGeom>
          <a:noFill/>
        </p:spPr>
        <p:txBody>
          <a:bodyPr wrap="square" rtlCol="0">
            <a:spAutoFit/>
          </a:bodyPr>
          <a:lstStyle/>
          <a:p>
            <a:r>
              <a:rPr lang="en-US" sz="2400" dirty="0" smtClean="0">
                <a:solidFill>
                  <a:schemeClr val="tx1"/>
                </a:solidFill>
              </a:rPr>
              <a:t>d4</a:t>
            </a:r>
            <a:endParaRPr lang="en-US" sz="2400" dirty="0">
              <a:solidFill>
                <a:schemeClr val="tx1"/>
              </a:solidFill>
            </a:endParaRPr>
          </a:p>
        </p:txBody>
      </p:sp>
      <p:sp>
        <p:nvSpPr>
          <p:cNvPr id="22" name="TextBox 21"/>
          <p:cNvSpPr txBox="1"/>
          <p:nvPr/>
        </p:nvSpPr>
        <p:spPr>
          <a:xfrm>
            <a:off x="3824070" y="5806019"/>
            <a:ext cx="600456" cy="461665"/>
          </a:xfrm>
          <a:prstGeom prst="rect">
            <a:avLst/>
          </a:prstGeom>
          <a:noFill/>
        </p:spPr>
        <p:txBody>
          <a:bodyPr wrap="square" rtlCol="0">
            <a:spAutoFit/>
          </a:bodyPr>
          <a:lstStyle/>
          <a:p>
            <a:r>
              <a:rPr lang="en-US" sz="2400" dirty="0" smtClean="0">
                <a:solidFill>
                  <a:schemeClr val="tx1"/>
                </a:solidFill>
              </a:rPr>
              <a:t>d5</a:t>
            </a:r>
            <a:endParaRPr lang="en-US" dirty="0">
              <a:solidFill>
                <a:schemeClr val="tx1"/>
              </a:solidFill>
            </a:endParaRPr>
          </a:p>
        </p:txBody>
      </p:sp>
      <p:cxnSp>
        <p:nvCxnSpPr>
          <p:cNvPr id="23" name="Straight Arrow Connector 22"/>
          <p:cNvCxnSpPr>
            <a:stCxn id="5" idx="3"/>
            <a:endCxn id="6" idx="1"/>
          </p:cNvCxnSpPr>
          <p:nvPr/>
        </p:nvCxnSpPr>
        <p:spPr>
          <a:xfrm flipV="1">
            <a:off x="3253992" y="3122424"/>
            <a:ext cx="1041884" cy="718056"/>
          </a:xfrm>
          <a:prstGeom prst="straightConnector1">
            <a:avLst/>
          </a:prstGeom>
          <a:ln w="381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54454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Targeted </a:t>
            </a:r>
            <a:r>
              <a:rPr lang="en-US" dirty="0" smtClean="0"/>
              <a:t>Disambiguation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131</a:t>
            </a:fld>
            <a:endParaRPr lang="en-US" dirty="0"/>
          </a:p>
        </p:txBody>
      </p:sp>
      <p:graphicFrame>
        <p:nvGraphicFramePr>
          <p:cNvPr id="5" name="Table 4"/>
          <p:cNvGraphicFramePr>
            <a:graphicFrameLocks noGrp="1"/>
          </p:cNvGraphicFramePr>
          <p:nvPr>
            <p:extLst/>
          </p:nvPr>
        </p:nvGraphicFramePr>
        <p:xfrm>
          <a:off x="1303894" y="2895600"/>
          <a:ext cx="1828800" cy="1889760"/>
        </p:xfrm>
        <a:graphic>
          <a:graphicData uri="http://schemas.openxmlformats.org/drawingml/2006/table">
            <a:tbl>
              <a:tblPr firstRow="1" bandRow="1">
                <a:tableStyleId>{5C22544A-7EE6-4342-B048-85BDC9FD1C3A}</a:tableStyleId>
              </a:tblPr>
              <a:tblGrid>
                <a:gridCol w="685800"/>
                <a:gridCol w="1143000"/>
              </a:tblGrid>
              <a:tr h="244610">
                <a:tc>
                  <a:txBody>
                    <a:bodyPr/>
                    <a:lstStyle/>
                    <a:p>
                      <a:pPr algn="ctr"/>
                      <a:r>
                        <a:rPr lang="en-US" sz="2000" kern="1200" dirty="0" smtClean="0"/>
                        <a:t>Entity Id</a:t>
                      </a:r>
                      <a:endParaRPr lang="en-US" sz="2000" kern="1200" dirty="0">
                        <a:solidFill>
                          <a:schemeClr val="dk1"/>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t>Entity Name</a:t>
                      </a:r>
                      <a:endParaRPr lang="en-US" sz="2000" kern="1200" dirty="0" smtClean="0">
                        <a:solidFill>
                          <a:srgbClr val="FF0000"/>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610">
                <a:tc>
                  <a:txBody>
                    <a:bodyPr/>
                    <a:lstStyle/>
                    <a:p>
                      <a:pPr algn="ctr"/>
                      <a:r>
                        <a:rPr lang="en-US" sz="2000" kern="1200" dirty="0" smtClean="0"/>
                        <a:t>e1</a:t>
                      </a:r>
                      <a:endParaRPr lang="en-US" sz="2000" kern="1200" dirty="0">
                        <a:solidFill>
                          <a:schemeClr val="dk1"/>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t>Microsoft</a:t>
                      </a:r>
                      <a:endParaRPr lang="en-US" sz="2000" kern="1200" dirty="0" smtClean="0">
                        <a:solidFill>
                          <a:srgbClr val="FF0000"/>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610">
                <a:tc>
                  <a:txBody>
                    <a:bodyPr/>
                    <a:lstStyle/>
                    <a:p>
                      <a:pPr algn="ctr"/>
                      <a:r>
                        <a:rPr lang="en-US" sz="2000" kern="1200" dirty="0" smtClean="0"/>
                        <a:t>e2</a:t>
                      </a:r>
                      <a:endParaRPr lang="en-US" sz="2000" kern="1200" dirty="0">
                        <a:solidFill>
                          <a:srgbClr val="FF0000"/>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t>Apple</a:t>
                      </a:r>
                      <a:endParaRPr lang="en-US" sz="2000" kern="1200" dirty="0" smtClean="0">
                        <a:solidFill>
                          <a:schemeClr val="dk1"/>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610">
                <a:tc>
                  <a:txBody>
                    <a:bodyPr/>
                    <a:lstStyle/>
                    <a:p>
                      <a:pPr algn="ctr"/>
                      <a:r>
                        <a:rPr lang="en-US" sz="2000" kern="1200" dirty="0" smtClean="0"/>
                        <a:t>e3</a:t>
                      </a:r>
                      <a:endParaRPr lang="en-US" sz="2000" kern="1200" dirty="0">
                        <a:solidFill>
                          <a:schemeClr val="dk1"/>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kern="1200" dirty="0" smtClean="0"/>
                        <a:t>HP</a:t>
                      </a:r>
                      <a:endParaRPr lang="en-US" sz="2000" kern="1200" dirty="0">
                        <a:solidFill>
                          <a:schemeClr val="dk1"/>
                        </a:solidFill>
                        <a:latin typeface="+mn-lt"/>
                        <a:ea typeface="+mn-ea"/>
                        <a:cs typeface="+mn-cs"/>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Flowchart: Document 5"/>
          <p:cNvSpPr/>
          <p:nvPr/>
        </p:nvSpPr>
        <p:spPr bwMode="auto">
          <a:xfrm>
            <a:off x="4174578" y="2738996"/>
            <a:ext cx="6099048" cy="766855"/>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Microsoft</a:t>
            </a:r>
            <a:r>
              <a:rPr lang="en-US" sz="2400" dirty="0"/>
              <a:t> and </a:t>
            </a:r>
            <a:r>
              <a:rPr lang="en-US" sz="2400" b="1" dirty="0"/>
              <a:t>Apple</a:t>
            </a:r>
            <a:r>
              <a:rPr lang="en-US" sz="2400" dirty="0"/>
              <a:t> are the developers of three of the most popular operating </a:t>
            </a:r>
            <a:r>
              <a:rPr lang="en-US" sz="2400" dirty="0" smtClean="0"/>
              <a:t>systems</a:t>
            </a:r>
            <a:endParaRPr lang="en-US" sz="2400" dirty="0"/>
          </a:p>
        </p:txBody>
      </p:sp>
      <p:sp>
        <p:nvSpPr>
          <p:cNvPr id="7" name="Flowchart: Document 6"/>
          <p:cNvSpPr/>
          <p:nvPr/>
        </p:nvSpPr>
        <p:spPr bwMode="auto">
          <a:xfrm>
            <a:off x="4174578" y="3660656"/>
            <a:ext cx="6099048" cy="743704"/>
          </a:xfrm>
          <a:prstGeom prst="flowChart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Apple</a:t>
            </a:r>
            <a:r>
              <a:rPr lang="en-US" sz="2400" dirty="0"/>
              <a:t> trees take four to five years to produce their first fruit…</a:t>
            </a:r>
          </a:p>
        </p:txBody>
      </p:sp>
      <p:sp>
        <p:nvSpPr>
          <p:cNvPr id="8" name="Flowchart: Document 7"/>
          <p:cNvSpPr/>
          <p:nvPr/>
        </p:nvSpPr>
        <p:spPr bwMode="auto">
          <a:xfrm>
            <a:off x="4174578" y="1826062"/>
            <a:ext cx="6099048" cy="798641"/>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45718" rIns="0" bIns="45718" numCol="1" rtlCol="0" anchor="ctr" anchorCtr="0" compatLnSpc="1">
            <a:prstTxWarp prst="textNoShape">
              <a:avLst/>
            </a:prstTxWarp>
          </a:bodyPr>
          <a:lstStyle/>
          <a:p>
            <a:pPr algn="ctr" defTabSz="914099"/>
            <a:r>
              <a:rPr lang="en-US" dirty="0">
                <a:solidFill>
                  <a:schemeClr val="bg1"/>
                </a:solidFill>
                <a:latin typeface="Segoe UI" pitchFamily="34" charset="0"/>
                <a:ea typeface="Segoe UI" pitchFamily="34" charset="0"/>
                <a:cs typeface="Segoe UI" pitchFamily="34" charset="0"/>
              </a:rPr>
              <a:t> </a:t>
            </a:r>
            <a:r>
              <a:rPr lang="en-US" sz="2400" b="1" dirty="0" smtClean="0"/>
              <a:t>Microsoft’s</a:t>
            </a:r>
            <a:r>
              <a:rPr lang="en-US" sz="2400" dirty="0" smtClean="0"/>
              <a:t> new operating system, Windows 8, is a PC operating system for the tablet age …</a:t>
            </a:r>
            <a:endParaRPr lang="en-US" sz="2400" dirty="0" smtClean="0">
              <a:solidFill>
                <a:schemeClr val="bg1"/>
              </a:solidFill>
              <a:latin typeface="Segoe UI" pitchFamily="34" charset="0"/>
              <a:ea typeface="Segoe UI" pitchFamily="34" charset="0"/>
              <a:cs typeface="Segoe UI" pitchFamily="34" charset="0"/>
            </a:endParaRPr>
          </a:p>
        </p:txBody>
      </p:sp>
      <p:sp>
        <p:nvSpPr>
          <p:cNvPr id="9" name="Flowchart: Document 8"/>
          <p:cNvSpPr/>
          <p:nvPr/>
        </p:nvSpPr>
        <p:spPr bwMode="auto">
          <a:xfrm>
            <a:off x="4174578" y="4573484"/>
            <a:ext cx="6099048" cy="729734"/>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CEO Meg Whitman said that </a:t>
            </a:r>
            <a:r>
              <a:rPr lang="en-US" sz="2400" b="1" dirty="0"/>
              <a:t>HP</a:t>
            </a:r>
            <a:r>
              <a:rPr lang="en-US" sz="2400" dirty="0"/>
              <a:t> is focusing on Windows 8 for its tablet strategy </a:t>
            </a:r>
          </a:p>
        </p:txBody>
      </p:sp>
      <p:cxnSp>
        <p:nvCxnSpPr>
          <p:cNvPr id="10" name="Straight Arrow Connector 9"/>
          <p:cNvCxnSpPr/>
          <p:nvPr/>
        </p:nvCxnSpPr>
        <p:spPr>
          <a:xfrm flipV="1">
            <a:off x="3132694" y="3449484"/>
            <a:ext cx="1041886" cy="72627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3"/>
            <a:endCxn id="8" idx="1"/>
          </p:cNvCxnSpPr>
          <p:nvPr/>
        </p:nvCxnSpPr>
        <p:spPr>
          <a:xfrm flipV="1">
            <a:off x="3132694" y="2225383"/>
            <a:ext cx="1041884" cy="161509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32694" y="4573484"/>
            <a:ext cx="1041886" cy="21187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3" name="Flowchart: Document 12"/>
          <p:cNvSpPr/>
          <p:nvPr/>
        </p:nvSpPr>
        <p:spPr bwMode="auto">
          <a:xfrm>
            <a:off x="4174579" y="5471160"/>
            <a:ext cx="6099047" cy="835212"/>
          </a:xfrm>
          <a:prstGeom prst="flowChart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Audi is offering a racing version of its hottest TT model: a </a:t>
            </a:r>
            <a:r>
              <a:rPr lang="en-US" sz="2400" dirty="0" smtClean="0"/>
              <a:t>380 </a:t>
            </a:r>
            <a:r>
              <a:rPr lang="en-US" sz="2400" b="1" dirty="0" smtClean="0"/>
              <a:t>HP</a:t>
            </a:r>
            <a:r>
              <a:rPr lang="en-US" sz="2400" dirty="0" smtClean="0"/>
              <a:t>, </a:t>
            </a:r>
            <a:r>
              <a:rPr lang="en-US" sz="2400" dirty="0"/>
              <a:t>front-wheel …</a:t>
            </a:r>
          </a:p>
        </p:txBody>
      </p:sp>
      <p:cxnSp>
        <p:nvCxnSpPr>
          <p:cNvPr id="14" name="Straight Arrow Connector 13"/>
          <p:cNvCxnSpPr>
            <a:endCxn id="13" idx="1"/>
          </p:cNvCxnSpPr>
          <p:nvPr/>
        </p:nvCxnSpPr>
        <p:spPr>
          <a:xfrm>
            <a:off x="3132694" y="4573484"/>
            <a:ext cx="1041885" cy="131528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26522" y="1737360"/>
            <a:ext cx="610692" cy="461665"/>
          </a:xfrm>
          <a:prstGeom prst="rect">
            <a:avLst/>
          </a:prstGeom>
          <a:noFill/>
        </p:spPr>
        <p:txBody>
          <a:bodyPr wrap="square" rtlCol="0">
            <a:spAutoFit/>
          </a:bodyPr>
          <a:lstStyle/>
          <a:p>
            <a:r>
              <a:rPr lang="en-US" sz="2400" dirty="0" smtClean="0">
                <a:solidFill>
                  <a:schemeClr val="tx1"/>
                </a:solidFill>
              </a:rPr>
              <a:t>d1</a:t>
            </a:r>
            <a:endParaRPr lang="en-US" dirty="0">
              <a:solidFill>
                <a:schemeClr val="tx1"/>
              </a:solidFill>
            </a:endParaRPr>
          </a:p>
        </p:txBody>
      </p:sp>
      <p:sp>
        <p:nvSpPr>
          <p:cNvPr id="17" name="TextBox 16"/>
          <p:cNvSpPr txBox="1"/>
          <p:nvPr/>
        </p:nvSpPr>
        <p:spPr>
          <a:xfrm>
            <a:off x="3739386" y="2747813"/>
            <a:ext cx="597828" cy="461665"/>
          </a:xfrm>
          <a:prstGeom prst="rect">
            <a:avLst/>
          </a:prstGeom>
          <a:noFill/>
        </p:spPr>
        <p:txBody>
          <a:bodyPr wrap="square" rtlCol="0">
            <a:spAutoFit/>
          </a:bodyPr>
          <a:lstStyle/>
          <a:p>
            <a:r>
              <a:rPr lang="en-US" sz="2400" dirty="0" smtClean="0">
                <a:solidFill>
                  <a:schemeClr val="tx1"/>
                </a:solidFill>
              </a:rPr>
              <a:t>d2</a:t>
            </a:r>
            <a:endParaRPr lang="en-US" sz="2400" dirty="0">
              <a:solidFill>
                <a:schemeClr val="tx1"/>
              </a:solidFill>
            </a:endParaRPr>
          </a:p>
        </p:txBody>
      </p:sp>
      <p:sp>
        <p:nvSpPr>
          <p:cNvPr id="18" name="TextBox 17"/>
          <p:cNvSpPr txBox="1"/>
          <p:nvPr/>
        </p:nvSpPr>
        <p:spPr>
          <a:xfrm>
            <a:off x="3699091" y="4762245"/>
            <a:ext cx="559881" cy="461665"/>
          </a:xfrm>
          <a:prstGeom prst="rect">
            <a:avLst/>
          </a:prstGeom>
          <a:noFill/>
        </p:spPr>
        <p:txBody>
          <a:bodyPr wrap="square" rtlCol="0">
            <a:spAutoFit/>
          </a:bodyPr>
          <a:lstStyle/>
          <a:p>
            <a:r>
              <a:rPr lang="en-US" sz="2400" dirty="0" smtClean="0">
                <a:solidFill>
                  <a:schemeClr val="tx1"/>
                </a:solidFill>
              </a:rPr>
              <a:t>d4</a:t>
            </a:r>
            <a:endParaRPr lang="en-US" sz="2400" dirty="0">
              <a:solidFill>
                <a:schemeClr val="tx1"/>
              </a:solidFill>
            </a:endParaRPr>
          </a:p>
        </p:txBody>
      </p:sp>
      <p:sp>
        <p:nvSpPr>
          <p:cNvPr id="19" name="TextBox 18"/>
          <p:cNvSpPr txBox="1"/>
          <p:nvPr/>
        </p:nvSpPr>
        <p:spPr>
          <a:xfrm>
            <a:off x="3702772" y="5806019"/>
            <a:ext cx="600456" cy="461665"/>
          </a:xfrm>
          <a:prstGeom prst="rect">
            <a:avLst/>
          </a:prstGeom>
          <a:noFill/>
        </p:spPr>
        <p:txBody>
          <a:bodyPr wrap="square" rtlCol="0">
            <a:spAutoFit/>
          </a:bodyPr>
          <a:lstStyle/>
          <a:p>
            <a:r>
              <a:rPr lang="en-US" sz="2400" dirty="0" smtClean="0">
                <a:solidFill>
                  <a:schemeClr val="tx1"/>
                </a:solidFill>
              </a:rPr>
              <a:t>d5</a:t>
            </a:r>
            <a:endParaRPr lang="en-US" dirty="0">
              <a:solidFill>
                <a:schemeClr val="tx1"/>
              </a:solidFill>
            </a:endParaRPr>
          </a:p>
        </p:txBody>
      </p:sp>
      <p:cxnSp>
        <p:nvCxnSpPr>
          <p:cNvPr id="21" name="Straight Arrow Connector 20"/>
          <p:cNvCxnSpPr>
            <a:endCxn id="7" idx="1"/>
          </p:cNvCxnSpPr>
          <p:nvPr/>
        </p:nvCxnSpPr>
        <p:spPr>
          <a:xfrm flipV="1">
            <a:off x="3132694" y="4032508"/>
            <a:ext cx="1041884" cy="15587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5" idx="3"/>
            <a:endCxn id="6" idx="1"/>
          </p:cNvCxnSpPr>
          <p:nvPr/>
        </p:nvCxnSpPr>
        <p:spPr>
          <a:xfrm flipV="1">
            <a:off x="3132694" y="3122424"/>
            <a:ext cx="1041884" cy="71805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726522" y="3660656"/>
            <a:ext cx="576706" cy="461665"/>
          </a:xfrm>
          <a:prstGeom prst="rect">
            <a:avLst/>
          </a:prstGeom>
          <a:noFill/>
        </p:spPr>
        <p:txBody>
          <a:bodyPr wrap="square" rtlCol="0">
            <a:spAutoFit/>
          </a:bodyPr>
          <a:lstStyle/>
          <a:p>
            <a:r>
              <a:rPr lang="en-US" sz="2400" dirty="0" smtClean="0">
                <a:solidFill>
                  <a:schemeClr val="tx1"/>
                </a:solidFill>
              </a:rPr>
              <a:t>d3</a:t>
            </a:r>
            <a:endParaRPr lang="en-US" dirty="0">
              <a:solidFill>
                <a:schemeClr val="tx1"/>
              </a:solidFill>
            </a:endParaRPr>
          </a:p>
        </p:txBody>
      </p:sp>
      <p:sp>
        <p:nvSpPr>
          <p:cNvPr id="23" name="TextBox 16"/>
          <p:cNvSpPr txBox="1"/>
          <p:nvPr/>
        </p:nvSpPr>
        <p:spPr>
          <a:xfrm>
            <a:off x="1307939" y="2230519"/>
            <a:ext cx="1946053" cy="461665"/>
          </a:xfrm>
          <a:prstGeom prst="rect">
            <a:avLst/>
          </a:prstGeom>
          <a:noFill/>
        </p:spPr>
        <p:txBody>
          <a:bodyPr wrap="square" rtlCol="0">
            <a:spAutoFit/>
          </a:bodyPr>
          <a:lstStyle/>
          <a:p>
            <a:r>
              <a:rPr lang="en-US" sz="2400" dirty="0" smtClean="0">
                <a:solidFill>
                  <a:schemeClr val="tx1"/>
                </a:solidFill>
              </a:rPr>
              <a:t>Target entities</a:t>
            </a:r>
            <a:endParaRPr lang="en-US" sz="2400" dirty="0">
              <a:solidFill>
                <a:schemeClr val="tx1"/>
              </a:solidFill>
            </a:endParaRPr>
          </a:p>
        </p:txBody>
      </p:sp>
    </p:spTree>
    <p:extLst>
      <p:ext uri="{BB962C8B-B14F-4D97-AF65-F5344CB8AC3E}">
        <p14:creationId xmlns:p14="http://schemas.microsoft.com/office/powerpoint/2010/main" val="230796256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Insight – Context Similarity</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132</a:t>
            </a:fld>
            <a:endParaRPr lang="en-US" dirty="0"/>
          </a:p>
        </p:txBody>
      </p:sp>
      <p:sp>
        <p:nvSpPr>
          <p:cNvPr id="14" name="Flowchart: Document 13"/>
          <p:cNvSpPr/>
          <p:nvPr/>
        </p:nvSpPr>
        <p:spPr bwMode="auto">
          <a:xfrm>
            <a:off x="4333199" y="2738996"/>
            <a:ext cx="6099048" cy="766855"/>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Microsoft</a:t>
            </a:r>
            <a:r>
              <a:rPr lang="en-US" sz="2400" dirty="0"/>
              <a:t> and </a:t>
            </a:r>
            <a:r>
              <a:rPr lang="en-US" sz="2400" b="1" dirty="0"/>
              <a:t>Apple</a:t>
            </a:r>
            <a:r>
              <a:rPr lang="en-US" sz="2400" dirty="0"/>
              <a:t> are the developers of three of the most popular </a:t>
            </a:r>
            <a:r>
              <a:rPr lang="en-US" sz="2400" dirty="0">
                <a:solidFill>
                  <a:srgbClr val="C00000"/>
                </a:solidFill>
              </a:rPr>
              <a:t>operating </a:t>
            </a:r>
            <a:r>
              <a:rPr lang="en-US" sz="2400" dirty="0" smtClean="0">
                <a:solidFill>
                  <a:srgbClr val="C00000"/>
                </a:solidFill>
              </a:rPr>
              <a:t>systems</a:t>
            </a:r>
            <a:endParaRPr lang="en-US" sz="2400" dirty="0">
              <a:solidFill>
                <a:srgbClr val="C00000"/>
              </a:solidFill>
            </a:endParaRPr>
          </a:p>
        </p:txBody>
      </p:sp>
      <p:sp>
        <p:nvSpPr>
          <p:cNvPr id="15" name="Flowchart: Document 14"/>
          <p:cNvSpPr/>
          <p:nvPr/>
        </p:nvSpPr>
        <p:spPr bwMode="auto">
          <a:xfrm>
            <a:off x="4333199" y="3660656"/>
            <a:ext cx="6099048" cy="743704"/>
          </a:xfrm>
          <a:prstGeom prst="flowChart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Apple</a:t>
            </a:r>
            <a:r>
              <a:rPr lang="en-US" sz="2400" dirty="0"/>
              <a:t> trees take four to five years to produce their first fruit…</a:t>
            </a:r>
          </a:p>
        </p:txBody>
      </p:sp>
      <p:sp>
        <p:nvSpPr>
          <p:cNvPr id="16" name="Flowchart: Document 15"/>
          <p:cNvSpPr/>
          <p:nvPr/>
        </p:nvSpPr>
        <p:spPr bwMode="auto">
          <a:xfrm>
            <a:off x="4333199" y="1844934"/>
            <a:ext cx="6099048" cy="779769"/>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45718" rIns="0" bIns="45718" numCol="1" rtlCol="0" anchor="ctr" anchorCtr="0" compatLnSpc="1">
            <a:prstTxWarp prst="textNoShape">
              <a:avLst/>
            </a:prstTxWarp>
          </a:bodyPr>
          <a:lstStyle/>
          <a:p>
            <a:pPr algn="ctr" defTabSz="914099"/>
            <a:r>
              <a:rPr lang="en-US" dirty="0">
                <a:solidFill>
                  <a:schemeClr val="bg1"/>
                </a:solidFill>
                <a:latin typeface="Segoe UI" pitchFamily="34" charset="0"/>
                <a:ea typeface="Segoe UI" pitchFamily="34" charset="0"/>
                <a:cs typeface="Segoe UI" pitchFamily="34" charset="0"/>
              </a:rPr>
              <a:t> </a:t>
            </a:r>
            <a:r>
              <a:rPr lang="en-US" sz="2400" b="1" dirty="0" smtClean="0"/>
              <a:t>Microsoft’s</a:t>
            </a:r>
            <a:r>
              <a:rPr lang="en-US" sz="2400" dirty="0" smtClean="0"/>
              <a:t> new </a:t>
            </a:r>
            <a:r>
              <a:rPr lang="en-US" sz="2400" dirty="0" smtClean="0">
                <a:solidFill>
                  <a:srgbClr val="C00000"/>
                </a:solidFill>
              </a:rPr>
              <a:t>operating system</a:t>
            </a:r>
            <a:r>
              <a:rPr lang="en-US" sz="2400" dirty="0" smtClean="0"/>
              <a:t>, </a:t>
            </a:r>
            <a:r>
              <a:rPr lang="en-US" sz="2400" dirty="0" smtClean="0">
                <a:solidFill>
                  <a:srgbClr val="C00000"/>
                </a:solidFill>
              </a:rPr>
              <a:t>Windows 8</a:t>
            </a:r>
            <a:r>
              <a:rPr lang="en-US" sz="2400" dirty="0" smtClean="0"/>
              <a:t>, is a PC </a:t>
            </a:r>
            <a:r>
              <a:rPr lang="en-US" sz="2400" dirty="0" smtClean="0">
                <a:solidFill>
                  <a:srgbClr val="C00000"/>
                </a:solidFill>
              </a:rPr>
              <a:t>operating system</a:t>
            </a:r>
            <a:r>
              <a:rPr lang="en-US" sz="2400" dirty="0" smtClean="0"/>
              <a:t> for the </a:t>
            </a:r>
            <a:r>
              <a:rPr lang="en-US" sz="2400" dirty="0" smtClean="0">
                <a:solidFill>
                  <a:srgbClr val="C00000"/>
                </a:solidFill>
              </a:rPr>
              <a:t>tablet</a:t>
            </a:r>
            <a:r>
              <a:rPr lang="en-US" sz="2400" dirty="0" smtClean="0"/>
              <a:t> age …</a:t>
            </a:r>
            <a:endParaRPr lang="en-US" sz="2400" dirty="0" smtClean="0">
              <a:solidFill>
                <a:schemeClr val="bg1"/>
              </a:solidFill>
              <a:latin typeface="Segoe UI" pitchFamily="34" charset="0"/>
              <a:ea typeface="Segoe UI" pitchFamily="34" charset="0"/>
              <a:cs typeface="Segoe UI" pitchFamily="34" charset="0"/>
            </a:endParaRPr>
          </a:p>
        </p:txBody>
      </p:sp>
      <p:sp>
        <p:nvSpPr>
          <p:cNvPr id="17" name="Flowchart: Document 16"/>
          <p:cNvSpPr/>
          <p:nvPr/>
        </p:nvSpPr>
        <p:spPr bwMode="auto">
          <a:xfrm>
            <a:off x="4333199" y="4573484"/>
            <a:ext cx="6099048" cy="729734"/>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CEO Meg Whitman said that </a:t>
            </a:r>
            <a:r>
              <a:rPr lang="en-US" sz="2400" b="1" dirty="0"/>
              <a:t>HP</a:t>
            </a:r>
            <a:r>
              <a:rPr lang="en-US" sz="2400" dirty="0"/>
              <a:t> is focusing on </a:t>
            </a:r>
            <a:r>
              <a:rPr lang="en-US" sz="2400" dirty="0">
                <a:solidFill>
                  <a:srgbClr val="C00000"/>
                </a:solidFill>
              </a:rPr>
              <a:t>Windows 8</a:t>
            </a:r>
            <a:r>
              <a:rPr lang="en-US" sz="2400" dirty="0"/>
              <a:t> for its </a:t>
            </a:r>
            <a:r>
              <a:rPr lang="en-US" sz="2400" dirty="0">
                <a:solidFill>
                  <a:srgbClr val="C00000"/>
                </a:solidFill>
              </a:rPr>
              <a:t>tablet</a:t>
            </a:r>
            <a:r>
              <a:rPr lang="en-US" sz="2400" dirty="0"/>
              <a:t> strategy </a:t>
            </a:r>
          </a:p>
        </p:txBody>
      </p:sp>
      <p:sp>
        <p:nvSpPr>
          <p:cNvPr id="18" name="Flowchart: Document 17"/>
          <p:cNvSpPr/>
          <p:nvPr/>
        </p:nvSpPr>
        <p:spPr bwMode="auto">
          <a:xfrm>
            <a:off x="4333200" y="5471160"/>
            <a:ext cx="6099047" cy="835212"/>
          </a:xfrm>
          <a:prstGeom prst="flowChart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Audi is offering a racing version of its hottest TT model: a </a:t>
            </a:r>
            <a:r>
              <a:rPr lang="en-US" sz="2400" dirty="0" smtClean="0"/>
              <a:t>380 </a:t>
            </a:r>
            <a:r>
              <a:rPr lang="en-US" sz="2400" b="1" dirty="0" smtClean="0"/>
              <a:t>HP</a:t>
            </a:r>
            <a:r>
              <a:rPr lang="en-US" sz="2400" dirty="0" smtClean="0"/>
              <a:t>, </a:t>
            </a:r>
            <a:r>
              <a:rPr lang="en-US" sz="2400" dirty="0"/>
              <a:t>front-wheel …</a:t>
            </a:r>
          </a:p>
        </p:txBody>
      </p:sp>
      <p:cxnSp>
        <p:nvCxnSpPr>
          <p:cNvPr id="19" name="Straight Connector 18"/>
          <p:cNvCxnSpPr>
            <a:stCxn id="20" idx="3"/>
            <a:endCxn id="17" idx="1"/>
          </p:cNvCxnSpPr>
          <p:nvPr/>
        </p:nvCxnSpPr>
        <p:spPr>
          <a:xfrm>
            <a:off x="3047140" y="3950216"/>
            <a:ext cx="1286059" cy="98813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Content Placeholder 5"/>
          <p:cNvSpPr txBox="1">
            <a:spLocks/>
          </p:cNvSpPr>
          <p:nvPr/>
        </p:nvSpPr>
        <p:spPr>
          <a:xfrm>
            <a:off x="931828" y="3660656"/>
            <a:ext cx="2115312" cy="579119"/>
          </a:xfrm>
          <a:prstGeom prst="rect">
            <a:avLst/>
          </a:prstGeom>
        </p:spPr>
        <p:txBody>
          <a:bodyPr vert="horz" lIns="109728" tIns="54864" rIns="109728" bIns="54864">
            <a:normAutofit/>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Similar</a:t>
            </a:r>
          </a:p>
        </p:txBody>
      </p:sp>
      <p:cxnSp>
        <p:nvCxnSpPr>
          <p:cNvPr id="21" name="Straight Connector 20"/>
          <p:cNvCxnSpPr>
            <a:stCxn id="20" idx="3"/>
          </p:cNvCxnSpPr>
          <p:nvPr/>
        </p:nvCxnSpPr>
        <p:spPr>
          <a:xfrm flipV="1">
            <a:off x="3047140" y="2299078"/>
            <a:ext cx="1286059" cy="165113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1462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Insight – </a:t>
            </a:r>
            <a:r>
              <a:rPr lang="en-US" dirty="0" smtClean="0"/>
              <a:t>Context Similarity</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133</a:t>
            </a:fld>
            <a:endParaRPr lang="en-US" dirty="0"/>
          </a:p>
        </p:txBody>
      </p:sp>
      <p:sp>
        <p:nvSpPr>
          <p:cNvPr id="13" name="Flowchart: Document 12"/>
          <p:cNvSpPr/>
          <p:nvPr/>
        </p:nvSpPr>
        <p:spPr bwMode="auto">
          <a:xfrm>
            <a:off x="4743745" y="2738996"/>
            <a:ext cx="6099048" cy="766855"/>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Microsoft</a:t>
            </a:r>
            <a:r>
              <a:rPr lang="en-US" sz="2400" dirty="0"/>
              <a:t> and </a:t>
            </a:r>
            <a:r>
              <a:rPr lang="en-US" sz="2400" b="1" dirty="0"/>
              <a:t>Apple</a:t>
            </a:r>
            <a:r>
              <a:rPr lang="en-US" sz="2400" dirty="0"/>
              <a:t> are the developers of three of the most popular </a:t>
            </a:r>
            <a:r>
              <a:rPr lang="en-US" sz="2400" dirty="0">
                <a:solidFill>
                  <a:srgbClr val="C00000"/>
                </a:solidFill>
              </a:rPr>
              <a:t>operating </a:t>
            </a:r>
            <a:r>
              <a:rPr lang="en-US" sz="2400" dirty="0" smtClean="0">
                <a:solidFill>
                  <a:srgbClr val="C00000"/>
                </a:solidFill>
              </a:rPr>
              <a:t>systems</a:t>
            </a:r>
            <a:endParaRPr lang="en-US" sz="2400" dirty="0">
              <a:solidFill>
                <a:srgbClr val="C00000"/>
              </a:solidFill>
            </a:endParaRPr>
          </a:p>
        </p:txBody>
      </p:sp>
      <p:sp>
        <p:nvSpPr>
          <p:cNvPr id="14" name="Flowchart: Document 13"/>
          <p:cNvSpPr/>
          <p:nvPr/>
        </p:nvSpPr>
        <p:spPr bwMode="auto">
          <a:xfrm>
            <a:off x="4743745" y="3660656"/>
            <a:ext cx="6099048" cy="743704"/>
          </a:xfrm>
          <a:prstGeom prst="flowChart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Apple</a:t>
            </a:r>
            <a:r>
              <a:rPr lang="en-US" sz="2400" dirty="0"/>
              <a:t> trees take four to five years to produce their first fruit…</a:t>
            </a:r>
          </a:p>
        </p:txBody>
      </p:sp>
      <p:sp>
        <p:nvSpPr>
          <p:cNvPr id="15" name="Flowchart: Document 14"/>
          <p:cNvSpPr/>
          <p:nvPr/>
        </p:nvSpPr>
        <p:spPr bwMode="auto">
          <a:xfrm>
            <a:off x="4743745" y="1828913"/>
            <a:ext cx="6099048" cy="795790"/>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45718" rIns="0" bIns="45718" numCol="1" rtlCol="0" anchor="ctr" anchorCtr="0" compatLnSpc="1">
            <a:prstTxWarp prst="textNoShape">
              <a:avLst/>
            </a:prstTxWarp>
          </a:bodyPr>
          <a:lstStyle/>
          <a:p>
            <a:pPr algn="ctr" defTabSz="914099"/>
            <a:r>
              <a:rPr lang="en-US" dirty="0">
                <a:solidFill>
                  <a:schemeClr val="bg1"/>
                </a:solidFill>
                <a:latin typeface="Segoe UI" pitchFamily="34" charset="0"/>
                <a:ea typeface="Segoe UI" pitchFamily="34" charset="0"/>
                <a:cs typeface="Segoe UI" pitchFamily="34" charset="0"/>
              </a:rPr>
              <a:t> </a:t>
            </a:r>
            <a:r>
              <a:rPr lang="en-US" sz="2400" b="1" dirty="0" smtClean="0"/>
              <a:t>Microsoft’s</a:t>
            </a:r>
            <a:r>
              <a:rPr lang="en-US" sz="2400" dirty="0" smtClean="0"/>
              <a:t> new </a:t>
            </a:r>
            <a:r>
              <a:rPr lang="en-US" sz="2400" dirty="0" smtClean="0">
                <a:solidFill>
                  <a:srgbClr val="C00000"/>
                </a:solidFill>
              </a:rPr>
              <a:t>operating system</a:t>
            </a:r>
            <a:r>
              <a:rPr lang="en-US" sz="2400" dirty="0" smtClean="0"/>
              <a:t>, </a:t>
            </a:r>
            <a:r>
              <a:rPr lang="en-US" sz="2400" dirty="0" smtClean="0">
                <a:solidFill>
                  <a:srgbClr val="C00000"/>
                </a:solidFill>
              </a:rPr>
              <a:t>Windows 8</a:t>
            </a:r>
            <a:r>
              <a:rPr lang="en-US" sz="2400" dirty="0" smtClean="0"/>
              <a:t>, is a PC </a:t>
            </a:r>
            <a:r>
              <a:rPr lang="en-US" sz="2400" dirty="0" smtClean="0">
                <a:solidFill>
                  <a:srgbClr val="C00000"/>
                </a:solidFill>
              </a:rPr>
              <a:t>operating system</a:t>
            </a:r>
            <a:r>
              <a:rPr lang="en-US" sz="2400" dirty="0" smtClean="0"/>
              <a:t> for the </a:t>
            </a:r>
            <a:r>
              <a:rPr lang="en-US" sz="2400" dirty="0" smtClean="0">
                <a:solidFill>
                  <a:srgbClr val="C00000"/>
                </a:solidFill>
              </a:rPr>
              <a:t>tablet</a:t>
            </a:r>
            <a:r>
              <a:rPr lang="en-US" sz="2400" dirty="0" smtClean="0"/>
              <a:t> age …</a:t>
            </a:r>
            <a:endParaRPr lang="en-US" sz="2400" dirty="0" smtClean="0">
              <a:solidFill>
                <a:schemeClr val="bg1"/>
              </a:solidFill>
              <a:latin typeface="Segoe UI" pitchFamily="34" charset="0"/>
              <a:ea typeface="Segoe UI" pitchFamily="34" charset="0"/>
              <a:cs typeface="Segoe UI" pitchFamily="34" charset="0"/>
            </a:endParaRPr>
          </a:p>
        </p:txBody>
      </p:sp>
      <p:sp>
        <p:nvSpPr>
          <p:cNvPr id="16" name="Flowchart: Document 15"/>
          <p:cNvSpPr/>
          <p:nvPr/>
        </p:nvSpPr>
        <p:spPr bwMode="auto">
          <a:xfrm>
            <a:off x="4743745" y="4573484"/>
            <a:ext cx="6099048" cy="729734"/>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CEO Meg Whitman said that </a:t>
            </a:r>
            <a:r>
              <a:rPr lang="en-US" sz="2400" b="1" dirty="0"/>
              <a:t>HP</a:t>
            </a:r>
            <a:r>
              <a:rPr lang="en-US" sz="2400" dirty="0"/>
              <a:t> is focusing on </a:t>
            </a:r>
            <a:r>
              <a:rPr lang="en-US" sz="2400" dirty="0">
                <a:solidFill>
                  <a:srgbClr val="C00000"/>
                </a:solidFill>
              </a:rPr>
              <a:t>Windows 8</a:t>
            </a:r>
            <a:r>
              <a:rPr lang="en-US" sz="2400" dirty="0"/>
              <a:t> for its </a:t>
            </a:r>
            <a:r>
              <a:rPr lang="en-US" sz="2400" dirty="0">
                <a:solidFill>
                  <a:srgbClr val="C00000"/>
                </a:solidFill>
              </a:rPr>
              <a:t>tablet</a:t>
            </a:r>
            <a:r>
              <a:rPr lang="en-US" sz="2400" dirty="0"/>
              <a:t> strategy </a:t>
            </a:r>
          </a:p>
        </p:txBody>
      </p:sp>
      <p:sp>
        <p:nvSpPr>
          <p:cNvPr id="17" name="Flowchart: Document 16"/>
          <p:cNvSpPr/>
          <p:nvPr/>
        </p:nvSpPr>
        <p:spPr bwMode="auto">
          <a:xfrm>
            <a:off x="4743746" y="5471160"/>
            <a:ext cx="6099047" cy="835212"/>
          </a:xfrm>
          <a:prstGeom prst="flowChart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Audi is offering a racing version of its hottest TT model: a </a:t>
            </a:r>
            <a:r>
              <a:rPr lang="en-US" sz="2400" dirty="0" smtClean="0"/>
              <a:t>380 </a:t>
            </a:r>
            <a:r>
              <a:rPr lang="en-US" sz="2400" b="1" dirty="0" smtClean="0"/>
              <a:t>HP</a:t>
            </a:r>
            <a:r>
              <a:rPr lang="en-US" sz="2400" dirty="0" smtClean="0"/>
              <a:t>, </a:t>
            </a:r>
            <a:r>
              <a:rPr lang="en-US" sz="2400" dirty="0"/>
              <a:t>front-wheel …</a:t>
            </a:r>
          </a:p>
        </p:txBody>
      </p:sp>
      <p:sp>
        <p:nvSpPr>
          <p:cNvPr id="18" name="Content Placeholder 5"/>
          <p:cNvSpPr txBox="1">
            <a:spLocks/>
          </p:cNvSpPr>
          <p:nvPr/>
        </p:nvSpPr>
        <p:spPr>
          <a:xfrm>
            <a:off x="1232646" y="2832864"/>
            <a:ext cx="2115312" cy="579119"/>
          </a:xfrm>
          <a:prstGeom prst="rect">
            <a:avLst/>
          </a:prstGeom>
        </p:spPr>
        <p:txBody>
          <a:bodyPr vert="horz" lIns="109728" tIns="54864" rIns="109728" bIns="54864">
            <a:normAutofit/>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Dissimilar</a:t>
            </a:r>
          </a:p>
        </p:txBody>
      </p:sp>
      <p:cxnSp>
        <p:nvCxnSpPr>
          <p:cNvPr id="19" name="Straight Connector 18"/>
          <p:cNvCxnSpPr>
            <a:stCxn id="18" idx="3"/>
          </p:cNvCxnSpPr>
          <p:nvPr/>
        </p:nvCxnSpPr>
        <p:spPr>
          <a:xfrm>
            <a:off x="3347958" y="3122424"/>
            <a:ext cx="1395787" cy="91008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3"/>
          </p:cNvCxnSpPr>
          <p:nvPr/>
        </p:nvCxnSpPr>
        <p:spPr>
          <a:xfrm>
            <a:off x="3347958" y="3122424"/>
            <a:ext cx="139578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14685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Insight – </a:t>
            </a:r>
            <a:r>
              <a:rPr lang="en-US" dirty="0" smtClean="0"/>
              <a:t>Context Similarity</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113E31D-E2AB-40D1-8B51-AFA5AFEF393A}" type="slidenum">
              <a:rPr lang="en-US" smtClean="0"/>
              <a:t>134</a:t>
            </a:fld>
            <a:endParaRPr lang="en-US" dirty="0"/>
          </a:p>
        </p:txBody>
      </p:sp>
      <p:sp>
        <p:nvSpPr>
          <p:cNvPr id="12" name="Flowchart: Document 11"/>
          <p:cNvSpPr/>
          <p:nvPr/>
        </p:nvSpPr>
        <p:spPr bwMode="auto">
          <a:xfrm>
            <a:off x="4608379" y="2738996"/>
            <a:ext cx="6099048" cy="766855"/>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Microsoft</a:t>
            </a:r>
            <a:r>
              <a:rPr lang="en-US" sz="2400" dirty="0"/>
              <a:t> and </a:t>
            </a:r>
            <a:r>
              <a:rPr lang="en-US" sz="2400" b="1" dirty="0"/>
              <a:t>Apple</a:t>
            </a:r>
            <a:r>
              <a:rPr lang="en-US" sz="2400" dirty="0"/>
              <a:t> are the developers of three of the most popular </a:t>
            </a:r>
            <a:r>
              <a:rPr lang="en-US" sz="2400" dirty="0">
                <a:solidFill>
                  <a:srgbClr val="C00000"/>
                </a:solidFill>
              </a:rPr>
              <a:t>operating </a:t>
            </a:r>
            <a:r>
              <a:rPr lang="en-US" sz="2400" dirty="0" smtClean="0">
                <a:solidFill>
                  <a:srgbClr val="C00000"/>
                </a:solidFill>
              </a:rPr>
              <a:t>systems</a:t>
            </a:r>
            <a:endParaRPr lang="en-US" sz="2400" dirty="0">
              <a:solidFill>
                <a:srgbClr val="C00000"/>
              </a:solidFill>
            </a:endParaRPr>
          </a:p>
        </p:txBody>
      </p:sp>
      <p:sp>
        <p:nvSpPr>
          <p:cNvPr id="13" name="Flowchart: Document 12"/>
          <p:cNvSpPr/>
          <p:nvPr/>
        </p:nvSpPr>
        <p:spPr bwMode="auto">
          <a:xfrm>
            <a:off x="4608379" y="3660656"/>
            <a:ext cx="6099048" cy="743704"/>
          </a:xfrm>
          <a:prstGeom prst="flowChart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Apple</a:t>
            </a:r>
            <a:r>
              <a:rPr lang="en-US" sz="2400" dirty="0"/>
              <a:t> trees take four to five years to produce their first fruit…</a:t>
            </a:r>
          </a:p>
        </p:txBody>
      </p:sp>
      <p:sp>
        <p:nvSpPr>
          <p:cNvPr id="14" name="Flowchart: Document 13"/>
          <p:cNvSpPr/>
          <p:nvPr/>
        </p:nvSpPr>
        <p:spPr bwMode="auto">
          <a:xfrm>
            <a:off x="4608379" y="1737360"/>
            <a:ext cx="6099048" cy="887343"/>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45718" rIns="0" bIns="45718" numCol="1" rtlCol="0" anchor="ctr" anchorCtr="0" compatLnSpc="1">
            <a:prstTxWarp prst="textNoShape">
              <a:avLst/>
            </a:prstTxWarp>
          </a:bodyPr>
          <a:lstStyle/>
          <a:p>
            <a:pPr algn="ctr" defTabSz="914099"/>
            <a:r>
              <a:rPr lang="en-US" dirty="0">
                <a:solidFill>
                  <a:schemeClr val="bg1"/>
                </a:solidFill>
                <a:latin typeface="Segoe UI" pitchFamily="34" charset="0"/>
                <a:ea typeface="Segoe UI" pitchFamily="34" charset="0"/>
                <a:cs typeface="Segoe UI" pitchFamily="34" charset="0"/>
              </a:rPr>
              <a:t> </a:t>
            </a:r>
            <a:r>
              <a:rPr lang="en-US" sz="2400" b="1" dirty="0" smtClean="0"/>
              <a:t>Microsoft’s</a:t>
            </a:r>
            <a:r>
              <a:rPr lang="en-US" sz="2400" dirty="0" smtClean="0"/>
              <a:t> new </a:t>
            </a:r>
            <a:r>
              <a:rPr lang="en-US" sz="2400" dirty="0" smtClean="0">
                <a:solidFill>
                  <a:srgbClr val="C00000"/>
                </a:solidFill>
              </a:rPr>
              <a:t>operating system</a:t>
            </a:r>
            <a:r>
              <a:rPr lang="en-US" sz="2400" dirty="0" smtClean="0"/>
              <a:t>, </a:t>
            </a:r>
            <a:r>
              <a:rPr lang="en-US" sz="2400" dirty="0" smtClean="0">
                <a:solidFill>
                  <a:srgbClr val="C00000"/>
                </a:solidFill>
              </a:rPr>
              <a:t>Windows 8</a:t>
            </a:r>
            <a:r>
              <a:rPr lang="en-US" sz="2400" dirty="0" smtClean="0"/>
              <a:t>, is a PC </a:t>
            </a:r>
            <a:r>
              <a:rPr lang="en-US" sz="2400" dirty="0" smtClean="0">
                <a:solidFill>
                  <a:srgbClr val="C00000"/>
                </a:solidFill>
              </a:rPr>
              <a:t>operating system</a:t>
            </a:r>
            <a:r>
              <a:rPr lang="en-US" sz="2400" dirty="0" smtClean="0"/>
              <a:t> for the </a:t>
            </a:r>
            <a:r>
              <a:rPr lang="en-US" sz="2400" dirty="0" smtClean="0">
                <a:solidFill>
                  <a:srgbClr val="C00000"/>
                </a:solidFill>
              </a:rPr>
              <a:t>tablet</a:t>
            </a:r>
            <a:r>
              <a:rPr lang="en-US" sz="2400" dirty="0" smtClean="0"/>
              <a:t> age …</a:t>
            </a:r>
            <a:endParaRPr lang="en-US" sz="2400" dirty="0" smtClean="0">
              <a:solidFill>
                <a:schemeClr val="bg1"/>
              </a:solidFill>
              <a:latin typeface="Segoe UI" pitchFamily="34" charset="0"/>
              <a:ea typeface="Segoe UI" pitchFamily="34" charset="0"/>
              <a:cs typeface="Segoe UI" pitchFamily="34" charset="0"/>
            </a:endParaRPr>
          </a:p>
        </p:txBody>
      </p:sp>
      <p:sp>
        <p:nvSpPr>
          <p:cNvPr id="15" name="Flowchart: Document 14"/>
          <p:cNvSpPr/>
          <p:nvPr/>
        </p:nvSpPr>
        <p:spPr bwMode="auto">
          <a:xfrm>
            <a:off x="4608379" y="4573484"/>
            <a:ext cx="6099048" cy="729734"/>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CEO Meg Whitman said that </a:t>
            </a:r>
            <a:r>
              <a:rPr lang="en-US" sz="2400" b="1" dirty="0"/>
              <a:t>HP</a:t>
            </a:r>
            <a:r>
              <a:rPr lang="en-US" sz="2400" dirty="0"/>
              <a:t> is focusing on </a:t>
            </a:r>
            <a:r>
              <a:rPr lang="en-US" sz="2400" dirty="0">
                <a:solidFill>
                  <a:srgbClr val="C00000"/>
                </a:solidFill>
              </a:rPr>
              <a:t>Windows 8</a:t>
            </a:r>
            <a:r>
              <a:rPr lang="en-US" sz="2400" dirty="0"/>
              <a:t> for its </a:t>
            </a:r>
            <a:r>
              <a:rPr lang="en-US" sz="2400" dirty="0">
                <a:solidFill>
                  <a:srgbClr val="C00000"/>
                </a:solidFill>
              </a:rPr>
              <a:t>tablet</a:t>
            </a:r>
            <a:r>
              <a:rPr lang="en-US" sz="2400" dirty="0"/>
              <a:t> strategy </a:t>
            </a:r>
          </a:p>
        </p:txBody>
      </p:sp>
      <p:sp>
        <p:nvSpPr>
          <p:cNvPr id="16" name="Flowchart: Document 15"/>
          <p:cNvSpPr/>
          <p:nvPr/>
        </p:nvSpPr>
        <p:spPr bwMode="auto">
          <a:xfrm>
            <a:off x="4608380" y="5471160"/>
            <a:ext cx="6099047" cy="835212"/>
          </a:xfrm>
          <a:prstGeom prst="flowChart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Audi is offering a racing version of its hottest TT model: a </a:t>
            </a:r>
            <a:r>
              <a:rPr lang="en-US" sz="2400" dirty="0" smtClean="0"/>
              <a:t>380 </a:t>
            </a:r>
            <a:r>
              <a:rPr lang="en-US" sz="2400" b="1" dirty="0" smtClean="0"/>
              <a:t>HP</a:t>
            </a:r>
            <a:r>
              <a:rPr lang="en-US" sz="2400" dirty="0" smtClean="0"/>
              <a:t>, </a:t>
            </a:r>
            <a:r>
              <a:rPr lang="en-US" sz="2400" dirty="0"/>
              <a:t>front-wheel …</a:t>
            </a:r>
          </a:p>
        </p:txBody>
      </p:sp>
      <p:cxnSp>
        <p:nvCxnSpPr>
          <p:cNvPr id="17" name="Straight Connector 16"/>
          <p:cNvCxnSpPr>
            <a:stCxn id="18" idx="3"/>
          </p:cNvCxnSpPr>
          <p:nvPr/>
        </p:nvCxnSpPr>
        <p:spPr>
          <a:xfrm>
            <a:off x="3212592" y="4978682"/>
            <a:ext cx="1395787" cy="91008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Content Placeholder 5"/>
          <p:cNvSpPr txBox="1">
            <a:spLocks/>
          </p:cNvSpPr>
          <p:nvPr/>
        </p:nvSpPr>
        <p:spPr>
          <a:xfrm>
            <a:off x="1097280" y="4689122"/>
            <a:ext cx="2115312" cy="579119"/>
          </a:xfrm>
          <a:prstGeom prst="rect">
            <a:avLst/>
          </a:prstGeom>
        </p:spPr>
        <p:txBody>
          <a:bodyPr vert="horz" lIns="109728" tIns="54864" rIns="109728" bIns="54864">
            <a:normAutofit/>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Dissimilar</a:t>
            </a:r>
          </a:p>
        </p:txBody>
      </p:sp>
      <p:cxnSp>
        <p:nvCxnSpPr>
          <p:cNvPr id="19" name="Straight Connector 18"/>
          <p:cNvCxnSpPr>
            <a:stCxn id="18" idx="3"/>
            <a:endCxn id="13" idx="1"/>
          </p:cNvCxnSpPr>
          <p:nvPr/>
        </p:nvCxnSpPr>
        <p:spPr>
          <a:xfrm flipV="1">
            <a:off x="3212592" y="4032508"/>
            <a:ext cx="1395787" cy="94617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63427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Insight – </a:t>
            </a:r>
            <a:r>
              <a:rPr lang="en-US" dirty="0" smtClean="0"/>
              <a:t>Leverage Homogeneity</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pPr>
              <a:buFont typeface="Wingdings" panose="05000000000000000000" pitchFamily="2" charset="2"/>
              <a:buChar char="q"/>
            </a:pPr>
            <a:r>
              <a:rPr lang="en-US" sz="2400" i="1" dirty="0" smtClean="0"/>
              <a:t> Hypothesis</a:t>
            </a:r>
            <a:r>
              <a:rPr lang="en-US" sz="2400" i="1" dirty="0"/>
              <a:t>: the context between two true mentions is more similar than between two false mentions </a:t>
            </a:r>
            <a:r>
              <a:rPr lang="en-US" sz="2400" i="1" dirty="0">
                <a:solidFill>
                  <a:srgbClr val="C00000"/>
                </a:solidFill>
              </a:rPr>
              <a:t>across two distinct entities</a:t>
            </a:r>
            <a:r>
              <a:rPr lang="en-US" sz="2400" i="1" dirty="0"/>
              <a:t>, as well as between a true mention and a false mention.</a:t>
            </a:r>
          </a:p>
          <a:p>
            <a:pPr>
              <a:buFont typeface="Wingdings" panose="05000000000000000000" pitchFamily="2" charset="2"/>
              <a:buChar char="q"/>
            </a:pPr>
            <a:r>
              <a:rPr lang="en-US" sz="2400" i="1" dirty="0" smtClean="0"/>
              <a:t> Caveat: </a:t>
            </a:r>
            <a:r>
              <a:rPr lang="en-US" sz="2400" dirty="0"/>
              <a:t>the context of false mentions can be similar among themselves </a:t>
            </a:r>
            <a:r>
              <a:rPr lang="en-US" sz="2400" dirty="0">
                <a:solidFill>
                  <a:srgbClr val="C00000"/>
                </a:solidFill>
              </a:rPr>
              <a:t>within an entity</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135</a:t>
            </a:fld>
            <a:endParaRPr lang="en-US" dirty="0"/>
          </a:p>
        </p:txBody>
      </p:sp>
      <p:graphicFrame>
        <p:nvGraphicFramePr>
          <p:cNvPr id="6" name="Content Placeholder 6"/>
          <p:cNvGraphicFramePr>
            <a:graphicFrameLocks/>
          </p:cNvGraphicFramePr>
          <p:nvPr>
            <p:extLst/>
          </p:nvPr>
        </p:nvGraphicFramePr>
        <p:xfrm>
          <a:off x="994754" y="1638344"/>
          <a:ext cx="3310763" cy="19378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6"/>
          <p:cNvGraphicFramePr>
            <a:graphicFrameLocks/>
          </p:cNvGraphicFramePr>
          <p:nvPr>
            <p:extLst/>
          </p:nvPr>
        </p:nvGraphicFramePr>
        <p:xfrm>
          <a:off x="4678107" y="1680143"/>
          <a:ext cx="2908427" cy="18281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6"/>
          <p:cNvGraphicFramePr>
            <a:graphicFrameLocks/>
          </p:cNvGraphicFramePr>
          <p:nvPr>
            <p:extLst/>
          </p:nvPr>
        </p:nvGraphicFramePr>
        <p:xfrm>
          <a:off x="7626842" y="1649173"/>
          <a:ext cx="3528838" cy="19378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646117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Insight – </a:t>
            </a:r>
            <a:r>
              <a:rPr lang="en-US" dirty="0" err="1" smtClean="0"/>
              <a:t>Comention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136</a:t>
            </a:fld>
            <a:endParaRPr lang="en-US" dirty="0"/>
          </a:p>
        </p:txBody>
      </p:sp>
      <p:sp>
        <p:nvSpPr>
          <p:cNvPr id="5" name="Flowchart: Document 4"/>
          <p:cNvSpPr/>
          <p:nvPr/>
        </p:nvSpPr>
        <p:spPr bwMode="auto">
          <a:xfrm>
            <a:off x="4411210" y="2738996"/>
            <a:ext cx="6099048" cy="766855"/>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Microsoft</a:t>
            </a:r>
            <a:r>
              <a:rPr lang="en-US" sz="2400" dirty="0"/>
              <a:t> and </a:t>
            </a:r>
            <a:r>
              <a:rPr lang="en-US" sz="2400" b="1" dirty="0"/>
              <a:t>Apple</a:t>
            </a:r>
            <a:r>
              <a:rPr lang="en-US" sz="2400" dirty="0"/>
              <a:t> are the developers of three of the most popular </a:t>
            </a:r>
            <a:r>
              <a:rPr lang="en-US" sz="2400" dirty="0">
                <a:solidFill>
                  <a:srgbClr val="C00000"/>
                </a:solidFill>
              </a:rPr>
              <a:t>operating </a:t>
            </a:r>
            <a:r>
              <a:rPr lang="en-US" sz="2400" dirty="0" smtClean="0">
                <a:solidFill>
                  <a:srgbClr val="C00000"/>
                </a:solidFill>
              </a:rPr>
              <a:t>systems</a:t>
            </a:r>
            <a:endParaRPr lang="en-US" sz="2400" dirty="0">
              <a:solidFill>
                <a:srgbClr val="C00000"/>
              </a:solidFill>
            </a:endParaRPr>
          </a:p>
        </p:txBody>
      </p:sp>
      <p:sp>
        <p:nvSpPr>
          <p:cNvPr id="6" name="Flowchart: Document 5"/>
          <p:cNvSpPr/>
          <p:nvPr/>
        </p:nvSpPr>
        <p:spPr bwMode="auto">
          <a:xfrm>
            <a:off x="4411210" y="3660656"/>
            <a:ext cx="6099048" cy="743704"/>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Apple</a:t>
            </a:r>
            <a:r>
              <a:rPr lang="en-US" sz="2400" dirty="0"/>
              <a:t> trees take four to five years to produce their first fruit…</a:t>
            </a:r>
          </a:p>
        </p:txBody>
      </p:sp>
      <p:sp>
        <p:nvSpPr>
          <p:cNvPr id="7" name="Flowchart: Document 6"/>
          <p:cNvSpPr/>
          <p:nvPr/>
        </p:nvSpPr>
        <p:spPr bwMode="auto">
          <a:xfrm>
            <a:off x="4411210" y="1845734"/>
            <a:ext cx="6099048" cy="778969"/>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0" tIns="45718" rIns="0" bIns="45718" numCol="1" rtlCol="0" anchor="ctr" anchorCtr="0" compatLnSpc="1">
            <a:prstTxWarp prst="textNoShape">
              <a:avLst/>
            </a:prstTxWarp>
          </a:bodyPr>
          <a:lstStyle/>
          <a:p>
            <a:pPr algn="ctr" defTabSz="914099"/>
            <a:r>
              <a:rPr lang="en-US" dirty="0">
                <a:solidFill>
                  <a:schemeClr val="bg1"/>
                </a:solidFill>
                <a:latin typeface="Segoe UI" pitchFamily="34" charset="0"/>
                <a:ea typeface="Segoe UI" pitchFamily="34" charset="0"/>
                <a:cs typeface="Segoe UI" pitchFamily="34" charset="0"/>
              </a:rPr>
              <a:t> </a:t>
            </a:r>
            <a:r>
              <a:rPr lang="en-US" sz="2400" b="1" dirty="0" smtClean="0"/>
              <a:t>Microsoft’s</a:t>
            </a:r>
            <a:r>
              <a:rPr lang="en-US" sz="2400" dirty="0" smtClean="0"/>
              <a:t> new </a:t>
            </a:r>
            <a:r>
              <a:rPr lang="en-US" sz="2400" dirty="0" smtClean="0">
                <a:solidFill>
                  <a:srgbClr val="C00000"/>
                </a:solidFill>
              </a:rPr>
              <a:t>operating system</a:t>
            </a:r>
            <a:r>
              <a:rPr lang="en-US" sz="2400" dirty="0" smtClean="0"/>
              <a:t>, </a:t>
            </a:r>
            <a:r>
              <a:rPr lang="en-US" sz="2400" dirty="0" smtClean="0">
                <a:solidFill>
                  <a:srgbClr val="C00000"/>
                </a:solidFill>
              </a:rPr>
              <a:t>Windows 8</a:t>
            </a:r>
            <a:r>
              <a:rPr lang="en-US" sz="2400" dirty="0" smtClean="0"/>
              <a:t>, is a PC </a:t>
            </a:r>
            <a:r>
              <a:rPr lang="en-US" sz="2400" dirty="0" smtClean="0">
                <a:solidFill>
                  <a:srgbClr val="C00000"/>
                </a:solidFill>
              </a:rPr>
              <a:t>operating system</a:t>
            </a:r>
            <a:r>
              <a:rPr lang="en-US" sz="2400" dirty="0" smtClean="0"/>
              <a:t> for the </a:t>
            </a:r>
            <a:r>
              <a:rPr lang="en-US" sz="2400" dirty="0" smtClean="0">
                <a:solidFill>
                  <a:srgbClr val="C00000"/>
                </a:solidFill>
              </a:rPr>
              <a:t>tablet</a:t>
            </a:r>
            <a:r>
              <a:rPr lang="en-US" sz="2400" dirty="0" smtClean="0"/>
              <a:t> age …</a:t>
            </a:r>
            <a:endParaRPr lang="en-US" sz="2400" dirty="0" smtClean="0">
              <a:solidFill>
                <a:schemeClr val="bg1"/>
              </a:solidFill>
              <a:latin typeface="Segoe UI" pitchFamily="34" charset="0"/>
              <a:ea typeface="Segoe UI" pitchFamily="34" charset="0"/>
              <a:cs typeface="Segoe UI" pitchFamily="34" charset="0"/>
            </a:endParaRPr>
          </a:p>
        </p:txBody>
      </p:sp>
      <p:sp>
        <p:nvSpPr>
          <p:cNvPr id="8" name="Flowchart: Document 7"/>
          <p:cNvSpPr/>
          <p:nvPr/>
        </p:nvSpPr>
        <p:spPr bwMode="auto">
          <a:xfrm>
            <a:off x="4411210" y="4573484"/>
            <a:ext cx="6099048" cy="729734"/>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CEO Meg Whitman said that </a:t>
            </a:r>
            <a:r>
              <a:rPr lang="en-US" sz="2400" b="1" dirty="0"/>
              <a:t>HP</a:t>
            </a:r>
            <a:r>
              <a:rPr lang="en-US" sz="2400" dirty="0"/>
              <a:t> is focusing on </a:t>
            </a:r>
            <a:r>
              <a:rPr lang="en-US" sz="2400" dirty="0">
                <a:solidFill>
                  <a:srgbClr val="C00000"/>
                </a:solidFill>
              </a:rPr>
              <a:t>Windows 8</a:t>
            </a:r>
            <a:r>
              <a:rPr lang="en-US" sz="2400" dirty="0"/>
              <a:t> for its </a:t>
            </a:r>
            <a:r>
              <a:rPr lang="en-US" sz="2400" dirty="0">
                <a:solidFill>
                  <a:srgbClr val="C00000"/>
                </a:solidFill>
              </a:rPr>
              <a:t>tablet</a:t>
            </a:r>
            <a:r>
              <a:rPr lang="en-US" sz="2400" dirty="0"/>
              <a:t> strategy </a:t>
            </a:r>
          </a:p>
        </p:txBody>
      </p:sp>
      <p:sp>
        <p:nvSpPr>
          <p:cNvPr id="9" name="Flowchart: Document 8"/>
          <p:cNvSpPr/>
          <p:nvPr/>
        </p:nvSpPr>
        <p:spPr bwMode="auto">
          <a:xfrm>
            <a:off x="4411211" y="5471160"/>
            <a:ext cx="6099047" cy="835212"/>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Audi is offering a racing version of its hottest TT model: a </a:t>
            </a:r>
            <a:r>
              <a:rPr lang="en-US" sz="2400" dirty="0" smtClean="0"/>
              <a:t>380 </a:t>
            </a:r>
            <a:r>
              <a:rPr lang="en-US" sz="2400" b="1" dirty="0" smtClean="0"/>
              <a:t>HP</a:t>
            </a:r>
            <a:r>
              <a:rPr lang="en-US" sz="2400" dirty="0" smtClean="0"/>
              <a:t>, </a:t>
            </a:r>
            <a:r>
              <a:rPr lang="en-US" sz="2400" dirty="0"/>
              <a:t>front-wheel …</a:t>
            </a:r>
          </a:p>
        </p:txBody>
      </p:sp>
      <p:cxnSp>
        <p:nvCxnSpPr>
          <p:cNvPr id="11" name="Straight Connector 10"/>
          <p:cNvCxnSpPr/>
          <p:nvPr/>
        </p:nvCxnSpPr>
        <p:spPr>
          <a:xfrm flipV="1">
            <a:off x="3195058" y="3122425"/>
            <a:ext cx="1216153" cy="140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Content Placeholder 5"/>
          <p:cNvSpPr txBox="1">
            <a:spLocks/>
          </p:cNvSpPr>
          <p:nvPr/>
        </p:nvSpPr>
        <p:spPr>
          <a:xfrm>
            <a:off x="1607804" y="2738996"/>
            <a:ext cx="2157984" cy="1035952"/>
          </a:xfrm>
          <a:prstGeom prst="rect">
            <a:avLst/>
          </a:prstGeom>
        </p:spPr>
        <p:txBody>
          <a:bodyPr vert="horz" lIns="109728" tIns="54864" rIns="109728" bIns="54864">
            <a:normAutofit fontScale="92500"/>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High confidence</a:t>
            </a:r>
          </a:p>
        </p:txBody>
      </p:sp>
    </p:spTree>
    <p:extLst>
      <p:ext uri="{BB962C8B-B14F-4D97-AF65-F5344CB8AC3E}">
        <p14:creationId xmlns:p14="http://schemas.microsoft.com/office/powerpoint/2010/main" val="188355213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Insight – </a:t>
            </a:r>
            <a:r>
              <a:rPr lang="en-US" dirty="0" smtClean="0"/>
              <a:t>Leverage Homogeneity</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137</a:t>
            </a:fld>
            <a:endParaRPr lang="en-US" dirty="0"/>
          </a:p>
        </p:txBody>
      </p:sp>
      <p:sp>
        <p:nvSpPr>
          <p:cNvPr id="5" name="Flowchart: Document 4"/>
          <p:cNvSpPr/>
          <p:nvPr/>
        </p:nvSpPr>
        <p:spPr bwMode="auto">
          <a:xfrm>
            <a:off x="4298088" y="2738996"/>
            <a:ext cx="6099048" cy="766855"/>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Microsoft</a:t>
            </a:r>
            <a:r>
              <a:rPr lang="en-US" sz="2400" dirty="0"/>
              <a:t> and </a:t>
            </a:r>
            <a:r>
              <a:rPr lang="en-US" sz="2400" b="1" dirty="0"/>
              <a:t>Apple</a:t>
            </a:r>
            <a:r>
              <a:rPr lang="en-US" sz="2400" dirty="0"/>
              <a:t> are the developers of three of the most popular </a:t>
            </a:r>
            <a:r>
              <a:rPr lang="en-US" sz="2400" dirty="0">
                <a:solidFill>
                  <a:srgbClr val="C00000"/>
                </a:solidFill>
              </a:rPr>
              <a:t>operating </a:t>
            </a:r>
            <a:r>
              <a:rPr lang="en-US" sz="2400" dirty="0" smtClean="0">
                <a:solidFill>
                  <a:srgbClr val="C00000"/>
                </a:solidFill>
              </a:rPr>
              <a:t>systems</a:t>
            </a:r>
            <a:endParaRPr lang="en-US" sz="2400" dirty="0">
              <a:solidFill>
                <a:srgbClr val="C00000"/>
              </a:solidFill>
            </a:endParaRPr>
          </a:p>
        </p:txBody>
      </p:sp>
      <p:sp>
        <p:nvSpPr>
          <p:cNvPr id="6" name="Flowchart: Document 5"/>
          <p:cNvSpPr/>
          <p:nvPr/>
        </p:nvSpPr>
        <p:spPr bwMode="auto">
          <a:xfrm>
            <a:off x="4298088" y="3660656"/>
            <a:ext cx="6099048" cy="743704"/>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Apple</a:t>
            </a:r>
            <a:r>
              <a:rPr lang="en-US" sz="2400" dirty="0"/>
              <a:t> trees take four to five years to produce their first fruit…</a:t>
            </a:r>
          </a:p>
        </p:txBody>
      </p:sp>
      <p:sp>
        <p:nvSpPr>
          <p:cNvPr id="7" name="Flowchart: Document 6"/>
          <p:cNvSpPr/>
          <p:nvPr/>
        </p:nvSpPr>
        <p:spPr bwMode="auto">
          <a:xfrm>
            <a:off x="4298088" y="1811632"/>
            <a:ext cx="6099048" cy="813071"/>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45718" rIns="0" bIns="45718" numCol="1" rtlCol="0" anchor="ctr" anchorCtr="0" compatLnSpc="1">
            <a:prstTxWarp prst="textNoShape">
              <a:avLst/>
            </a:prstTxWarp>
          </a:bodyPr>
          <a:lstStyle/>
          <a:p>
            <a:pPr algn="ctr" defTabSz="914099"/>
            <a:r>
              <a:rPr lang="en-US" dirty="0">
                <a:solidFill>
                  <a:schemeClr val="bg1"/>
                </a:solidFill>
                <a:latin typeface="Segoe UI" pitchFamily="34" charset="0"/>
                <a:ea typeface="Segoe UI" pitchFamily="34" charset="0"/>
                <a:cs typeface="Segoe UI" pitchFamily="34" charset="0"/>
              </a:rPr>
              <a:t> </a:t>
            </a:r>
            <a:r>
              <a:rPr lang="en-US" sz="2400" b="1" dirty="0" smtClean="0"/>
              <a:t>Microsoft’s</a:t>
            </a:r>
            <a:r>
              <a:rPr lang="en-US" sz="2400" dirty="0" smtClean="0"/>
              <a:t> new </a:t>
            </a:r>
            <a:r>
              <a:rPr lang="en-US" sz="2400" dirty="0" smtClean="0">
                <a:solidFill>
                  <a:srgbClr val="C00000"/>
                </a:solidFill>
              </a:rPr>
              <a:t>operating system</a:t>
            </a:r>
            <a:r>
              <a:rPr lang="en-US" sz="2400" dirty="0" smtClean="0"/>
              <a:t>, </a:t>
            </a:r>
            <a:r>
              <a:rPr lang="en-US" sz="2400" dirty="0" smtClean="0">
                <a:solidFill>
                  <a:srgbClr val="C00000"/>
                </a:solidFill>
              </a:rPr>
              <a:t>Windows 8</a:t>
            </a:r>
            <a:r>
              <a:rPr lang="en-US" sz="2400" dirty="0" smtClean="0"/>
              <a:t>, is a PC </a:t>
            </a:r>
            <a:r>
              <a:rPr lang="en-US" sz="2400" dirty="0" smtClean="0">
                <a:solidFill>
                  <a:srgbClr val="C00000"/>
                </a:solidFill>
              </a:rPr>
              <a:t>operating system</a:t>
            </a:r>
            <a:r>
              <a:rPr lang="en-US" sz="2400" dirty="0" smtClean="0"/>
              <a:t> for the </a:t>
            </a:r>
            <a:r>
              <a:rPr lang="en-US" sz="2400" dirty="0" smtClean="0">
                <a:solidFill>
                  <a:srgbClr val="C00000"/>
                </a:solidFill>
              </a:rPr>
              <a:t>tablet</a:t>
            </a:r>
            <a:r>
              <a:rPr lang="en-US" sz="2400" dirty="0" smtClean="0"/>
              <a:t> age …</a:t>
            </a:r>
            <a:endParaRPr lang="en-US" sz="2400" dirty="0" smtClean="0">
              <a:solidFill>
                <a:schemeClr val="bg1"/>
              </a:solidFill>
              <a:latin typeface="Segoe UI" pitchFamily="34" charset="0"/>
              <a:ea typeface="Segoe UI" pitchFamily="34" charset="0"/>
              <a:cs typeface="Segoe UI" pitchFamily="34" charset="0"/>
            </a:endParaRPr>
          </a:p>
        </p:txBody>
      </p:sp>
      <p:sp>
        <p:nvSpPr>
          <p:cNvPr id="8" name="Flowchart: Document 7"/>
          <p:cNvSpPr/>
          <p:nvPr/>
        </p:nvSpPr>
        <p:spPr bwMode="auto">
          <a:xfrm>
            <a:off x="4298088" y="4573484"/>
            <a:ext cx="6099048" cy="729734"/>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CEO Meg Whitman said that </a:t>
            </a:r>
            <a:r>
              <a:rPr lang="en-US" sz="2400" b="1" dirty="0"/>
              <a:t>HP</a:t>
            </a:r>
            <a:r>
              <a:rPr lang="en-US" sz="2400" dirty="0"/>
              <a:t> is focusing on </a:t>
            </a:r>
            <a:r>
              <a:rPr lang="en-US" sz="2400" dirty="0">
                <a:solidFill>
                  <a:srgbClr val="C00000"/>
                </a:solidFill>
              </a:rPr>
              <a:t>Windows 8</a:t>
            </a:r>
            <a:r>
              <a:rPr lang="en-US" sz="2400" dirty="0"/>
              <a:t> for its </a:t>
            </a:r>
            <a:r>
              <a:rPr lang="en-US" sz="2400" dirty="0">
                <a:solidFill>
                  <a:srgbClr val="C00000"/>
                </a:solidFill>
              </a:rPr>
              <a:t>tablet</a:t>
            </a:r>
            <a:r>
              <a:rPr lang="en-US" sz="2400" dirty="0"/>
              <a:t> strategy </a:t>
            </a:r>
          </a:p>
        </p:txBody>
      </p:sp>
      <p:sp>
        <p:nvSpPr>
          <p:cNvPr id="9" name="Flowchart: Document 8"/>
          <p:cNvSpPr/>
          <p:nvPr/>
        </p:nvSpPr>
        <p:spPr bwMode="auto">
          <a:xfrm>
            <a:off x="4298089" y="5471160"/>
            <a:ext cx="6099047" cy="835212"/>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Audi is offering a racing version of its hottest TT model: a </a:t>
            </a:r>
            <a:r>
              <a:rPr lang="en-US" sz="2400" dirty="0" smtClean="0"/>
              <a:t>380 </a:t>
            </a:r>
            <a:r>
              <a:rPr lang="en-US" sz="2400" b="1" dirty="0" smtClean="0"/>
              <a:t>HP</a:t>
            </a:r>
            <a:r>
              <a:rPr lang="en-US" sz="2400" dirty="0" smtClean="0"/>
              <a:t>, </a:t>
            </a:r>
            <a:r>
              <a:rPr lang="en-US" sz="2400" dirty="0"/>
              <a:t>front-wheel …</a:t>
            </a:r>
          </a:p>
        </p:txBody>
      </p:sp>
      <p:sp>
        <p:nvSpPr>
          <p:cNvPr id="10" name="Content Placeholder 5"/>
          <p:cNvSpPr txBox="1">
            <a:spLocks/>
          </p:cNvSpPr>
          <p:nvPr/>
        </p:nvSpPr>
        <p:spPr>
          <a:xfrm>
            <a:off x="1582320" y="2868229"/>
            <a:ext cx="1499616" cy="536448"/>
          </a:xfrm>
          <a:prstGeom prst="rect">
            <a:avLst/>
          </a:prstGeom>
        </p:spPr>
        <p:txBody>
          <a:bodyPr vert="horz" lIns="109728" tIns="54864" rIns="109728" bIns="54864">
            <a:normAutofit lnSpcReduction="10000"/>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True</a:t>
            </a:r>
          </a:p>
        </p:txBody>
      </p:sp>
      <p:cxnSp>
        <p:nvCxnSpPr>
          <p:cNvPr id="11" name="Straight Connector 10"/>
          <p:cNvCxnSpPr>
            <a:stCxn id="10" idx="3"/>
          </p:cNvCxnSpPr>
          <p:nvPr/>
        </p:nvCxnSpPr>
        <p:spPr>
          <a:xfrm flipV="1">
            <a:off x="3081936" y="3122425"/>
            <a:ext cx="1216153" cy="140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3825648" y="2181030"/>
            <a:ext cx="475488" cy="931037"/>
          </a:xfrm>
          <a:custGeom>
            <a:avLst/>
            <a:gdLst>
              <a:gd name="connsiteX0" fmla="*/ 755904 w 755904"/>
              <a:gd name="connsiteY0" fmla="*/ 0 h 950976"/>
              <a:gd name="connsiteX1" fmla="*/ 0 w 755904"/>
              <a:gd name="connsiteY1" fmla="*/ 512064 h 950976"/>
              <a:gd name="connsiteX2" fmla="*/ 755904 w 755904"/>
              <a:gd name="connsiteY2" fmla="*/ 950976 h 950976"/>
            </a:gdLst>
            <a:ahLst/>
            <a:cxnLst>
              <a:cxn ang="0">
                <a:pos x="connsiteX0" y="connsiteY0"/>
              </a:cxn>
              <a:cxn ang="0">
                <a:pos x="connsiteX1" y="connsiteY1"/>
              </a:cxn>
              <a:cxn ang="0">
                <a:pos x="connsiteX2" y="connsiteY2"/>
              </a:cxn>
            </a:cxnLst>
            <a:rect l="l" t="t" r="r" b="b"/>
            <a:pathLst>
              <a:path w="755904" h="950976">
                <a:moveTo>
                  <a:pt x="755904" y="0"/>
                </a:moveTo>
                <a:cubicBezTo>
                  <a:pt x="377952" y="176784"/>
                  <a:pt x="0" y="353568"/>
                  <a:pt x="0" y="512064"/>
                </a:cubicBezTo>
                <a:cubicBezTo>
                  <a:pt x="0" y="670560"/>
                  <a:pt x="636016" y="875792"/>
                  <a:pt x="755904" y="950976"/>
                </a:cubicBezTo>
              </a:path>
            </a:pathLst>
          </a:cu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5"/>
          <p:cNvSpPr txBox="1">
            <a:spLocks/>
          </p:cNvSpPr>
          <p:nvPr/>
        </p:nvSpPr>
        <p:spPr>
          <a:xfrm>
            <a:off x="1582319" y="1926835"/>
            <a:ext cx="1499616" cy="536448"/>
          </a:xfrm>
          <a:prstGeom prst="rect">
            <a:avLst/>
          </a:prstGeom>
        </p:spPr>
        <p:txBody>
          <a:bodyPr vert="horz" lIns="109728" tIns="54864" rIns="109728" bIns="54864">
            <a:normAutofit lnSpcReduction="10000"/>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True</a:t>
            </a:r>
          </a:p>
        </p:txBody>
      </p:sp>
      <p:cxnSp>
        <p:nvCxnSpPr>
          <p:cNvPr id="14" name="Straight Connector 13"/>
          <p:cNvCxnSpPr>
            <a:stCxn id="13" idx="3"/>
          </p:cNvCxnSpPr>
          <p:nvPr/>
        </p:nvCxnSpPr>
        <p:spPr>
          <a:xfrm flipV="1">
            <a:off x="3081935" y="2181031"/>
            <a:ext cx="1216153" cy="140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86872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Insight – Leverage Homogeneity</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113E31D-E2AB-40D1-8B51-AFA5AFEF393A}" type="slidenum">
              <a:rPr lang="en-US" smtClean="0"/>
              <a:t>138</a:t>
            </a:fld>
            <a:endParaRPr lang="en-US" dirty="0"/>
          </a:p>
        </p:txBody>
      </p:sp>
      <p:sp>
        <p:nvSpPr>
          <p:cNvPr id="5" name="Flowchart: Document 4"/>
          <p:cNvSpPr/>
          <p:nvPr/>
        </p:nvSpPr>
        <p:spPr bwMode="auto">
          <a:xfrm>
            <a:off x="4439491" y="2743117"/>
            <a:ext cx="6099048" cy="766855"/>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Microsoft</a:t>
            </a:r>
            <a:r>
              <a:rPr lang="en-US" sz="2400" dirty="0"/>
              <a:t> and </a:t>
            </a:r>
            <a:r>
              <a:rPr lang="en-US" sz="2400" b="1" dirty="0"/>
              <a:t>Apple</a:t>
            </a:r>
            <a:r>
              <a:rPr lang="en-US" sz="2400" dirty="0"/>
              <a:t> are the developers of three of the most popular </a:t>
            </a:r>
            <a:r>
              <a:rPr lang="en-US" sz="2400" dirty="0">
                <a:solidFill>
                  <a:srgbClr val="C00000"/>
                </a:solidFill>
              </a:rPr>
              <a:t>operating </a:t>
            </a:r>
            <a:r>
              <a:rPr lang="en-US" sz="2400" dirty="0" smtClean="0">
                <a:solidFill>
                  <a:srgbClr val="C00000"/>
                </a:solidFill>
              </a:rPr>
              <a:t>systems</a:t>
            </a:r>
            <a:endParaRPr lang="en-US" sz="2400" dirty="0">
              <a:solidFill>
                <a:srgbClr val="C00000"/>
              </a:solidFill>
            </a:endParaRPr>
          </a:p>
        </p:txBody>
      </p:sp>
      <p:sp>
        <p:nvSpPr>
          <p:cNvPr id="6" name="Flowchart: Document 5"/>
          <p:cNvSpPr/>
          <p:nvPr/>
        </p:nvSpPr>
        <p:spPr bwMode="auto">
          <a:xfrm>
            <a:off x="4439491" y="3664777"/>
            <a:ext cx="6099048" cy="743704"/>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Apple</a:t>
            </a:r>
            <a:r>
              <a:rPr lang="en-US" sz="2400" dirty="0"/>
              <a:t> trees take four to five years to produce their first fruit…</a:t>
            </a:r>
          </a:p>
        </p:txBody>
      </p:sp>
      <p:sp>
        <p:nvSpPr>
          <p:cNvPr id="7" name="Flowchart: Document 6"/>
          <p:cNvSpPr/>
          <p:nvPr/>
        </p:nvSpPr>
        <p:spPr bwMode="auto">
          <a:xfrm>
            <a:off x="4439491" y="1845733"/>
            <a:ext cx="6099048" cy="783091"/>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45718" rIns="0" bIns="45718" numCol="1" rtlCol="0" anchor="ctr" anchorCtr="0" compatLnSpc="1">
            <a:prstTxWarp prst="textNoShape">
              <a:avLst/>
            </a:prstTxWarp>
          </a:bodyPr>
          <a:lstStyle/>
          <a:p>
            <a:pPr algn="ctr" defTabSz="914099"/>
            <a:r>
              <a:rPr lang="en-US" dirty="0">
                <a:solidFill>
                  <a:schemeClr val="bg1"/>
                </a:solidFill>
                <a:latin typeface="Segoe UI" pitchFamily="34" charset="0"/>
                <a:ea typeface="Segoe UI" pitchFamily="34" charset="0"/>
                <a:cs typeface="Segoe UI" pitchFamily="34" charset="0"/>
              </a:rPr>
              <a:t> </a:t>
            </a:r>
            <a:r>
              <a:rPr lang="en-US" sz="2400" b="1" dirty="0" smtClean="0"/>
              <a:t>Microsoft’s</a:t>
            </a:r>
            <a:r>
              <a:rPr lang="en-US" sz="2400" dirty="0" smtClean="0"/>
              <a:t> new </a:t>
            </a:r>
            <a:r>
              <a:rPr lang="en-US" sz="2400" dirty="0" smtClean="0">
                <a:solidFill>
                  <a:srgbClr val="C00000"/>
                </a:solidFill>
              </a:rPr>
              <a:t>operating system</a:t>
            </a:r>
            <a:r>
              <a:rPr lang="en-US" sz="2400" dirty="0" smtClean="0"/>
              <a:t>, </a:t>
            </a:r>
            <a:r>
              <a:rPr lang="en-US" sz="2400" dirty="0" smtClean="0">
                <a:solidFill>
                  <a:srgbClr val="C00000"/>
                </a:solidFill>
              </a:rPr>
              <a:t>Windows 8</a:t>
            </a:r>
            <a:r>
              <a:rPr lang="en-US" sz="2400" dirty="0" smtClean="0"/>
              <a:t>, is a PC </a:t>
            </a:r>
            <a:r>
              <a:rPr lang="en-US" sz="2400" dirty="0" smtClean="0">
                <a:solidFill>
                  <a:srgbClr val="C00000"/>
                </a:solidFill>
              </a:rPr>
              <a:t>operating system</a:t>
            </a:r>
            <a:r>
              <a:rPr lang="en-US" sz="2400" dirty="0" smtClean="0"/>
              <a:t> for the </a:t>
            </a:r>
            <a:r>
              <a:rPr lang="en-US" sz="2400" dirty="0" smtClean="0">
                <a:solidFill>
                  <a:srgbClr val="C00000"/>
                </a:solidFill>
              </a:rPr>
              <a:t>tablet</a:t>
            </a:r>
            <a:r>
              <a:rPr lang="en-US" sz="2400" dirty="0" smtClean="0"/>
              <a:t> age …</a:t>
            </a:r>
            <a:endParaRPr lang="en-US" sz="2400" dirty="0" smtClean="0">
              <a:solidFill>
                <a:schemeClr val="bg1"/>
              </a:solidFill>
              <a:latin typeface="Segoe UI" pitchFamily="34" charset="0"/>
              <a:ea typeface="Segoe UI" pitchFamily="34" charset="0"/>
              <a:cs typeface="Segoe UI" pitchFamily="34" charset="0"/>
            </a:endParaRPr>
          </a:p>
        </p:txBody>
      </p:sp>
      <p:sp>
        <p:nvSpPr>
          <p:cNvPr id="8" name="Flowchart: Document 7"/>
          <p:cNvSpPr/>
          <p:nvPr/>
        </p:nvSpPr>
        <p:spPr bwMode="auto">
          <a:xfrm>
            <a:off x="4439491" y="4577605"/>
            <a:ext cx="6099048" cy="729734"/>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CEO Meg Whitman said that </a:t>
            </a:r>
            <a:r>
              <a:rPr lang="en-US" sz="2400" b="1" dirty="0"/>
              <a:t>HP</a:t>
            </a:r>
            <a:r>
              <a:rPr lang="en-US" sz="2400" dirty="0"/>
              <a:t> is focusing on </a:t>
            </a:r>
            <a:r>
              <a:rPr lang="en-US" sz="2400" dirty="0">
                <a:solidFill>
                  <a:srgbClr val="C00000"/>
                </a:solidFill>
              </a:rPr>
              <a:t>Windows 8</a:t>
            </a:r>
            <a:r>
              <a:rPr lang="en-US" sz="2400" dirty="0"/>
              <a:t> for its </a:t>
            </a:r>
            <a:r>
              <a:rPr lang="en-US" sz="2400" dirty="0">
                <a:solidFill>
                  <a:srgbClr val="C00000"/>
                </a:solidFill>
              </a:rPr>
              <a:t>tablet</a:t>
            </a:r>
            <a:r>
              <a:rPr lang="en-US" sz="2400" dirty="0"/>
              <a:t> strategy </a:t>
            </a:r>
          </a:p>
        </p:txBody>
      </p:sp>
      <p:sp>
        <p:nvSpPr>
          <p:cNvPr id="9" name="Flowchart: Document 8"/>
          <p:cNvSpPr/>
          <p:nvPr/>
        </p:nvSpPr>
        <p:spPr bwMode="auto">
          <a:xfrm>
            <a:off x="4439492" y="5475281"/>
            <a:ext cx="6099047" cy="835212"/>
          </a:xfrm>
          <a:prstGeom prst="flowChartDocumen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Audi is offering a racing version of its hottest TT model: a </a:t>
            </a:r>
            <a:r>
              <a:rPr lang="en-US" sz="2400" dirty="0" smtClean="0"/>
              <a:t>380 </a:t>
            </a:r>
            <a:r>
              <a:rPr lang="en-US" sz="2400" b="1" dirty="0" smtClean="0"/>
              <a:t>HP</a:t>
            </a:r>
            <a:r>
              <a:rPr lang="en-US" sz="2400" dirty="0" smtClean="0"/>
              <a:t>, </a:t>
            </a:r>
            <a:r>
              <a:rPr lang="en-US" sz="2400" dirty="0"/>
              <a:t>front-wheel …</a:t>
            </a:r>
          </a:p>
        </p:txBody>
      </p:sp>
      <p:sp>
        <p:nvSpPr>
          <p:cNvPr id="10" name="Content Placeholder 5"/>
          <p:cNvSpPr txBox="1">
            <a:spLocks/>
          </p:cNvSpPr>
          <p:nvPr/>
        </p:nvSpPr>
        <p:spPr>
          <a:xfrm>
            <a:off x="1723723" y="2872350"/>
            <a:ext cx="1499616" cy="536448"/>
          </a:xfrm>
          <a:prstGeom prst="rect">
            <a:avLst/>
          </a:prstGeom>
        </p:spPr>
        <p:txBody>
          <a:bodyPr vert="horz" lIns="109728" tIns="54864" rIns="109728" bIns="54864">
            <a:normAutofit lnSpcReduction="10000"/>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True</a:t>
            </a:r>
          </a:p>
        </p:txBody>
      </p:sp>
      <p:cxnSp>
        <p:nvCxnSpPr>
          <p:cNvPr id="11" name="Straight Connector 10"/>
          <p:cNvCxnSpPr>
            <a:stCxn id="10" idx="3"/>
          </p:cNvCxnSpPr>
          <p:nvPr/>
        </p:nvCxnSpPr>
        <p:spPr>
          <a:xfrm flipV="1">
            <a:off x="3223339" y="3126546"/>
            <a:ext cx="1216153" cy="140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Content Placeholder 5"/>
          <p:cNvSpPr txBox="1">
            <a:spLocks/>
          </p:cNvSpPr>
          <p:nvPr/>
        </p:nvSpPr>
        <p:spPr>
          <a:xfrm>
            <a:off x="1723722" y="1930956"/>
            <a:ext cx="1499616" cy="536448"/>
          </a:xfrm>
          <a:prstGeom prst="rect">
            <a:avLst/>
          </a:prstGeom>
        </p:spPr>
        <p:txBody>
          <a:bodyPr vert="horz" lIns="109728" tIns="54864" rIns="109728" bIns="54864">
            <a:normAutofit lnSpcReduction="10000"/>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True</a:t>
            </a:r>
          </a:p>
        </p:txBody>
      </p:sp>
      <p:cxnSp>
        <p:nvCxnSpPr>
          <p:cNvPr id="13" name="Straight Connector 12"/>
          <p:cNvCxnSpPr>
            <a:stCxn id="12" idx="3"/>
          </p:cNvCxnSpPr>
          <p:nvPr/>
        </p:nvCxnSpPr>
        <p:spPr>
          <a:xfrm flipV="1">
            <a:off x="3223338" y="2185152"/>
            <a:ext cx="1216153" cy="140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3957907" y="2199181"/>
            <a:ext cx="475488" cy="2743292"/>
          </a:xfrm>
          <a:custGeom>
            <a:avLst/>
            <a:gdLst>
              <a:gd name="connsiteX0" fmla="*/ 755904 w 755904"/>
              <a:gd name="connsiteY0" fmla="*/ 0 h 950976"/>
              <a:gd name="connsiteX1" fmla="*/ 0 w 755904"/>
              <a:gd name="connsiteY1" fmla="*/ 512064 h 950976"/>
              <a:gd name="connsiteX2" fmla="*/ 755904 w 755904"/>
              <a:gd name="connsiteY2" fmla="*/ 950976 h 950976"/>
            </a:gdLst>
            <a:ahLst/>
            <a:cxnLst>
              <a:cxn ang="0">
                <a:pos x="connsiteX0" y="connsiteY0"/>
              </a:cxn>
              <a:cxn ang="0">
                <a:pos x="connsiteX1" y="connsiteY1"/>
              </a:cxn>
              <a:cxn ang="0">
                <a:pos x="connsiteX2" y="connsiteY2"/>
              </a:cxn>
            </a:cxnLst>
            <a:rect l="l" t="t" r="r" b="b"/>
            <a:pathLst>
              <a:path w="755904" h="950976">
                <a:moveTo>
                  <a:pt x="755904" y="0"/>
                </a:moveTo>
                <a:cubicBezTo>
                  <a:pt x="377952" y="176784"/>
                  <a:pt x="0" y="353568"/>
                  <a:pt x="0" y="512064"/>
                </a:cubicBezTo>
                <a:cubicBezTo>
                  <a:pt x="0" y="670560"/>
                  <a:pt x="636016" y="875792"/>
                  <a:pt x="755904" y="950976"/>
                </a:cubicBezTo>
              </a:path>
            </a:pathLst>
          </a:cu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5"/>
          <p:cNvSpPr txBox="1">
            <a:spLocks/>
          </p:cNvSpPr>
          <p:nvPr/>
        </p:nvSpPr>
        <p:spPr>
          <a:xfrm>
            <a:off x="1723723" y="4688276"/>
            <a:ext cx="1499616" cy="536448"/>
          </a:xfrm>
          <a:prstGeom prst="rect">
            <a:avLst/>
          </a:prstGeom>
        </p:spPr>
        <p:txBody>
          <a:bodyPr vert="horz" lIns="109728" tIns="54864" rIns="109728" bIns="54864">
            <a:normAutofit lnSpcReduction="10000"/>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True</a:t>
            </a:r>
          </a:p>
        </p:txBody>
      </p:sp>
      <p:cxnSp>
        <p:nvCxnSpPr>
          <p:cNvPr id="16" name="Straight Connector 15"/>
          <p:cNvCxnSpPr>
            <a:stCxn id="15" idx="3"/>
          </p:cNvCxnSpPr>
          <p:nvPr/>
        </p:nvCxnSpPr>
        <p:spPr>
          <a:xfrm flipV="1">
            <a:off x="3223339" y="4942472"/>
            <a:ext cx="1216153" cy="140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58522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Insight – Leverage Homogeneity</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139</a:t>
            </a:fld>
            <a:endParaRPr lang="en-US" dirty="0"/>
          </a:p>
        </p:txBody>
      </p:sp>
      <p:sp>
        <p:nvSpPr>
          <p:cNvPr id="5" name="Flowchart: Document 4"/>
          <p:cNvSpPr/>
          <p:nvPr/>
        </p:nvSpPr>
        <p:spPr bwMode="auto">
          <a:xfrm>
            <a:off x="4514905" y="2738996"/>
            <a:ext cx="6099048" cy="766855"/>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Microsoft</a:t>
            </a:r>
            <a:r>
              <a:rPr lang="en-US" sz="2400" dirty="0"/>
              <a:t> and </a:t>
            </a:r>
            <a:r>
              <a:rPr lang="en-US" sz="2400" b="1" dirty="0"/>
              <a:t>Apple</a:t>
            </a:r>
            <a:r>
              <a:rPr lang="en-US" sz="2400" dirty="0"/>
              <a:t> are the developers of three of the most popular </a:t>
            </a:r>
            <a:r>
              <a:rPr lang="en-US" sz="2400" dirty="0">
                <a:solidFill>
                  <a:srgbClr val="C00000"/>
                </a:solidFill>
              </a:rPr>
              <a:t>operating </a:t>
            </a:r>
            <a:r>
              <a:rPr lang="en-US" sz="2400" dirty="0" smtClean="0">
                <a:solidFill>
                  <a:srgbClr val="C00000"/>
                </a:solidFill>
              </a:rPr>
              <a:t>systems</a:t>
            </a:r>
            <a:endParaRPr lang="en-US" sz="2400" dirty="0">
              <a:solidFill>
                <a:srgbClr val="C00000"/>
              </a:solidFill>
            </a:endParaRPr>
          </a:p>
        </p:txBody>
      </p:sp>
      <p:sp>
        <p:nvSpPr>
          <p:cNvPr id="6" name="Flowchart: Document 5"/>
          <p:cNvSpPr/>
          <p:nvPr/>
        </p:nvSpPr>
        <p:spPr bwMode="auto">
          <a:xfrm>
            <a:off x="4514905" y="3660656"/>
            <a:ext cx="6099048" cy="743704"/>
          </a:xfrm>
          <a:prstGeom prst="flowChart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r>
              <a:rPr lang="en-US" sz="2400" b="1" dirty="0"/>
              <a:t>Apple</a:t>
            </a:r>
            <a:r>
              <a:rPr lang="en-US" sz="2400" dirty="0"/>
              <a:t> trees take four to five years to produce their first fruit…</a:t>
            </a:r>
          </a:p>
        </p:txBody>
      </p:sp>
      <p:sp>
        <p:nvSpPr>
          <p:cNvPr id="7" name="Flowchart: Document 6"/>
          <p:cNvSpPr/>
          <p:nvPr/>
        </p:nvSpPr>
        <p:spPr bwMode="auto">
          <a:xfrm>
            <a:off x="4514905" y="1822281"/>
            <a:ext cx="6099048" cy="802422"/>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45718" rIns="0" bIns="45718" numCol="1" rtlCol="0" anchor="ctr" anchorCtr="0" compatLnSpc="1">
            <a:prstTxWarp prst="textNoShape">
              <a:avLst/>
            </a:prstTxWarp>
          </a:bodyPr>
          <a:lstStyle/>
          <a:p>
            <a:pPr algn="ctr" defTabSz="914099"/>
            <a:r>
              <a:rPr lang="en-US" dirty="0">
                <a:solidFill>
                  <a:schemeClr val="bg1"/>
                </a:solidFill>
                <a:latin typeface="Segoe UI" pitchFamily="34" charset="0"/>
                <a:ea typeface="Segoe UI" pitchFamily="34" charset="0"/>
                <a:cs typeface="Segoe UI" pitchFamily="34" charset="0"/>
              </a:rPr>
              <a:t> </a:t>
            </a:r>
            <a:r>
              <a:rPr lang="en-US" sz="2400" b="1" dirty="0" smtClean="0"/>
              <a:t>Microsoft’s</a:t>
            </a:r>
            <a:r>
              <a:rPr lang="en-US" sz="2400" dirty="0" smtClean="0"/>
              <a:t> new </a:t>
            </a:r>
            <a:r>
              <a:rPr lang="en-US" sz="2400" dirty="0" smtClean="0">
                <a:solidFill>
                  <a:srgbClr val="C00000"/>
                </a:solidFill>
              </a:rPr>
              <a:t>operating system</a:t>
            </a:r>
            <a:r>
              <a:rPr lang="en-US" sz="2400" dirty="0" smtClean="0"/>
              <a:t>, </a:t>
            </a:r>
            <a:r>
              <a:rPr lang="en-US" sz="2400" dirty="0" smtClean="0">
                <a:solidFill>
                  <a:srgbClr val="C00000"/>
                </a:solidFill>
              </a:rPr>
              <a:t>Windows 8</a:t>
            </a:r>
            <a:r>
              <a:rPr lang="en-US" sz="2400" dirty="0" smtClean="0"/>
              <a:t>, is a PC </a:t>
            </a:r>
            <a:r>
              <a:rPr lang="en-US" sz="2400" dirty="0" smtClean="0">
                <a:solidFill>
                  <a:srgbClr val="C00000"/>
                </a:solidFill>
              </a:rPr>
              <a:t>operating system</a:t>
            </a:r>
            <a:r>
              <a:rPr lang="en-US" sz="2400" dirty="0" smtClean="0"/>
              <a:t> for the </a:t>
            </a:r>
            <a:r>
              <a:rPr lang="en-US" sz="2400" dirty="0" smtClean="0">
                <a:solidFill>
                  <a:srgbClr val="C00000"/>
                </a:solidFill>
              </a:rPr>
              <a:t>tablet</a:t>
            </a:r>
            <a:r>
              <a:rPr lang="en-US" sz="2400" dirty="0" smtClean="0"/>
              <a:t> age …</a:t>
            </a:r>
            <a:endParaRPr lang="en-US" sz="2400" dirty="0" smtClean="0">
              <a:solidFill>
                <a:schemeClr val="bg1"/>
              </a:solidFill>
              <a:latin typeface="Segoe UI" pitchFamily="34" charset="0"/>
              <a:ea typeface="Segoe UI" pitchFamily="34" charset="0"/>
              <a:cs typeface="Segoe UI" pitchFamily="34" charset="0"/>
            </a:endParaRPr>
          </a:p>
        </p:txBody>
      </p:sp>
      <p:sp>
        <p:nvSpPr>
          <p:cNvPr id="8" name="Flowchart: Document 7"/>
          <p:cNvSpPr/>
          <p:nvPr/>
        </p:nvSpPr>
        <p:spPr bwMode="auto">
          <a:xfrm>
            <a:off x="4514905" y="4573484"/>
            <a:ext cx="6099048" cy="729734"/>
          </a:xfrm>
          <a:prstGeom prst="flowChartDocument">
            <a:avLst/>
          </a:prstGeom>
          <a:solidFill>
            <a:srgbClr val="92D05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CEO Meg Whitman said that </a:t>
            </a:r>
            <a:r>
              <a:rPr lang="en-US" sz="2400" b="1" dirty="0"/>
              <a:t>HP</a:t>
            </a:r>
            <a:r>
              <a:rPr lang="en-US" sz="2400" dirty="0"/>
              <a:t> is focusing on </a:t>
            </a:r>
            <a:r>
              <a:rPr lang="en-US" sz="2400" dirty="0">
                <a:solidFill>
                  <a:srgbClr val="C00000"/>
                </a:solidFill>
              </a:rPr>
              <a:t>Windows 8</a:t>
            </a:r>
            <a:r>
              <a:rPr lang="en-US" sz="2400" dirty="0"/>
              <a:t> for its </a:t>
            </a:r>
            <a:r>
              <a:rPr lang="en-US" sz="2400" dirty="0">
                <a:solidFill>
                  <a:srgbClr val="C00000"/>
                </a:solidFill>
              </a:rPr>
              <a:t>tablet</a:t>
            </a:r>
            <a:r>
              <a:rPr lang="en-US" sz="2400" dirty="0"/>
              <a:t> strategy </a:t>
            </a:r>
          </a:p>
        </p:txBody>
      </p:sp>
      <p:sp>
        <p:nvSpPr>
          <p:cNvPr id="9" name="Flowchart: Document 8"/>
          <p:cNvSpPr/>
          <p:nvPr/>
        </p:nvSpPr>
        <p:spPr bwMode="auto">
          <a:xfrm>
            <a:off x="4514906" y="5471160"/>
            <a:ext cx="6099047" cy="835212"/>
          </a:xfrm>
          <a:prstGeom prst="flowChart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400" dirty="0"/>
              <a:t>Audi is offering a racing version of its hottest TT model: a </a:t>
            </a:r>
            <a:r>
              <a:rPr lang="en-US" sz="2400" dirty="0" smtClean="0"/>
              <a:t>380 </a:t>
            </a:r>
            <a:r>
              <a:rPr lang="en-US" sz="2400" b="1" dirty="0" smtClean="0"/>
              <a:t>HP</a:t>
            </a:r>
            <a:r>
              <a:rPr lang="en-US" sz="2400" dirty="0" smtClean="0"/>
              <a:t>, </a:t>
            </a:r>
            <a:r>
              <a:rPr lang="en-US" sz="2400" dirty="0"/>
              <a:t>front-wheel …</a:t>
            </a:r>
          </a:p>
        </p:txBody>
      </p:sp>
      <p:sp>
        <p:nvSpPr>
          <p:cNvPr id="10" name="Content Placeholder 5"/>
          <p:cNvSpPr txBox="1">
            <a:spLocks/>
          </p:cNvSpPr>
          <p:nvPr/>
        </p:nvSpPr>
        <p:spPr>
          <a:xfrm>
            <a:off x="1799137" y="2868229"/>
            <a:ext cx="1499616" cy="536448"/>
          </a:xfrm>
          <a:prstGeom prst="rect">
            <a:avLst/>
          </a:prstGeom>
        </p:spPr>
        <p:txBody>
          <a:bodyPr vert="horz" lIns="109728" tIns="54864" rIns="109728" bIns="54864">
            <a:normAutofit lnSpcReduction="10000"/>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True</a:t>
            </a:r>
          </a:p>
        </p:txBody>
      </p:sp>
      <p:cxnSp>
        <p:nvCxnSpPr>
          <p:cNvPr id="11" name="Straight Connector 10"/>
          <p:cNvCxnSpPr>
            <a:stCxn id="10" idx="3"/>
          </p:cNvCxnSpPr>
          <p:nvPr/>
        </p:nvCxnSpPr>
        <p:spPr>
          <a:xfrm flipV="1">
            <a:off x="3298753" y="3122425"/>
            <a:ext cx="1216153" cy="140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Content Placeholder 5"/>
          <p:cNvSpPr txBox="1">
            <a:spLocks/>
          </p:cNvSpPr>
          <p:nvPr/>
        </p:nvSpPr>
        <p:spPr>
          <a:xfrm>
            <a:off x="1799136" y="1926835"/>
            <a:ext cx="1499616" cy="536448"/>
          </a:xfrm>
          <a:prstGeom prst="rect">
            <a:avLst/>
          </a:prstGeom>
        </p:spPr>
        <p:txBody>
          <a:bodyPr vert="horz" lIns="109728" tIns="54864" rIns="109728" bIns="54864">
            <a:normAutofit lnSpcReduction="10000"/>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True</a:t>
            </a:r>
          </a:p>
        </p:txBody>
      </p:sp>
      <p:cxnSp>
        <p:nvCxnSpPr>
          <p:cNvPr id="13" name="Straight Connector 12"/>
          <p:cNvCxnSpPr>
            <a:stCxn id="12" idx="3"/>
          </p:cNvCxnSpPr>
          <p:nvPr/>
        </p:nvCxnSpPr>
        <p:spPr>
          <a:xfrm flipV="1">
            <a:off x="3298752" y="2181031"/>
            <a:ext cx="1216153" cy="140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033320" y="3136452"/>
            <a:ext cx="481585" cy="900949"/>
          </a:xfrm>
          <a:custGeom>
            <a:avLst/>
            <a:gdLst>
              <a:gd name="connsiteX0" fmla="*/ 755904 w 755904"/>
              <a:gd name="connsiteY0" fmla="*/ 0 h 950976"/>
              <a:gd name="connsiteX1" fmla="*/ 0 w 755904"/>
              <a:gd name="connsiteY1" fmla="*/ 512064 h 950976"/>
              <a:gd name="connsiteX2" fmla="*/ 755904 w 755904"/>
              <a:gd name="connsiteY2" fmla="*/ 950976 h 950976"/>
            </a:gdLst>
            <a:ahLst/>
            <a:cxnLst>
              <a:cxn ang="0">
                <a:pos x="connsiteX0" y="connsiteY0"/>
              </a:cxn>
              <a:cxn ang="0">
                <a:pos x="connsiteX1" y="connsiteY1"/>
              </a:cxn>
              <a:cxn ang="0">
                <a:pos x="connsiteX2" y="connsiteY2"/>
              </a:cxn>
            </a:cxnLst>
            <a:rect l="l" t="t" r="r" b="b"/>
            <a:pathLst>
              <a:path w="755904" h="950976">
                <a:moveTo>
                  <a:pt x="755904" y="0"/>
                </a:moveTo>
                <a:cubicBezTo>
                  <a:pt x="377952" y="176784"/>
                  <a:pt x="0" y="353568"/>
                  <a:pt x="0" y="512064"/>
                </a:cubicBezTo>
                <a:cubicBezTo>
                  <a:pt x="0" y="670560"/>
                  <a:pt x="636016" y="875792"/>
                  <a:pt x="755904" y="950976"/>
                </a:cubicBezTo>
              </a:path>
            </a:pathLst>
          </a:cu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5"/>
          <p:cNvSpPr txBox="1">
            <a:spLocks/>
          </p:cNvSpPr>
          <p:nvPr/>
        </p:nvSpPr>
        <p:spPr>
          <a:xfrm>
            <a:off x="1799137" y="4684155"/>
            <a:ext cx="1499616" cy="536448"/>
          </a:xfrm>
          <a:prstGeom prst="rect">
            <a:avLst/>
          </a:prstGeom>
        </p:spPr>
        <p:txBody>
          <a:bodyPr vert="horz" lIns="109728" tIns="54864" rIns="109728" bIns="54864">
            <a:normAutofit lnSpcReduction="10000"/>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True</a:t>
            </a:r>
          </a:p>
        </p:txBody>
      </p:sp>
      <p:cxnSp>
        <p:nvCxnSpPr>
          <p:cNvPr id="16" name="Straight Connector 15"/>
          <p:cNvCxnSpPr>
            <a:stCxn id="15" idx="3"/>
          </p:cNvCxnSpPr>
          <p:nvPr/>
        </p:nvCxnSpPr>
        <p:spPr>
          <a:xfrm flipV="1">
            <a:off x="3298753" y="4938351"/>
            <a:ext cx="1216153" cy="140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4033319" y="4051430"/>
            <a:ext cx="481585" cy="900949"/>
          </a:xfrm>
          <a:custGeom>
            <a:avLst/>
            <a:gdLst>
              <a:gd name="connsiteX0" fmla="*/ 755904 w 755904"/>
              <a:gd name="connsiteY0" fmla="*/ 0 h 950976"/>
              <a:gd name="connsiteX1" fmla="*/ 0 w 755904"/>
              <a:gd name="connsiteY1" fmla="*/ 512064 h 950976"/>
              <a:gd name="connsiteX2" fmla="*/ 755904 w 755904"/>
              <a:gd name="connsiteY2" fmla="*/ 950976 h 950976"/>
            </a:gdLst>
            <a:ahLst/>
            <a:cxnLst>
              <a:cxn ang="0">
                <a:pos x="connsiteX0" y="connsiteY0"/>
              </a:cxn>
              <a:cxn ang="0">
                <a:pos x="connsiteX1" y="connsiteY1"/>
              </a:cxn>
              <a:cxn ang="0">
                <a:pos x="connsiteX2" y="connsiteY2"/>
              </a:cxn>
            </a:cxnLst>
            <a:rect l="l" t="t" r="r" b="b"/>
            <a:pathLst>
              <a:path w="755904" h="950976">
                <a:moveTo>
                  <a:pt x="755904" y="0"/>
                </a:moveTo>
                <a:cubicBezTo>
                  <a:pt x="377952" y="176784"/>
                  <a:pt x="0" y="353568"/>
                  <a:pt x="0" y="512064"/>
                </a:cubicBezTo>
                <a:cubicBezTo>
                  <a:pt x="0" y="670560"/>
                  <a:pt x="636016" y="875792"/>
                  <a:pt x="755904" y="950976"/>
                </a:cubicBezTo>
              </a:path>
            </a:pathLst>
          </a:cu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033321" y="4952379"/>
            <a:ext cx="481585" cy="900949"/>
          </a:xfrm>
          <a:custGeom>
            <a:avLst/>
            <a:gdLst>
              <a:gd name="connsiteX0" fmla="*/ 755904 w 755904"/>
              <a:gd name="connsiteY0" fmla="*/ 0 h 950976"/>
              <a:gd name="connsiteX1" fmla="*/ 0 w 755904"/>
              <a:gd name="connsiteY1" fmla="*/ 512064 h 950976"/>
              <a:gd name="connsiteX2" fmla="*/ 755904 w 755904"/>
              <a:gd name="connsiteY2" fmla="*/ 950976 h 950976"/>
            </a:gdLst>
            <a:ahLst/>
            <a:cxnLst>
              <a:cxn ang="0">
                <a:pos x="connsiteX0" y="connsiteY0"/>
              </a:cxn>
              <a:cxn ang="0">
                <a:pos x="connsiteX1" y="connsiteY1"/>
              </a:cxn>
              <a:cxn ang="0">
                <a:pos x="connsiteX2" y="connsiteY2"/>
              </a:cxn>
            </a:cxnLst>
            <a:rect l="l" t="t" r="r" b="b"/>
            <a:pathLst>
              <a:path w="755904" h="950976">
                <a:moveTo>
                  <a:pt x="755904" y="0"/>
                </a:moveTo>
                <a:cubicBezTo>
                  <a:pt x="377952" y="176784"/>
                  <a:pt x="0" y="353568"/>
                  <a:pt x="0" y="512064"/>
                </a:cubicBezTo>
                <a:cubicBezTo>
                  <a:pt x="0" y="670560"/>
                  <a:pt x="636016" y="875792"/>
                  <a:pt x="755904" y="950976"/>
                </a:cubicBezTo>
              </a:path>
            </a:pathLst>
          </a:cu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3420673" y="4032508"/>
            <a:ext cx="1094232" cy="1892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Content Placeholder 5"/>
          <p:cNvSpPr txBox="1">
            <a:spLocks/>
          </p:cNvSpPr>
          <p:nvPr/>
        </p:nvSpPr>
        <p:spPr>
          <a:xfrm>
            <a:off x="1799137" y="3783206"/>
            <a:ext cx="1499616" cy="536448"/>
          </a:xfrm>
          <a:prstGeom prst="rect">
            <a:avLst/>
          </a:prstGeom>
        </p:spPr>
        <p:txBody>
          <a:bodyPr vert="horz" lIns="109728" tIns="54864" rIns="109728" bIns="54864">
            <a:normAutofit lnSpcReduction="10000"/>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False</a:t>
            </a:r>
          </a:p>
        </p:txBody>
      </p:sp>
      <p:cxnSp>
        <p:nvCxnSpPr>
          <p:cNvPr id="21" name="Straight Connector 20"/>
          <p:cNvCxnSpPr/>
          <p:nvPr/>
        </p:nvCxnSpPr>
        <p:spPr>
          <a:xfrm flipV="1">
            <a:off x="3359713" y="5834406"/>
            <a:ext cx="1094232" cy="1892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Content Placeholder 5"/>
          <p:cNvSpPr txBox="1">
            <a:spLocks/>
          </p:cNvSpPr>
          <p:nvPr/>
        </p:nvSpPr>
        <p:spPr>
          <a:xfrm>
            <a:off x="1738177" y="5585104"/>
            <a:ext cx="1499616" cy="536448"/>
          </a:xfrm>
          <a:prstGeom prst="rect">
            <a:avLst/>
          </a:prstGeom>
        </p:spPr>
        <p:txBody>
          <a:bodyPr vert="horz" lIns="109728" tIns="54864" rIns="109728" bIns="54864">
            <a:normAutofit lnSpcReduction="10000"/>
          </a:bodyPr>
          <a:lstStyle>
            <a:lvl1pPr marL="329184" indent="-329184" algn="l" rtl="0" eaLnBrk="1" latinLnBrk="0" hangingPunct="1">
              <a:spcBef>
                <a:spcPts val="696"/>
              </a:spcBef>
              <a:buClr>
                <a:schemeClr val="accent1"/>
              </a:buClr>
              <a:buSzPct val="85000"/>
              <a:buFont typeface="Wingdings 2"/>
              <a:buChar char=""/>
              <a:defRPr kumimoji="0" sz="3100" kern="1200">
                <a:solidFill>
                  <a:schemeClr val="tx1"/>
                </a:solidFill>
                <a:latin typeface="+mn-lt"/>
                <a:ea typeface="+mn-ea"/>
                <a:cs typeface="+mn-cs"/>
              </a:defRPr>
            </a:lvl1pPr>
            <a:lvl2pPr marL="658368" indent="-274320" algn="l" rtl="0" eaLnBrk="1" latinLnBrk="0" hangingPunct="1">
              <a:spcBef>
                <a:spcPts val="444"/>
              </a:spcBef>
              <a:buClr>
                <a:schemeClr val="accent2"/>
              </a:buClr>
              <a:buSzPct val="85000"/>
              <a:buFont typeface="Wingdings 2"/>
              <a:buChar char=""/>
              <a:defRPr kumimoji="0" sz="2900" kern="1200">
                <a:solidFill>
                  <a:schemeClr val="tx1"/>
                </a:solidFill>
                <a:latin typeface="+mn-lt"/>
                <a:ea typeface="+mn-ea"/>
                <a:cs typeface="+mn-cs"/>
              </a:defRPr>
            </a:lvl2pPr>
            <a:lvl3pPr marL="987552" indent="-274320" algn="l" rtl="0" eaLnBrk="1" latinLnBrk="0" hangingPunct="1">
              <a:spcBef>
                <a:spcPts val="444"/>
              </a:spcBef>
              <a:buClr>
                <a:schemeClr val="accent1">
                  <a:tint val="60000"/>
                </a:schemeClr>
              </a:buClr>
              <a:buSzPct val="85000"/>
              <a:buFont typeface="Wingdings 2"/>
              <a:buChar char=""/>
              <a:defRPr kumimoji="0" sz="2400" kern="1200">
                <a:solidFill>
                  <a:schemeClr val="tx1"/>
                </a:solidFill>
                <a:latin typeface="+mn-lt"/>
                <a:ea typeface="+mn-ea"/>
                <a:cs typeface="+mn-cs"/>
              </a:defRPr>
            </a:lvl3pPr>
            <a:lvl4pPr marL="1316736" indent="-274320" algn="l" rtl="0" eaLnBrk="1" latinLnBrk="0" hangingPunct="1">
              <a:spcBef>
                <a:spcPts val="444"/>
              </a:spcBef>
              <a:buClr>
                <a:schemeClr val="accent3"/>
              </a:buClr>
              <a:buSzPct val="80000"/>
              <a:buFont typeface="Wingdings 2"/>
              <a:buChar char=""/>
              <a:defRPr kumimoji="0" sz="2400" kern="1200">
                <a:solidFill>
                  <a:schemeClr val="tx1"/>
                </a:solidFill>
                <a:latin typeface="+mn-lt"/>
                <a:ea typeface="+mn-ea"/>
                <a:cs typeface="+mn-cs"/>
              </a:defRPr>
            </a:lvl4pPr>
            <a:lvl5pPr marL="1645920" indent="-274320" algn="l" rtl="0" eaLnBrk="1" latinLnBrk="0" hangingPunct="1">
              <a:spcBef>
                <a:spcPts val="444"/>
              </a:spcBef>
              <a:buClr>
                <a:schemeClr val="accent3"/>
              </a:buClr>
              <a:buFontTx/>
              <a:buChar char="o"/>
              <a:defRPr kumimoji="0" sz="2400" kern="1200">
                <a:solidFill>
                  <a:schemeClr val="tx1"/>
                </a:solidFill>
                <a:latin typeface="+mn-lt"/>
                <a:ea typeface="+mn-ea"/>
                <a:cs typeface="+mn-cs"/>
              </a:defRPr>
            </a:lvl5pPr>
            <a:lvl6pPr marL="1975104" indent="-274320" algn="l" rtl="0" eaLnBrk="1" latinLnBrk="0" hangingPunct="1">
              <a:spcBef>
                <a:spcPts val="444"/>
              </a:spcBef>
              <a:buClr>
                <a:schemeClr val="accent3"/>
              </a:buClr>
              <a:buChar char="•"/>
              <a:defRPr kumimoji="0" sz="2200" kern="1200" baseline="0">
                <a:solidFill>
                  <a:schemeClr val="tx1"/>
                </a:solidFill>
                <a:latin typeface="+mn-lt"/>
                <a:ea typeface="+mn-ea"/>
                <a:cs typeface="+mn-cs"/>
              </a:defRPr>
            </a:lvl6pPr>
            <a:lvl7pPr marL="2304288" indent="-274320" algn="l" rtl="0" eaLnBrk="1" latinLnBrk="0" hangingPunct="1">
              <a:spcBef>
                <a:spcPts val="444"/>
              </a:spcBef>
              <a:buClr>
                <a:schemeClr val="accent2"/>
              </a:buClr>
              <a:buChar char="•"/>
              <a:defRPr kumimoji="0" sz="2200" kern="1200">
                <a:solidFill>
                  <a:schemeClr val="tx1"/>
                </a:solidFill>
                <a:latin typeface="+mn-lt"/>
                <a:ea typeface="+mn-ea"/>
                <a:cs typeface="+mn-cs"/>
              </a:defRPr>
            </a:lvl7pPr>
            <a:lvl8pPr marL="2633472" indent="-274320" algn="l" rtl="0" eaLnBrk="1" latinLnBrk="0" hangingPunct="1">
              <a:spcBef>
                <a:spcPts val="444"/>
              </a:spcBef>
              <a:buClr>
                <a:schemeClr val="accent1">
                  <a:tint val="60000"/>
                </a:schemeClr>
              </a:buClr>
              <a:buChar char="•"/>
              <a:defRPr kumimoji="0" sz="2200" kern="1200">
                <a:solidFill>
                  <a:schemeClr val="tx1"/>
                </a:solidFill>
                <a:latin typeface="+mn-lt"/>
                <a:ea typeface="+mn-ea"/>
                <a:cs typeface="+mn-cs"/>
              </a:defRPr>
            </a:lvl8pPr>
            <a:lvl9pPr marL="2962656" indent="-274320" algn="l" rtl="0" eaLnBrk="1" latinLnBrk="0" hangingPunct="1">
              <a:spcBef>
                <a:spcPts val="444"/>
              </a:spcBef>
              <a:buClr>
                <a:schemeClr val="accent2">
                  <a:tint val="60000"/>
                </a:schemeClr>
              </a:buClr>
              <a:buChar char="•"/>
              <a:defRPr kumimoji="0" sz="2200" kern="1200">
                <a:solidFill>
                  <a:schemeClr val="tx1"/>
                </a:solidFill>
                <a:latin typeface="+mn-lt"/>
                <a:ea typeface="+mn-ea"/>
                <a:cs typeface="+mn-cs"/>
              </a:defRPr>
            </a:lvl9pPr>
          </a:lstStyle>
          <a:p>
            <a:pPr marL="384048" lvl="1" indent="0">
              <a:buNone/>
            </a:pPr>
            <a:r>
              <a:rPr lang="en-US" dirty="0" smtClean="0"/>
              <a:t>False</a:t>
            </a:r>
          </a:p>
        </p:txBody>
      </p:sp>
    </p:spTree>
    <p:extLst>
      <p:ext uri="{BB962C8B-B14F-4D97-AF65-F5344CB8AC3E}">
        <p14:creationId xmlns:p14="http://schemas.microsoft.com/office/powerpoint/2010/main" val="13742334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ltLang="en-US" dirty="0" smtClean="0"/>
              <a:t>Structures Facilitate Heterogeneous Information Network Analysis</a:t>
            </a:r>
            <a:endParaRPr lang="en-US" altLang="en-US" dirty="0"/>
          </a:p>
        </p:txBody>
      </p:sp>
      <p:sp>
        <p:nvSpPr>
          <p:cNvPr id="11267" name="Content Placeholder 2"/>
          <p:cNvSpPr>
            <a:spLocks noGrp="1"/>
          </p:cNvSpPr>
          <p:nvPr>
            <p:ph idx="1"/>
          </p:nvPr>
        </p:nvSpPr>
        <p:spPr/>
        <p:txBody>
          <a:bodyPr>
            <a:normAutofit/>
          </a:bodyPr>
          <a:lstStyle/>
          <a:p>
            <a:pPr marL="0" indent="-273050"/>
            <a:r>
              <a:rPr lang="en-US" altLang="en-US" sz="2400" dirty="0" smtClean="0">
                <a:cs typeface="MS PGothic" panose="020B0600070205080204" pitchFamily="34" charset="-128"/>
              </a:rPr>
              <a:t>Real-world data:  Multiple object types and/or multiple link types</a:t>
            </a:r>
          </a:p>
          <a:p>
            <a:pPr marL="0" indent="-273050"/>
            <a:endParaRPr lang="en-US" altLang="en-US" sz="2400" dirty="0" smtClean="0">
              <a:cs typeface="MS PGothic" panose="020B0600070205080204" pitchFamily="34" charset="-128"/>
            </a:endParaRPr>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l="11032" t="11337" r="10867"/>
          <a:stretch>
            <a:fillRect/>
          </a:stretch>
        </p:blipFill>
        <p:spPr bwMode="auto">
          <a:xfrm>
            <a:off x="7981719" y="2765104"/>
            <a:ext cx="3170238"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269" name="Group 5"/>
          <p:cNvGrpSpPr>
            <a:grpSpLocks/>
          </p:cNvGrpSpPr>
          <p:nvPr/>
        </p:nvGrpSpPr>
        <p:grpSpPr bwMode="auto">
          <a:xfrm>
            <a:off x="812284" y="2537140"/>
            <a:ext cx="3089948" cy="3222686"/>
            <a:chOff x="615069" y="3252303"/>
            <a:chExt cx="3565114" cy="3628098"/>
          </a:xfrm>
        </p:grpSpPr>
        <p:pic>
          <p:nvPicPr>
            <p:cNvPr id="112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252303"/>
              <a:ext cx="2343618" cy="2901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761600" y="6138643"/>
              <a:ext cx="1014789" cy="381144"/>
            </a:xfrm>
            <a:prstGeom prst="rect">
              <a:avLst/>
            </a:prstGeom>
            <a:noFill/>
          </p:spPr>
          <p:txBody>
            <a:bodyPr wrap="none">
              <a:spAutoFit/>
            </a:bodyPr>
            <a:lstStyle>
              <a:lvl1pPr>
                <a:defRPr sz="2800">
                  <a:solidFill>
                    <a:schemeClr val="tx1"/>
                  </a:solidFill>
                  <a:latin typeface="Calibri" pitchFamily="34" charset="0"/>
                  <a:ea typeface="MS PGothic" pitchFamily="34" charset="-128"/>
                </a:defRPr>
              </a:lvl1pPr>
              <a:lvl2pPr marL="742950" indent="-285750">
                <a:defRPr sz="2800">
                  <a:solidFill>
                    <a:schemeClr val="tx1"/>
                  </a:solidFill>
                  <a:latin typeface="Calibri" pitchFamily="34" charset="0"/>
                  <a:ea typeface="MS PGothic" pitchFamily="34" charset="-128"/>
                </a:defRPr>
              </a:lvl2pPr>
              <a:lvl3pPr marL="1143000" indent="-228600">
                <a:defRPr sz="2800">
                  <a:solidFill>
                    <a:schemeClr val="tx1"/>
                  </a:solidFill>
                  <a:latin typeface="Calibri" pitchFamily="34" charset="0"/>
                  <a:ea typeface="MS PGothic" pitchFamily="34" charset="-128"/>
                </a:defRPr>
              </a:lvl3pPr>
              <a:lvl4pPr marL="1600200" indent="-228600">
                <a:defRPr sz="2800">
                  <a:solidFill>
                    <a:schemeClr val="tx1"/>
                  </a:solidFill>
                  <a:latin typeface="Calibri" pitchFamily="34" charset="0"/>
                  <a:ea typeface="MS PGothic" pitchFamily="34" charset="-128"/>
                </a:defRPr>
              </a:lvl4pPr>
              <a:lvl5pPr marL="2057400" indent="-228600">
                <a:defRPr sz="28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Calibri" pitchFamily="34" charset="0"/>
                  <a:ea typeface="MS PGothic" pitchFamily="34" charset="-128"/>
                </a:defRPr>
              </a:lvl9pPr>
            </a:lstStyle>
            <a:p>
              <a:pPr eaLnBrk="1" hangingPunct="1">
                <a:defRPr/>
              </a:pPr>
              <a:r>
                <a:rPr lang="en-US" altLang="en-US" sz="1600">
                  <a:effectLst>
                    <a:outerShdw blurRad="38100" dist="38100" dir="2700000" algn="tl">
                      <a:srgbClr val="C0C0C0"/>
                    </a:outerShdw>
                  </a:effectLst>
                  <a:latin typeface="Arial Black" pitchFamily="34" charset="0"/>
                </a:rPr>
                <a:t>Venue</a:t>
              </a:r>
            </a:p>
          </p:txBody>
        </p:sp>
        <p:sp>
          <p:nvSpPr>
            <p:cNvPr id="9" name="TextBox 8"/>
            <p:cNvSpPr txBox="1"/>
            <p:nvPr/>
          </p:nvSpPr>
          <p:spPr>
            <a:xfrm>
              <a:off x="1745181" y="6138643"/>
              <a:ext cx="958490" cy="381144"/>
            </a:xfrm>
            <a:prstGeom prst="rect">
              <a:avLst/>
            </a:prstGeom>
            <a:noFill/>
          </p:spPr>
          <p:txBody>
            <a:bodyPr wrap="none">
              <a:spAutoFit/>
            </a:bodyPr>
            <a:lstStyle>
              <a:lvl1pPr>
                <a:defRPr sz="2800">
                  <a:solidFill>
                    <a:schemeClr val="tx1"/>
                  </a:solidFill>
                  <a:latin typeface="Calibri" pitchFamily="34" charset="0"/>
                  <a:ea typeface="MS PGothic" pitchFamily="34" charset="-128"/>
                </a:defRPr>
              </a:lvl1pPr>
              <a:lvl2pPr marL="742950" indent="-285750">
                <a:defRPr sz="2800">
                  <a:solidFill>
                    <a:schemeClr val="tx1"/>
                  </a:solidFill>
                  <a:latin typeface="Calibri" pitchFamily="34" charset="0"/>
                  <a:ea typeface="MS PGothic" pitchFamily="34" charset="-128"/>
                </a:defRPr>
              </a:lvl2pPr>
              <a:lvl3pPr marL="1143000" indent="-228600">
                <a:defRPr sz="2800">
                  <a:solidFill>
                    <a:schemeClr val="tx1"/>
                  </a:solidFill>
                  <a:latin typeface="Calibri" pitchFamily="34" charset="0"/>
                  <a:ea typeface="MS PGothic" pitchFamily="34" charset="-128"/>
                </a:defRPr>
              </a:lvl3pPr>
              <a:lvl4pPr marL="1600200" indent="-228600">
                <a:defRPr sz="2800">
                  <a:solidFill>
                    <a:schemeClr val="tx1"/>
                  </a:solidFill>
                  <a:latin typeface="Calibri" pitchFamily="34" charset="0"/>
                  <a:ea typeface="MS PGothic" pitchFamily="34" charset="-128"/>
                </a:defRPr>
              </a:lvl4pPr>
              <a:lvl5pPr marL="2057400" indent="-228600">
                <a:defRPr sz="28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Calibri" pitchFamily="34" charset="0"/>
                  <a:ea typeface="MS PGothic" pitchFamily="34" charset="-128"/>
                </a:defRPr>
              </a:lvl9pPr>
            </a:lstStyle>
            <a:p>
              <a:pPr eaLnBrk="1" hangingPunct="1">
                <a:defRPr/>
              </a:pPr>
              <a:r>
                <a:rPr lang="en-US" altLang="en-US" sz="1600">
                  <a:effectLst>
                    <a:outerShdw blurRad="38100" dist="38100" dir="2700000" algn="tl">
                      <a:srgbClr val="C0C0C0"/>
                    </a:outerShdw>
                  </a:effectLst>
                  <a:latin typeface="Arial Black" pitchFamily="34" charset="0"/>
                </a:rPr>
                <a:t>Paper</a:t>
              </a:r>
            </a:p>
          </p:txBody>
        </p:sp>
        <p:sp>
          <p:nvSpPr>
            <p:cNvPr id="10" name="TextBox 9"/>
            <p:cNvSpPr txBox="1"/>
            <p:nvPr/>
          </p:nvSpPr>
          <p:spPr>
            <a:xfrm>
              <a:off x="2679308" y="6138643"/>
              <a:ext cx="1078191" cy="381144"/>
            </a:xfrm>
            <a:prstGeom prst="rect">
              <a:avLst/>
            </a:prstGeom>
            <a:noFill/>
          </p:spPr>
          <p:txBody>
            <a:bodyPr wrap="none">
              <a:spAutoFit/>
            </a:bodyPr>
            <a:lstStyle>
              <a:lvl1pPr>
                <a:defRPr sz="2800">
                  <a:solidFill>
                    <a:schemeClr val="tx1"/>
                  </a:solidFill>
                  <a:latin typeface="Calibri" pitchFamily="34" charset="0"/>
                  <a:ea typeface="MS PGothic" pitchFamily="34" charset="-128"/>
                </a:defRPr>
              </a:lvl1pPr>
              <a:lvl2pPr marL="742950" indent="-285750">
                <a:defRPr sz="2800">
                  <a:solidFill>
                    <a:schemeClr val="tx1"/>
                  </a:solidFill>
                  <a:latin typeface="Calibri" pitchFamily="34" charset="0"/>
                  <a:ea typeface="MS PGothic" pitchFamily="34" charset="-128"/>
                </a:defRPr>
              </a:lvl2pPr>
              <a:lvl3pPr marL="1143000" indent="-228600">
                <a:defRPr sz="2800">
                  <a:solidFill>
                    <a:schemeClr val="tx1"/>
                  </a:solidFill>
                  <a:latin typeface="Calibri" pitchFamily="34" charset="0"/>
                  <a:ea typeface="MS PGothic" pitchFamily="34" charset="-128"/>
                </a:defRPr>
              </a:lvl3pPr>
              <a:lvl4pPr marL="1600200" indent="-228600">
                <a:defRPr sz="2800">
                  <a:solidFill>
                    <a:schemeClr val="tx1"/>
                  </a:solidFill>
                  <a:latin typeface="Calibri" pitchFamily="34" charset="0"/>
                  <a:ea typeface="MS PGothic" pitchFamily="34" charset="-128"/>
                </a:defRPr>
              </a:lvl4pPr>
              <a:lvl5pPr marL="2057400" indent="-228600">
                <a:defRPr sz="28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Calibri" pitchFamily="34" charset="0"/>
                  <a:ea typeface="MS PGothic" pitchFamily="34" charset="-128"/>
                </a:defRPr>
              </a:lvl9pPr>
            </a:lstStyle>
            <a:p>
              <a:pPr eaLnBrk="1" hangingPunct="1">
                <a:defRPr/>
              </a:pPr>
              <a:r>
                <a:rPr lang="en-US" altLang="en-US" sz="1600">
                  <a:effectLst>
                    <a:outerShdw blurRad="38100" dist="38100" dir="2700000" algn="tl">
                      <a:srgbClr val="C0C0C0"/>
                    </a:outerShdw>
                  </a:effectLst>
                  <a:latin typeface="Arial Black" pitchFamily="34" charset="0"/>
                </a:rPr>
                <a:t>Author</a:t>
              </a:r>
            </a:p>
          </p:txBody>
        </p:sp>
        <p:sp>
          <p:nvSpPr>
            <p:cNvPr id="11" name="TextBox 10"/>
            <p:cNvSpPr txBox="1"/>
            <p:nvPr/>
          </p:nvSpPr>
          <p:spPr>
            <a:xfrm>
              <a:off x="615069" y="6429957"/>
              <a:ext cx="3565114" cy="450444"/>
            </a:xfrm>
            <a:prstGeom prst="rect">
              <a:avLst/>
            </a:prstGeom>
            <a:noFill/>
          </p:spPr>
          <p:txBody>
            <a:bodyPr wrap="none">
              <a:spAutoFit/>
            </a:bodyPr>
            <a:lstStyle>
              <a:lvl1pPr>
                <a:defRPr sz="2800">
                  <a:solidFill>
                    <a:schemeClr val="tx1"/>
                  </a:solidFill>
                  <a:latin typeface="Calibri" pitchFamily="34" charset="0"/>
                  <a:ea typeface="MS PGothic" pitchFamily="34" charset="-128"/>
                </a:defRPr>
              </a:lvl1pPr>
              <a:lvl2pPr marL="742950" indent="-285750">
                <a:defRPr sz="2800">
                  <a:solidFill>
                    <a:schemeClr val="tx1"/>
                  </a:solidFill>
                  <a:latin typeface="Calibri" pitchFamily="34" charset="0"/>
                  <a:ea typeface="MS PGothic" pitchFamily="34" charset="-128"/>
                </a:defRPr>
              </a:lvl2pPr>
              <a:lvl3pPr marL="1143000" indent="-228600">
                <a:defRPr sz="2800">
                  <a:solidFill>
                    <a:schemeClr val="tx1"/>
                  </a:solidFill>
                  <a:latin typeface="Calibri" pitchFamily="34" charset="0"/>
                  <a:ea typeface="MS PGothic" pitchFamily="34" charset="-128"/>
                </a:defRPr>
              </a:lvl3pPr>
              <a:lvl4pPr marL="1600200" indent="-228600">
                <a:defRPr sz="2800">
                  <a:solidFill>
                    <a:schemeClr val="tx1"/>
                  </a:solidFill>
                  <a:latin typeface="Calibri" pitchFamily="34" charset="0"/>
                  <a:ea typeface="MS PGothic" pitchFamily="34" charset="-128"/>
                </a:defRPr>
              </a:lvl4pPr>
              <a:lvl5pPr marL="2057400" indent="-228600">
                <a:defRPr sz="28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Calibri" pitchFamily="34" charset="0"/>
                  <a:ea typeface="MS PGothic" pitchFamily="34" charset="-128"/>
                </a:defRPr>
              </a:lvl9pPr>
            </a:lstStyle>
            <a:p>
              <a:pPr eaLnBrk="1" hangingPunct="1">
                <a:defRPr/>
              </a:pPr>
              <a:r>
                <a:rPr lang="en-US" altLang="en-US" sz="2000">
                  <a:effectLst>
                    <a:outerShdw blurRad="38100" dist="38100" dir="2700000" algn="tl">
                      <a:srgbClr val="C0C0C0"/>
                    </a:outerShdw>
                  </a:effectLst>
                </a:rPr>
                <a:t>DBLP Bibliographic Network</a:t>
              </a:r>
            </a:p>
          </p:txBody>
        </p:sp>
      </p:grpSp>
      <p:grpSp>
        <p:nvGrpSpPr>
          <p:cNvPr id="11270" name="Group 11"/>
          <p:cNvGrpSpPr>
            <a:grpSpLocks/>
          </p:cNvGrpSpPr>
          <p:nvPr/>
        </p:nvGrpSpPr>
        <p:grpSpPr bwMode="auto">
          <a:xfrm>
            <a:off x="3974176" y="2546029"/>
            <a:ext cx="3744884" cy="3222625"/>
            <a:chOff x="4373362" y="3217513"/>
            <a:chExt cx="4333691" cy="3683394"/>
          </a:xfrm>
        </p:grpSpPr>
        <p:pic>
          <p:nvPicPr>
            <p:cNvPr id="1127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1112" y="3252303"/>
              <a:ext cx="3133287" cy="3065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5119225" y="6443658"/>
              <a:ext cx="3336178" cy="457249"/>
            </a:xfrm>
            <a:prstGeom prst="rect">
              <a:avLst/>
            </a:prstGeom>
            <a:noFill/>
          </p:spPr>
          <p:txBody>
            <a:bodyPr wrap="none">
              <a:spAutoFit/>
            </a:bodyPr>
            <a:lstStyle>
              <a:lvl1pPr>
                <a:defRPr sz="2800">
                  <a:solidFill>
                    <a:schemeClr val="tx1"/>
                  </a:solidFill>
                  <a:latin typeface="Calibri" pitchFamily="34" charset="0"/>
                  <a:ea typeface="MS PGothic" pitchFamily="34" charset="-128"/>
                </a:defRPr>
              </a:lvl1pPr>
              <a:lvl2pPr marL="742950" indent="-285750">
                <a:defRPr sz="2800">
                  <a:solidFill>
                    <a:schemeClr val="tx1"/>
                  </a:solidFill>
                  <a:latin typeface="Calibri" pitchFamily="34" charset="0"/>
                  <a:ea typeface="MS PGothic" pitchFamily="34" charset="-128"/>
                </a:defRPr>
              </a:lvl2pPr>
              <a:lvl3pPr marL="1143000" indent="-228600">
                <a:defRPr sz="2800">
                  <a:solidFill>
                    <a:schemeClr val="tx1"/>
                  </a:solidFill>
                  <a:latin typeface="Calibri" pitchFamily="34" charset="0"/>
                  <a:ea typeface="MS PGothic" pitchFamily="34" charset="-128"/>
                </a:defRPr>
              </a:lvl3pPr>
              <a:lvl4pPr marL="1600200" indent="-228600">
                <a:defRPr sz="2800">
                  <a:solidFill>
                    <a:schemeClr val="tx1"/>
                  </a:solidFill>
                  <a:latin typeface="Calibri" pitchFamily="34" charset="0"/>
                  <a:ea typeface="MS PGothic" pitchFamily="34" charset="-128"/>
                </a:defRPr>
              </a:lvl4pPr>
              <a:lvl5pPr marL="2057400" indent="-228600">
                <a:defRPr sz="28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Calibri" pitchFamily="34" charset="0"/>
                  <a:ea typeface="MS PGothic" pitchFamily="34" charset="-128"/>
                </a:defRPr>
              </a:lvl9pPr>
            </a:lstStyle>
            <a:p>
              <a:pPr eaLnBrk="1" hangingPunct="1">
                <a:defRPr/>
              </a:pPr>
              <a:r>
                <a:rPr lang="en-US" altLang="en-US" sz="2000">
                  <a:effectLst>
                    <a:outerShdw blurRad="38100" dist="38100" dir="2700000" algn="tl">
                      <a:srgbClr val="C0C0C0"/>
                    </a:outerShdw>
                  </a:effectLst>
                </a:rPr>
                <a:t>The IMDB Movie Network</a:t>
              </a:r>
            </a:p>
          </p:txBody>
        </p:sp>
        <p:sp>
          <p:nvSpPr>
            <p:cNvPr id="15" name="TextBox 14"/>
            <p:cNvSpPr txBox="1"/>
            <p:nvPr/>
          </p:nvSpPr>
          <p:spPr>
            <a:xfrm>
              <a:off x="5639126" y="6091649"/>
              <a:ext cx="926037" cy="386960"/>
            </a:xfrm>
            <a:prstGeom prst="rect">
              <a:avLst/>
            </a:prstGeom>
            <a:noFill/>
          </p:spPr>
          <p:txBody>
            <a:bodyPr wrap="none">
              <a:spAutoFit/>
            </a:bodyPr>
            <a:lstStyle>
              <a:lvl1pPr>
                <a:defRPr sz="2800">
                  <a:solidFill>
                    <a:schemeClr val="tx1"/>
                  </a:solidFill>
                  <a:latin typeface="Calibri" pitchFamily="34" charset="0"/>
                  <a:ea typeface="MS PGothic" pitchFamily="34" charset="-128"/>
                </a:defRPr>
              </a:lvl1pPr>
              <a:lvl2pPr marL="742950" indent="-285750">
                <a:defRPr sz="2800">
                  <a:solidFill>
                    <a:schemeClr val="tx1"/>
                  </a:solidFill>
                  <a:latin typeface="Calibri" pitchFamily="34" charset="0"/>
                  <a:ea typeface="MS PGothic" pitchFamily="34" charset="-128"/>
                </a:defRPr>
              </a:lvl2pPr>
              <a:lvl3pPr marL="1143000" indent="-228600">
                <a:defRPr sz="2800">
                  <a:solidFill>
                    <a:schemeClr val="tx1"/>
                  </a:solidFill>
                  <a:latin typeface="Calibri" pitchFamily="34" charset="0"/>
                  <a:ea typeface="MS PGothic" pitchFamily="34" charset="-128"/>
                </a:defRPr>
              </a:lvl3pPr>
              <a:lvl4pPr marL="1600200" indent="-228600">
                <a:defRPr sz="2800">
                  <a:solidFill>
                    <a:schemeClr val="tx1"/>
                  </a:solidFill>
                  <a:latin typeface="Calibri" pitchFamily="34" charset="0"/>
                  <a:ea typeface="MS PGothic" pitchFamily="34" charset="-128"/>
                </a:defRPr>
              </a:lvl4pPr>
              <a:lvl5pPr marL="2057400" indent="-228600">
                <a:defRPr sz="28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Calibri" pitchFamily="34" charset="0"/>
                  <a:ea typeface="MS PGothic" pitchFamily="34" charset="-128"/>
                </a:defRPr>
              </a:lvl9pPr>
            </a:lstStyle>
            <a:p>
              <a:pPr eaLnBrk="1" hangingPunct="1">
                <a:defRPr/>
              </a:pPr>
              <a:r>
                <a:rPr lang="en-US" altLang="en-US" sz="1600">
                  <a:effectLst>
                    <a:outerShdw blurRad="38100" dist="38100" dir="2700000" algn="tl">
                      <a:srgbClr val="C0C0C0"/>
                    </a:outerShdw>
                  </a:effectLst>
                  <a:latin typeface="Arial Black" pitchFamily="34" charset="0"/>
                </a:rPr>
                <a:t>Actor</a:t>
              </a:r>
            </a:p>
          </p:txBody>
        </p:sp>
        <p:sp>
          <p:nvSpPr>
            <p:cNvPr id="16" name="TextBox 15"/>
            <p:cNvSpPr txBox="1"/>
            <p:nvPr/>
          </p:nvSpPr>
          <p:spPr>
            <a:xfrm>
              <a:off x="6548491" y="6256767"/>
              <a:ext cx="969892" cy="386960"/>
            </a:xfrm>
            <a:prstGeom prst="rect">
              <a:avLst/>
            </a:prstGeom>
            <a:noFill/>
          </p:spPr>
          <p:txBody>
            <a:bodyPr wrap="none">
              <a:spAutoFit/>
            </a:bodyPr>
            <a:lstStyle>
              <a:lvl1pPr>
                <a:defRPr sz="2800">
                  <a:solidFill>
                    <a:schemeClr val="tx1"/>
                  </a:solidFill>
                  <a:latin typeface="Calibri" pitchFamily="34" charset="0"/>
                  <a:ea typeface="MS PGothic" pitchFamily="34" charset="-128"/>
                </a:defRPr>
              </a:lvl1pPr>
              <a:lvl2pPr marL="742950" indent="-285750">
                <a:defRPr sz="2800">
                  <a:solidFill>
                    <a:schemeClr val="tx1"/>
                  </a:solidFill>
                  <a:latin typeface="Calibri" pitchFamily="34" charset="0"/>
                  <a:ea typeface="MS PGothic" pitchFamily="34" charset="-128"/>
                </a:defRPr>
              </a:lvl2pPr>
              <a:lvl3pPr marL="1143000" indent="-228600">
                <a:defRPr sz="2800">
                  <a:solidFill>
                    <a:schemeClr val="tx1"/>
                  </a:solidFill>
                  <a:latin typeface="Calibri" pitchFamily="34" charset="0"/>
                  <a:ea typeface="MS PGothic" pitchFamily="34" charset="-128"/>
                </a:defRPr>
              </a:lvl3pPr>
              <a:lvl4pPr marL="1600200" indent="-228600">
                <a:defRPr sz="2800">
                  <a:solidFill>
                    <a:schemeClr val="tx1"/>
                  </a:solidFill>
                  <a:latin typeface="Calibri" pitchFamily="34" charset="0"/>
                  <a:ea typeface="MS PGothic" pitchFamily="34" charset="-128"/>
                </a:defRPr>
              </a:lvl4pPr>
              <a:lvl5pPr marL="2057400" indent="-228600">
                <a:defRPr sz="28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Calibri" pitchFamily="34" charset="0"/>
                  <a:ea typeface="MS PGothic" pitchFamily="34" charset="-128"/>
                </a:defRPr>
              </a:lvl9pPr>
            </a:lstStyle>
            <a:p>
              <a:pPr eaLnBrk="1" hangingPunct="1">
                <a:defRPr/>
              </a:pPr>
              <a:r>
                <a:rPr lang="en-US" altLang="en-US" sz="1600">
                  <a:effectLst>
                    <a:outerShdw blurRad="38100" dist="38100" dir="2700000" algn="tl">
                      <a:srgbClr val="C0C0C0"/>
                    </a:outerShdw>
                  </a:effectLst>
                  <a:latin typeface="Arial Black" pitchFamily="34" charset="0"/>
                </a:rPr>
                <a:t>Movie</a:t>
              </a:r>
            </a:p>
          </p:txBody>
        </p:sp>
        <p:sp>
          <p:nvSpPr>
            <p:cNvPr id="17" name="TextBox 16"/>
            <p:cNvSpPr txBox="1"/>
            <p:nvPr/>
          </p:nvSpPr>
          <p:spPr>
            <a:xfrm>
              <a:off x="7433974" y="6019070"/>
              <a:ext cx="1273079" cy="386960"/>
            </a:xfrm>
            <a:prstGeom prst="rect">
              <a:avLst/>
            </a:prstGeom>
            <a:noFill/>
          </p:spPr>
          <p:txBody>
            <a:bodyPr wrap="none">
              <a:spAutoFit/>
            </a:bodyPr>
            <a:lstStyle>
              <a:lvl1pPr>
                <a:defRPr sz="2800">
                  <a:solidFill>
                    <a:schemeClr val="tx1"/>
                  </a:solidFill>
                  <a:latin typeface="Calibri" pitchFamily="34" charset="0"/>
                  <a:ea typeface="MS PGothic" pitchFamily="34" charset="-128"/>
                </a:defRPr>
              </a:lvl1pPr>
              <a:lvl2pPr marL="742950" indent="-285750">
                <a:defRPr sz="2800">
                  <a:solidFill>
                    <a:schemeClr val="tx1"/>
                  </a:solidFill>
                  <a:latin typeface="Calibri" pitchFamily="34" charset="0"/>
                  <a:ea typeface="MS PGothic" pitchFamily="34" charset="-128"/>
                </a:defRPr>
              </a:lvl2pPr>
              <a:lvl3pPr marL="1143000" indent="-228600">
                <a:defRPr sz="2800">
                  <a:solidFill>
                    <a:schemeClr val="tx1"/>
                  </a:solidFill>
                  <a:latin typeface="Calibri" pitchFamily="34" charset="0"/>
                  <a:ea typeface="MS PGothic" pitchFamily="34" charset="-128"/>
                </a:defRPr>
              </a:lvl3pPr>
              <a:lvl4pPr marL="1600200" indent="-228600">
                <a:defRPr sz="2800">
                  <a:solidFill>
                    <a:schemeClr val="tx1"/>
                  </a:solidFill>
                  <a:latin typeface="Calibri" pitchFamily="34" charset="0"/>
                  <a:ea typeface="MS PGothic" pitchFamily="34" charset="-128"/>
                </a:defRPr>
              </a:lvl4pPr>
              <a:lvl5pPr marL="2057400" indent="-228600">
                <a:defRPr sz="28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Calibri" pitchFamily="34" charset="0"/>
                  <a:ea typeface="MS PGothic" pitchFamily="34" charset="-128"/>
                </a:defRPr>
              </a:lvl9pPr>
            </a:lstStyle>
            <a:p>
              <a:pPr eaLnBrk="1" hangingPunct="1">
                <a:defRPr/>
              </a:pPr>
              <a:r>
                <a:rPr lang="en-US" altLang="en-US" sz="1600">
                  <a:effectLst>
                    <a:outerShdw blurRad="38100" dist="38100" dir="2700000" algn="tl">
                      <a:srgbClr val="C0C0C0"/>
                    </a:outerShdw>
                  </a:effectLst>
                  <a:latin typeface="Arial Black" pitchFamily="34" charset="0"/>
                </a:rPr>
                <a:t>Director</a:t>
              </a:r>
            </a:p>
          </p:txBody>
        </p:sp>
        <p:sp>
          <p:nvSpPr>
            <p:cNvPr id="18" name="TextBox 17"/>
            <p:cNvSpPr txBox="1"/>
            <p:nvPr/>
          </p:nvSpPr>
          <p:spPr>
            <a:xfrm>
              <a:off x="4373362" y="3217513"/>
              <a:ext cx="1049657" cy="668386"/>
            </a:xfrm>
            <a:prstGeom prst="rect">
              <a:avLst/>
            </a:prstGeom>
            <a:noFill/>
          </p:spPr>
          <p:txBody>
            <a:bodyPr wrap="none">
              <a:spAutoFit/>
            </a:bodyPr>
            <a:lstStyle>
              <a:lvl1pPr>
                <a:defRPr sz="2800">
                  <a:solidFill>
                    <a:schemeClr val="tx1"/>
                  </a:solidFill>
                  <a:latin typeface="Calibri" pitchFamily="34" charset="0"/>
                  <a:ea typeface="MS PGothic" pitchFamily="34" charset="-128"/>
                </a:defRPr>
              </a:lvl1pPr>
              <a:lvl2pPr marL="742950" indent="-285750">
                <a:defRPr sz="2800">
                  <a:solidFill>
                    <a:schemeClr val="tx1"/>
                  </a:solidFill>
                  <a:latin typeface="Calibri" pitchFamily="34" charset="0"/>
                  <a:ea typeface="MS PGothic" pitchFamily="34" charset="-128"/>
                </a:defRPr>
              </a:lvl2pPr>
              <a:lvl3pPr marL="1143000" indent="-228600">
                <a:defRPr sz="2800">
                  <a:solidFill>
                    <a:schemeClr val="tx1"/>
                  </a:solidFill>
                  <a:latin typeface="Calibri" pitchFamily="34" charset="0"/>
                  <a:ea typeface="MS PGothic" pitchFamily="34" charset="-128"/>
                </a:defRPr>
              </a:lvl3pPr>
              <a:lvl4pPr marL="1600200" indent="-228600">
                <a:defRPr sz="2800">
                  <a:solidFill>
                    <a:schemeClr val="tx1"/>
                  </a:solidFill>
                  <a:latin typeface="Calibri" pitchFamily="34" charset="0"/>
                  <a:ea typeface="MS PGothic" pitchFamily="34" charset="-128"/>
                </a:defRPr>
              </a:lvl4pPr>
              <a:lvl5pPr marL="2057400" indent="-228600">
                <a:defRPr sz="28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Calibri" pitchFamily="34" charset="0"/>
                  <a:ea typeface="MS PGothic" pitchFamily="34" charset="-128"/>
                </a:defRPr>
              </a:lvl9pPr>
            </a:lstStyle>
            <a:p>
              <a:pPr eaLnBrk="1" hangingPunct="1">
                <a:defRPr/>
              </a:pPr>
              <a:r>
                <a:rPr lang="en-US" altLang="en-US" sz="1600" dirty="0">
                  <a:effectLst>
                    <a:outerShdw blurRad="38100" dist="38100" dir="2700000" algn="tl">
                      <a:srgbClr val="C0C0C0"/>
                    </a:outerShdw>
                  </a:effectLst>
                  <a:latin typeface="Arial Black" pitchFamily="34" charset="0"/>
                </a:rPr>
                <a:t>Movie </a:t>
              </a:r>
            </a:p>
            <a:p>
              <a:pPr eaLnBrk="1" hangingPunct="1">
                <a:defRPr/>
              </a:pPr>
              <a:r>
                <a:rPr lang="en-US" altLang="en-US" sz="1600" dirty="0">
                  <a:effectLst>
                    <a:outerShdw blurRad="38100" dist="38100" dir="2700000" algn="tl">
                      <a:srgbClr val="C0C0C0"/>
                    </a:outerShdw>
                  </a:effectLst>
                  <a:latin typeface="Arial Black" pitchFamily="34" charset="0"/>
                </a:rPr>
                <a:t>Studio</a:t>
              </a:r>
            </a:p>
          </p:txBody>
        </p:sp>
      </p:grpSp>
      <p:sp>
        <p:nvSpPr>
          <p:cNvPr id="20" name="TextBox 19"/>
          <p:cNvSpPr txBox="1"/>
          <p:nvPr/>
        </p:nvSpPr>
        <p:spPr>
          <a:xfrm>
            <a:off x="8303982" y="5368604"/>
            <a:ext cx="2582862" cy="400050"/>
          </a:xfrm>
          <a:prstGeom prst="rect">
            <a:avLst/>
          </a:prstGeom>
          <a:noFill/>
        </p:spPr>
        <p:txBody>
          <a:bodyPr wrap="none">
            <a:spAutoFit/>
          </a:bodyPr>
          <a:lstStyle>
            <a:lvl1pPr>
              <a:defRPr sz="2800">
                <a:solidFill>
                  <a:schemeClr val="tx1"/>
                </a:solidFill>
                <a:latin typeface="Calibri" pitchFamily="34" charset="0"/>
                <a:ea typeface="MS PGothic" pitchFamily="34" charset="-128"/>
              </a:defRPr>
            </a:lvl1pPr>
            <a:lvl2pPr marL="742950" indent="-285750">
              <a:defRPr sz="2800">
                <a:solidFill>
                  <a:schemeClr val="tx1"/>
                </a:solidFill>
                <a:latin typeface="Calibri" pitchFamily="34" charset="0"/>
                <a:ea typeface="MS PGothic" pitchFamily="34" charset="-128"/>
              </a:defRPr>
            </a:lvl2pPr>
            <a:lvl3pPr marL="1143000" indent="-228600">
              <a:defRPr sz="2800">
                <a:solidFill>
                  <a:schemeClr val="tx1"/>
                </a:solidFill>
                <a:latin typeface="Calibri" pitchFamily="34" charset="0"/>
                <a:ea typeface="MS PGothic" pitchFamily="34" charset="-128"/>
              </a:defRPr>
            </a:lvl3pPr>
            <a:lvl4pPr marL="1600200" indent="-228600">
              <a:defRPr sz="2800">
                <a:solidFill>
                  <a:schemeClr val="tx1"/>
                </a:solidFill>
                <a:latin typeface="Calibri" pitchFamily="34" charset="0"/>
                <a:ea typeface="MS PGothic" pitchFamily="34" charset="-128"/>
              </a:defRPr>
            </a:lvl4pPr>
            <a:lvl5pPr marL="2057400" indent="-228600">
              <a:defRPr sz="28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Calibri" pitchFamily="34" charset="0"/>
                <a:ea typeface="MS PGothic" pitchFamily="34" charset="-128"/>
              </a:defRPr>
            </a:lvl9pPr>
          </a:lstStyle>
          <a:p>
            <a:pPr eaLnBrk="1" hangingPunct="1">
              <a:defRPr/>
            </a:pPr>
            <a:r>
              <a:rPr lang="en-US" altLang="en-US" sz="2000">
                <a:effectLst>
                  <a:outerShdw blurRad="38100" dist="38100" dir="2700000" algn="tl">
                    <a:srgbClr val="C0C0C0"/>
                  </a:outerShdw>
                </a:effectLst>
              </a:rPr>
              <a:t>The Facebook Network</a:t>
            </a:r>
          </a:p>
        </p:txBody>
      </p:sp>
      <p:sp>
        <p:nvSpPr>
          <p:cNvPr id="3" name="Slide Number Placeholder 2"/>
          <p:cNvSpPr>
            <a:spLocks noGrp="1"/>
          </p:cNvSpPr>
          <p:nvPr>
            <p:ph type="sldNum" sz="quarter" idx="12"/>
          </p:nvPr>
        </p:nvSpPr>
        <p:spPr/>
        <p:txBody>
          <a:bodyPr/>
          <a:lstStyle/>
          <a:p>
            <a:fld id="{6113E31D-E2AB-40D1-8B51-AFA5AFEF393A}" type="slidenum">
              <a:rPr lang="en-US" smtClean="0"/>
              <a:t>14</a:t>
            </a:fld>
            <a:endParaRPr lang="en-US" dirty="0"/>
          </a:p>
        </p:txBody>
      </p:sp>
    </p:spTree>
    <p:extLst>
      <p:ext uri="{BB962C8B-B14F-4D97-AF65-F5344CB8AC3E}">
        <p14:creationId xmlns:p14="http://schemas.microsoft.com/office/powerpoint/2010/main" val="283525492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Entities in Topic Hierarchy</a:t>
            </a:r>
            <a:endParaRPr lang="en-US" dirty="0"/>
          </a:p>
        </p:txBody>
      </p:sp>
      <p:sp>
        <p:nvSpPr>
          <p:cNvPr id="13" name="Content Placeholder 12"/>
          <p:cNvSpPr>
            <a:spLocks noGrp="1"/>
          </p:cNvSpPr>
          <p:nvPr>
            <p:ph type="body" sz="half" idx="2"/>
          </p:nvPr>
        </p:nvSpPr>
        <p:spPr/>
        <p:txBody>
          <a:bodyPr>
            <a:normAutofit/>
          </a:bodyPr>
          <a:lstStyle/>
          <a:p>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140</a:t>
            </a:fld>
            <a:endParaRPr lang="en-US" dirty="0"/>
          </a:p>
        </p:txBody>
      </p:sp>
      <p:sp>
        <p:nvSpPr>
          <p:cNvPr id="14" name="Content Placeholder 13"/>
          <p:cNvSpPr>
            <a:spLocks noGrp="1"/>
          </p:cNvSpPr>
          <p:nvPr>
            <p:ph sz="half" idx="4294967295"/>
          </p:nvPr>
        </p:nvSpPr>
        <p:spPr>
          <a:xfrm>
            <a:off x="6455186" y="317887"/>
            <a:ext cx="4937125" cy="4022725"/>
          </a:xfrm>
        </p:spPr>
        <p:txBody>
          <a:bodyPr>
            <a:normAutofit/>
          </a:bodyPr>
          <a:lstStyle/>
          <a:p>
            <a:r>
              <a:rPr lang="en-US" sz="2400" dirty="0" smtClean="0"/>
              <a:t>Christos </a:t>
            </a:r>
            <a:r>
              <a:rPr lang="en-US" sz="2400" dirty="0" err="1" smtClean="0"/>
              <a:t>Faloutsos</a:t>
            </a:r>
            <a:r>
              <a:rPr lang="en-US" sz="2400" dirty="0" smtClean="0"/>
              <a:t> in data mining</a:t>
            </a:r>
            <a:endParaRPr lang="en-US" sz="2400" dirty="0"/>
          </a:p>
        </p:txBody>
      </p:sp>
      <p:sp>
        <p:nvSpPr>
          <p:cNvPr id="10" name="TextBox 9"/>
          <p:cNvSpPr txBox="1"/>
          <p:nvPr/>
        </p:nvSpPr>
        <p:spPr>
          <a:xfrm>
            <a:off x="2003381" y="1042875"/>
            <a:ext cx="3506742" cy="584775"/>
          </a:xfrm>
          <a:prstGeom prst="rect">
            <a:avLst/>
          </a:prstGeom>
          <a:noFill/>
          <a:ln>
            <a:solidFill>
              <a:schemeClr val="tx1"/>
            </a:solidFill>
          </a:ln>
        </p:spPr>
        <p:txBody>
          <a:bodyPr wrap="square" rtlCol="0">
            <a:spAutoFit/>
          </a:bodyPr>
          <a:lstStyle/>
          <a:p>
            <a:r>
              <a:rPr lang="en-US" sz="1600" dirty="0" smtClean="0">
                <a:solidFill>
                  <a:srgbClr val="000000"/>
                </a:solidFill>
                <a:latin typeface="Times New Roman"/>
                <a:ea typeface="Calibri"/>
                <a:cs typeface="Times New Roman"/>
              </a:rPr>
              <a:t>data mining / data streams / time series / association rules / mining patterns</a:t>
            </a:r>
            <a:endParaRPr lang="en-US" sz="1600" dirty="0">
              <a:latin typeface="Times New Roman"/>
              <a:cs typeface="Times New Roman"/>
            </a:endParaRPr>
          </a:p>
        </p:txBody>
      </p:sp>
      <p:sp>
        <p:nvSpPr>
          <p:cNvPr id="12" name="TextBox 11"/>
          <p:cNvSpPr txBox="1"/>
          <p:nvPr/>
        </p:nvSpPr>
        <p:spPr>
          <a:xfrm>
            <a:off x="804750" y="2079791"/>
            <a:ext cx="1545242" cy="584775"/>
          </a:xfrm>
          <a:prstGeom prst="rect">
            <a:avLst/>
          </a:prstGeom>
          <a:noFill/>
          <a:ln>
            <a:solidFill>
              <a:schemeClr val="tx1"/>
            </a:solidFill>
          </a:ln>
        </p:spPr>
        <p:txBody>
          <a:bodyPr wrap="square" rtlCol="0">
            <a:spAutoFit/>
          </a:bodyPr>
          <a:lstStyle/>
          <a:p>
            <a:r>
              <a:rPr lang="en-US" sz="1600" dirty="0" smtClean="0">
                <a:solidFill>
                  <a:srgbClr val="000000"/>
                </a:solidFill>
                <a:latin typeface="Times New Roman"/>
                <a:ea typeface="Calibri"/>
                <a:cs typeface="Times New Roman"/>
              </a:rPr>
              <a:t>time series nearest neighbor</a:t>
            </a:r>
          </a:p>
        </p:txBody>
      </p:sp>
      <p:sp>
        <p:nvSpPr>
          <p:cNvPr id="15" name="TextBox 14"/>
          <p:cNvSpPr txBox="1"/>
          <p:nvPr/>
        </p:nvSpPr>
        <p:spPr>
          <a:xfrm>
            <a:off x="2482044" y="2074245"/>
            <a:ext cx="1549931" cy="584775"/>
          </a:xfrm>
          <a:prstGeom prst="rect">
            <a:avLst/>
          </a:prstGeom>
          <a:noFill/>
          <a:ln>
            <a:solidFill>
              <a:schemeClr val="tx1"/>
            </a:solidFill>
          </a:ln>
        </p:spPr>
        <p:txBody>
          <a:bodyPr wrap="square" rtlCol="0">
            <a:spAutoFit/>
          </a:bodyPr>
          <a:lstStyle/>
          <a:p>
            <a:r>
              <a:rPr lang="en-US" sz="1600" dirty="0" smtClean="0">
                <a:latin typeface="Times New Roman"/>
                <a:cs typeface="Times New Roman"/>
              </a:rPr>
              <a:t>association rules mining patterns</a:t>
            </a:r>
          </a:p>
        </p:txBody>
      </p:sp>
      <p:sp>
        <p:nvSpPr>
          <p:cNvPr id="16" name="TextBox 15"/>
          <p:cNvSpPr txBox="1"/>
          <p:nvPr/>
        </p:nvSpPr>
        <p:spPr>
          <a:xfrm>
            <a:off x="4138655" y="2077978"/>
            <a:ext cx="1988633" cy="584775"/>
          </a:xfrm>
          <a:prstGeom prst="rect">
            <a:avLst/>
          </a:prstGeom>
          <a:noFill/>
          <a:ln>
            <a:solidFill>
              <a:schemeClr val="tx1"/>
            </a:solidFill>
          </a:ln>
        </p:spPr>
        <p:txBody>
          <a:bodyPr wrap="square" rtlCol="0">
            <a:spAutoFit/>
          </a:bodyPr>
          <a:lstStyle/>
          <a:p>
            <a:r>
              <a:rPr lang="en-US" sz="1600" dirty="0" smtClean="0">
                <a:solidFill>
                  <a:srgbClr val="000000"/>
                </a:solidFill>
                <a:latin typeface="Times New Roman"/>
                <a:ea typeface="Calibri"/>
                <a:cs typeface="Times New Roman"/>
              </a:rPr>
              <a:t>data streams</a:t>
            </a:r>
          </a:p>
          <a:p>
            <a:r>
              <a:rPr lang="en-US" sz="1600" dirty="0" smtClean="0">
                <a:solidFill>
                  <a:srgbClr val="000000"/>
                </a:solidFill>
                <a:latin typeface="Times New Roman"/>
                <a:ea typeface="Calibri"/>
                <a:cs typeface="Times New Roman"/>
              </a:rPr>
              <a:t>high dimensional data</a:t>
            </a:r>
          </a:p>
        </p:txBody>
      </p:sp>
      <p:cxnSp>
        <p:nvCxnSpPr>
          <p:cNvPr id="17" name="Straight Connector 16"/>
          <p:cNvCxnSpPr/>
          <p:nvPr/>
        </p:nvCxnSpPr>
        <p:spPr>
          <a:xfrm>
            <a:off x="1050131" y="1879827"/>
            <a:ext cx="4397311" cy="2811"/>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0" idx="2"/>
          </p:cNvCxnSpPr>
          <p:nvPr/>
        </p:nvCxnSpPr>
        <p:spPr>
          <a:xfrm flipH="1">
            <a:off x="3740576" y="1627650"/>
            <a:ext cx="16176" cy="226954"/>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16" idx="0"/>
          </p:cNvCxnSpPr>
          <p:nvPr/>
        </p:nvCxnSpPr>
        <p:spPr>
          <a:xfrm flipH="1">
            <a:off x="5132972" y="1872346"/>
            <a:ext cx="16440" cy="205632"/>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15" idx="0"/>
          </p:cNvCxnSpPr>
          <p:nvPr/>
        </p:nvCxnSpPr>
        <p:spPr>
          <a:xfrm flipH="1">
            <a:off x="3257010" y="1864915"/>
            <a:ext cx="21713" cy="20933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2" idx="0"/>
          </p:cNvCxnSpPr>
          <p:nvPr/>
        </p:nvCxnSpPr>
        <p:spPr>
          <a:xfrm>
            <a:off x="1577371" y="1864915"/>
            <a:ext cx="0" cy="214876"/>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265512" y="959565"/>
            <a:ext cx="889678" cy="523220"/>
          </a:xfrm>
          <a:prstGeom prst="rect">
            <a:avLst/>
          </a:prstGeom>
          <a:noFill/>
        </p:spPr>
        <p:txBody>
          <a:bodyPr wrap="square" rtlCol="0">
            <a:spAutoFit/>
          </a:bodyPr>
          <a:lstStyle/>
          <a:p>
            <a:r>
              <a:rPr lang="en-US" sz="1400" b="1" dirty="0" smtClean="0">
                <a:latin typeface="Times New Roman"/>
                <a:cs typeface="Times New Roman"/>
              </a:rPr>
              <a:t>111.6 papers</a:t>
            </a:r>
            <a:endParaRPr lang="en-US" sz="1400" b="1" dirty="0">
              <a:latin typeface="Times New Roman"/>
              <a:cs typeface="Times New Roman"/>
            </a:endParaRPr>
          </a:p>
        </p:txBody>
      </p:sp>
      <p:sp>
        <p:nvSpPr>
          <p:cNvPr id="25" name="TextBox 24"/>
          <p:cNvSpPr txBox="1"/>
          <p:nvPr/>
        </p:nvSpPr>
        <p:spPr>
          <a:xfrm>
            <a:off x="982380" y="1589773"/>
            <a:ext cx="512533" cy="307777"/>
          </a:xfrm>
          <a:prstGeom prst="rect">
            <a:avLst/>
          </a:prstGeom>
          <a:noFill/>
        </p:spPr>
        <p:txBody>
          <a:bodyPr wrap="square" rtlCol="0">
            <a:spAutoFit/>
          </a:bodyPr>
          <a:lstStyle/>
          <a:p>
            <a:r>
              <a:rPr lang="en-US" sz="1400" b="1" dirty="0" smtClean="0">
                <a:latin typeface="Times New Roman"/>
                <a:cs typeface="Times New Roman"/>
              </a:rPr>
              <a:t>21.0</a:t>
            </a:r>
            <a:endParaRPr lang="en-US" sz="1400" b="1" dirty="0">
              <a:latin typeface="Times New Roman"/>
              <a:cs typeface="Times New Roman"/>
            </a:endParaRPr>
          </a:p>
        </p:txBody>
      </p:sp>
      <p:sp>
        <p:nvSpPr>
          <p:cNvPr id="26" name="TextBox 25"/>
          <p:cNvSpPr txBox="1"/>
          <p:nvPr/>
        </p:nvSpPr>
        <p:spPr>
          <a:xfrm>
            <a:off x="2779769" y="1627650"/>
            <a:ext cx="549916" cy="307777"/>
          </a:xfrm>
          <a:prstGeom prst="rect">
            <a:avLst/>
          </a:prstGeom>
          <a:noFill/>
        </p:spPr>
        <p:txBody>
          <a:bodyPr wrap="square" rtlCol="0">
            <a:spAutoFit/>
          </a:bodyPr>
          <a:lstStyle/>
          <a:p>
            <a:r>
              <a:rPr lang="en-US" sz="1400" b="1" dirty="0" smtClean="0">
                <a:latin typeface="Times New Roman"/>
                <a:cs typeface="Times New Roman"/>
              </a:rPr>
              <a:t>35.6</a:t>
            </a:r>
            <a:endParaRPr lang="en-US" sz="1400" b="1" dirty="0">
              <a:latin typeface="Times New Roman"/>
              <a:cs typeface="Times New Roman"/>
            </a:endParaRPr>
          </a:p>
        </p:txBody>
      </p:sp>
      <p:sp>
        <p:nvSpPr>
          <p:cNvPr id="27" name="TextBox 26"/>
          <p:cNvSpPr txBox="1"/>
          <p:nvPr/>
        </p:nvSpPr>
        <p:spPr>
          <a:xfrm>
            <a:off x="4701815" y="1638786"/>
            <a:ext cx="540231" cy="307777"/>
          </a:xfrm>
          <a:prstGeom prst="rect">
            <a:avLst/>
          </a:prstGeom>
          <a:noFill/>
        </p:spPr>
        <p:txBody>
          <a:bodyPr wrap="square" rtlCol="0">
            <a:spAutoFit/>
          </a:bodyPr>
          <a:lstStyle/>
          <a:p>
            <a:r>
              <a:rPr lang="en-US" sz="1400" b="1" dirty="0" smtClean="0">
                <a:latin typeface="Times New Roman"/>
                <a:cs typeface="Times New Roman"/>
              </a:rPr>
              <a:t>33.3</a:t>
            </a:r>
            <a:endParaRPr lang="en-US" sz="1400" b="1" dirty="0">
              <a:latin typeface="Times New Roman"/>
              <a:cs typeface="Times New Roman"/>
            </a:endParaRPr>
          </a:p>
        </p:txBody>
      </p:sp>
      <p:sp>
        <p:nvSpPr>
          <p:cNvPr id="28" name="Rectangle 27"/>
          <p:cNvSpPr/>
          <p:nvPr/>
        </p:nvSpPr>
        <p:spPr>
          <a:xfrm>
            <a:off x="680644" y="813307"/>
            <a:ext cx="5577033" cy="199692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55" name="TextBox 54"/>
          <p:cNvSpPr txBox="1"/>
          <p:nvPr/>
        </p:nvSpPr>
        <p:spPr>
          <a:xfrm>
            <a:off x="7387758" y="1056673"/>
            <a:ext cx="3537289" cy="584775"/>
          </a:xfrm>
          <a:prstGeom prst="rect">
            <a:avLst/>
          </a:prstGeom>
          <a:noFill/>
          <a:ln>
            <a:solidFill>
              <a:schemeClr val="tx1"/>
            </a:solidFill>
          </a:ln>
        </p:spPr>
        <p:txBody>
          <a:bodyPr wrap="square" rtlCol="0">
            <a:spAutoFit/>
          </a:bodyPr>
          <a:lstStyle/>
          <a:p>
            <a:r>
              <a:rPr lang="en-US" sz="1600" dirty="0" smtClean="0">
                <a:solidFill>
                  <a:srgbClr val="000000"/>
                </a:solidFill>
                <a:latin typeface="Times New Roman"/>
                <a:ea typeface="Calibri"/>
                <a:cs typeface="Times New Roman"/>
              </a:rPr>
              <a:t>data mining / data streams / nearest neighbor / time series / mining patterns</a:t>
            </a:r>
            <a:endParaRPr lang="en-US" sz="1600" dirty="0">
              <a:latin typeface="Times New Roman"/>
              <a:cs typeface="Times New Roman"/>
            </a:endParaRPr>
          </a:p>
        </p:txBody>
      </p:sp>
      <p:sp>
        <p:nvSpPr>
          <p:cNvPr id="56" name="TextBox 55"/>
          <p:cNvSpPr txBox="1"/>
          <p:nvPr/>
        </p:nvSpPr>
        <p:spPr>
          <a:xfrm>
            <a:off x="6612553" y="2065716"/>
            <a:ext cx="1980531" cy="584775"/>
          </a:xfrm>
          <a:prstGeom prst="rect">
            <a:avLst/>
          </a:prstGeom>
          <a:noFill/>
          <a:ln>
            <a:solidFill>
              <a:schemeClr val="tx1"/>
            </a:solidFill>
          </a:ln>
        </p:spPr>
        <p:txBody>
          <a:bodyPr wrap="square" rtlCol="0">
            <a:spAutoFit/>
          </a:bodyPr>
          <a:lstStyle/>
          <a:p>
            <a:r>
              <a:rPr lang="en-US" sz="1600" dirty="0" smtClean="0">
                <a:solidFill>
                  <a:srgbClr val="000000"/>
                </a:solidFill>
                <a:latin typeface="Times New Roman"/>
                <a:ea typeface="Calibri"/>
                <a:cs typeface="Times New Roman"/>
              </a:rPr>
              <a:t>selectivity estimation sensor networks</a:t>
            </a:r>
            <a:endParaRPr lang="en-US" sz="1600" dirty="0">
              <a:latin typeface="Times New Roman"/>
              <a:cs typeface="Times New Roman"/>
            </a:endParaRPr>
          </a:p>
        </p:txBody>
      </p:sp>
      <p:sp>
        <p:nvSpPr>
          <p:cNvPr id="57" name="TextBox 56"/>
          <p:cNvSpPr txBox="1"/>
          <p:nvPr/>
        </p:nvSpPr>
        <p:spPr>
          <a:xfrm>
            <a:off x="8680420" y="2065716"/>
            <a:ext cx="1549217" cy="584775"/>
          </a:xfrm>
          <a:prstGeom prst="rect">
            <a:avLst/>
          </a:prstGeom>
          <a:noFill/>
          <a:ln>
            <a:solidFill>
              <a:schemeClr val="tx1"/>
            </a:solidFill>
          </a:ln>
        </p:spPr>
        <p:txBody>
          <a:bodyPr wrap="square" rtlCol="0">
            <a:spAutoFit/>
          </a:bodyPr>
          <a:lstStyle/>
          <a:p>
            <a:r>
              <a:rPr lang="en-US" sz="1600" dirty="0" smtClean="0">
                <a:solidFill>
                  <a:srgbClr val="000000"/>
                </a:solidFill>
                <a:latin typeface="Times New Roman"/>
                <a:ea typeface="Calibri"/>
                <a:cs typeface="Times New Roman"/>
              </a:rPr>
              <a:t>nearest </a:t>
            </a:r>
            <a:r>
              <a:rPr lang="en-US" sz="1600" dirty="0">
                <a:solidFill>
                  <a:srgbClr val="000000"/>
                </a:solidFill>
                <a:latin typeface="Times New Roman"/>
                <a:ea typeface="Calibri"/>
                <a:cs typeface="Times New Roman"/>
              </a:rPr>
              <a:t>neighbor </a:t>
            </a:r>
            <a:endParaRPr lang="en-US" sz="1600" dirty="0" smtClean="0">
              <a:solidFill>
                <a:srgbClr val="000000"/>
              </a:solidFill>
              <a:latin typeface="Times New Roman"/>
              <a:ea typeface="Calibri"/>
              <a:cs typeface="Times New Roman"/>
            </a:endParaRPr>
          </a:p>
          <a:p>
            <a:r>
              <a:rPr lang="en-US" sz="1600" dirty="0" smtClean="0">
                <a:solidFill>
                  <a:srgbClr val="000000"/>
                </a:solidFill>
                <a:latin typeface="Times New Roman"/>
                <a:ea typeface="Calibri"/>
                <a:cs typeface="Times New Roman"/>
              </a:rPr>
              <a:t>time warping</a:t>
            </a:r>
            <a:endParaRPr lang="en-US" sz="1600" dirty="0">
              <a:latin typeface="Times New Roman"/>
              <a:cs typeface="Times New Roman"/>
            </a:endParaRPr>
          </a:p>
        </p:txBody>
      </p:sp>
      <p:sp>
        <p:nvSpPr>
          <p:cNvPr id="58" name="TextBox 57"/>
          <p:cNvSpPr txBox="1"/>
          <p:nvPr/>
        </p:nvSpPr>
        <p:spPr>
          <a:xfrm>
            <a:off x="10317441" y="2065716"/>
            <a:ext cx="1365660" cy="584775"/>
          </a:xfrm>
          <a:prstGeom prst="rect">
            <a:avLst/>
          </a:prstGeom>
          <a:noFill/>
          <a:ln>
            <a:solidFill>
              <a:schemeClr val="tx1"/>
            </a:solidFill>
          </a:ln>
        </p:spPr>
        <p:txBody>
          <a:bodyPr wrap="square" rtlCol="0">
            <a:spAutoFit/>
          </a:bodyPr>
          <a:lstStyle/>
          <a:p>
            <a:r>
              <a:rPr lang="en-US" sz="1600" dirty="0" smtClean="0">
                <a:latin typeface="Times New Roman"/>
                <a:cs typeface="Times New Roman"/>
              </a:rPr>
              <a:t>large graphs large datasets</a:t>
            </a:r>
            <a:endParaRPr lang="en-US" sz="1600" dirty="0">
              <a:latin typeface="Times New Roman"/>
              <a:cs typeface="Times New Roman"/>
            </a:endParaRPr>
          </a:p>
        </p:txBody>
      </p:sp>
      <p:cxnSp>
        <p:nvCxnSpPr>
          <p:cNvPr id="60" name="Straight Connector 59"/>
          <p:cNvCxnSpPr/>
          <p:nvPr/>
        </p:nvCxnSpPr>
        <p:spPr>
          <a:xfrm flipV="1">
            <a:off x="7086600" y="1890280"/>
            <a:ext cx="4162991" cy="727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endCxn id="55" idx="2"/>
          </p:cNvCxnSpPr>
          <p:nvPr/>
        </p:nvCxnSpPr>
        <p:spPr>
          <a:xfrm flipH="1" flipV="1">
            <a:off x="9156403" y="1641448"/>
            <a:ext cx="76242" cy="227016"/>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endCxn id="56" idx="0"/>
          </p:cNvCxnSpPr>
          <p:nvPr/>
        </p:nvCxnSpPr>
        <p:spPr>
          <a:xfrm flipH="1">
            <a:off x="7602819" y="1892963"/>
            <a:ext cx="33581" cy="172753"/>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endCxn id="58" idx="0"/>
          </p:cNvCxnSpPr>
          <p:nvPr/>
        </p:nvCxnSpPr>
        <p:spPr>
          <a:xfrm flipH="1">
            <a:off x="11000271" y="1892963"/>
            <a:ext cx="64002" cy="172753"/>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endCxn id="57" idx="0"/>
          </p:cNvCxnSpPr>
          <p:nvPr/>
        </p:nvCxnSpPr>
        <p:spPr>
          <a:xfrm>
            <a:off x="9439687" y="1890279"/>
            <a:ext cx="15342" cy="175437"/>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6656694" y="1034352"/>
            <a:ext cx="733201" cy="523220"/>
          </a:xfrm>
          <a:prstGeom prst="rect">
            <a:avLst/>
          </a:prstGeom>
          <a:noFill/>
        </p:spPr>
        <p:txBody>
          <a:bodyPr wrap="square" rtlCol="0">
            <a:spAutoFit/>
          </a:bodyPr>
          <a:lstStyle/>
          <a:p>
            <a:r>
              <a:rPr lang="en-US" sz="1400" b="1" dirty="0" smtClean="0">
                <a:latin typeface="Times New Roman"/>
                <a:cs typeface="Times New Roman"/>
              </a:rPr>
              <a:t>67.8 papers</a:t>
            </a:r>
            <a:endParaRPr lang="en-US" sz="1400" b="1" dirty="0">
              <a:latin typeface="Times New Roman"/>
              <a:cs typeface="Times New Roman"/>
            </a:endParaRPr>
          </a:p>
        </p:txBody>
      </p:sp>
      <p:sp>
        <p:nvSpPr>
          <p:cNvPr id="67" name="TextBox 66"/>
          <p:cNvSpPr txBox="1"/>
          <p:nvPr/>
        </p:nvSpPr>
        <p:spPr>
          <a:xfrm>
            <a:off x="7239924" y="1644462"/>
            <a:ext cx="542530" cy="307777"/>
          </a:xfrm>
          <a:prstGeom prst="rect">
            <a:avLst/>
          </a:prstGeom>
          <a:noFill/>
        </p:spPr>
        <p:txBody>
          <a:bodyPr wrap="square" rtlCol="0">
            <a:spAutoFit/>
          </a:bodyPr>
          <a:lstStyle/>
          <a:p>
            <a:r>
              <a:rPr lang="en-US" sz="1400" b="1" dirty="0" smtClean="0">
                <a:latin typeface="Times New Roman"/>
                <a:cs typeface="Times New Roman"/>
              </a:rPr>
              <a:t>16.7</a:t>
            </a:r>
            <a:endParaRPr lang="en-US" sz="1400" b="1" dirty="0">
              <a:latin typeface="Times New Roman"/>
              <a:cs typeface="Times New Roman"/>
            </a:endParaRPr>
          </a:p>
        </p:txBody>
      </p:sp>
      <p:sp>
        <p:nvSpPr>
          <p:cNvPr id="68" name="TextBox 67"/>
          <p:cNvSpPr txBox="1"/>
          <p:nvPr/>
        </p:nvSpPr>
        <p:spPr>
          <a:xfrm>
            <a:off x="8567705" y="1644462"/>
            <a:ext cx="517106" cy="307777"/>
          </a:xfrm>
          <a:prstGeom prst="rect">
            <a:avLst/>
          </a:prstGeom>
          <a:noFill/>
        </p:spPr>
        <p:txBody>
          <a:bodyPr wrap="square" rtlCol="0">
            <a:spAutoFit/>
          </a:bodyPr>
          <a:lstStyle/>
          <a:p>
            <a:r>
              <a:rPr lang="en-US" sz="1400" b="1" dirty="0" smtClean="0">
                <a:latin typeface="Times New Roman"/>
                <a:cs typeface="Times New Roman"/>
              </a:rPr>
              <a:t>16.4</a:t>
            </a:r>
            <a:endParaRPr lang="en-US" sz="1400" b="1" dirty="0">
              <a:latin typeface="Times New Roman"/>
              <a:cs typeface="Times New Roman"/>
            </a:endParaRPr>
          </a:p>
        </p:txBody>
      </p:sp>
      <p:sp>
        <p:nvSpPr>
          <p:cNvPr id="69" name="TextBox 68"/>
          <p:cNvSpPr txBox="1"/>
          <p:nvPr/>
        </p:nvSpPr>
        <p:spPr>
          <a:xfrm>
            <a:off x="10318398" y="1638608"/>
            <a:ext cx="580849" cy="307777"/>
          </a:xfrm>
          <a:prstGeom prst="rect">
            <a:avLst/>
          </a:prstGeom>
          <a:noFill/>
        </p:spPr>
        <p:txBody>
          <a:bodyPr wrap="square" rtlCol="0">
            <a:spAutoFit/>
          </a:bodyPr>
          <a:lstStyle/>
          <a:p>
            <a:r>
              <a:rPr lang="en-US" sz="1400" b="1" dirty="0" smtClean="0">
                <a:latin typeface="Times New Roman"/>
                <a:cs typeface="Times New Roman"/>
              </a:rPr>
              <a:t>20.0</a:t>
            </a:r>
            <a:endParaRPr lang="en-US" sz="1400" b="1" dirty="0">
              <a:latin typeface="Times New Roman"/>
              <a:cs typeface="Times New Roman"/>
            </a:endParaRPr>
          </a:p>
        </p:txBody>
      </p:sp>
      <p:sp>
        <p:nvSpPr>
          <p:cNvPr id="71" name="Rectangle 70"/>
          <p:cNvSpPr/>
          <p:nvPr/>
        </p:nvSpPr>
        <p:spPr>
          <a:xfrm>
            <a:off x="6520878" y="813307"/>
            <a:ext cx="5257789" cy="199692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1" name="Table 100"/>
          <p:cNvGraphicFramePr>
            <a:graphicFrameLocks noGrp="1"/>
          </p:cNvGraphicFramePr>
          <p:nvPr>
            <p:extLst/>
          </p:nvPr>
        </p:nvGraphicFramePr>
        <p:xfrm>
          <a:off x="4031975" y="3048134"/>
          <a:ext cx="1923341" cy="1828800"/>
        </p:xfrm>
        <a:graphic>
          <a:graphicData uri="http://schemas.openxmlformats.org/drawingml/2006/table">
            <a:tbl>
              <a:tblPr bandRow="1">
                <a:tableStyleId>{5C22544A-7EE6-4342-B048-85BDC9FD1C3A}</a:tableStyleId>
              </a:tblPr>
              <a:tblGrid>
                <a:gridCol w="1923341">
                  <a:extLst>
                    <a:ext uri="{9D8B030D-6E8A-4147-A177-3AD203B41FA5}">
                      <a16:colId xmlns:a16="http://schemas.microsoft.com/office/drawing/2014/main" xmlns="" val="2489444905"/>
                    </a:ext>
                  </a:extLst>
                </a:gridCol>
              </a:tblGrid>
              <a:tr h="321946">
                <a:tc>
                  <a:txBody>
                    <a:bodyPr/>
                    <a:lstStyle/>
                    <a:p>
                      <a:r>
                        <a:rPr lang="en-US" sz="1800" dirty="0" err="1" smtClean="0"/>
                        <a:t>Eamonn</a:t>
                      </a:r>
                      <a:r>
                        <a:rPr lang="en-US" sz="1800" dirty="0" smtClean="0"/>
                        <a:t> J. Keogh</a:t>
                      </a:r>
                      <a:endParaRPr lang="en-US" sz="1800" dirty="0"/>
                    </a:p>
                  </a:txBody>
                  <a:tcPr anchor="ctr"/>
                </a:tc>
                <a:extLst>
                  <a:ext uri="{0D108BD9-81ED-4DB2-BD59-A6C34878D82A}">
                    <a16:rowId xmlns:a16="http://schemas.microsoft.com/office/drawing/2014/main" xmlns="" val="2488564389"/>
                  </a:ext>
                </a:extLst>
              </a:tr>
              <a:tr h="324295">
                <a:tc>
                  <a:txBody>
                    <a:bodyPr/>
                    <a:lstStyle/>
                    <a:p>
                      <a:r>
                        <a:rPr lang="en-US" sz="1800" dirty="0" smtClean="0"/>
                        <a:t>Jessica Lin</a:t>
                      </a:r>
                      <a:endParaRPr lang="en-US" sz="1800" dirty="0"/>
                    </a:p>
                  </a:txBody>
                  <a:tcPr anchor="ctr"/>
                </a:tc>
                <a:extLst>
                  <a:ext uri="{0D108BD9-81ED-4DB2-BD59-A6C34878D82A}">
                    <a16:rowId xmlns:a16="http://schemas.microsoft.com/office/drawing/2014/main" xmlns="" val="749272544"/>
                  </a:ext>
                </a:extLst>
              </a:tr>
              <a:tr h="347460">
                <a:tc>
                  <a:txBody>
                    <a:bodyPr/>
                    <a:lstStyle/>
                    <a:p>
                      <a:r>
                        <a:rPr lang="en-US" sz="1800" dirty="0" err="1" smtClean="0"/>
                        <a:t>Michail</a:t>
                      </a:r>
                      <a:r>
                        <a:rPr lang="en-US" sz="1800" dirty="0" smtClean="0"/>
                        <a:t> Vlachos</a:t>
                      </a:r>
                      <a:endParaRPr lang="en-US" sz="1800" dirty="0"/>
                    </a:p>
                  </a:txBody>
                  <a:tcPr anchor="ctr"/>
                </a:tc>
                <a:extLst>
                  <a:ext uri="{0D108BD9-81ED-4DB2-BD59-A6C34878D82A}">
                    <a16:rowId xmlns:a16="http://schemas.microsoft.com/office/drawing/2014/main" xmlns="" val="966760733"/>
                  </a:ext>
                </a:extLst>
              </a:tr>
              <a:tr h="347460">
                <a:tc>
                  <a:txBody>
                    <a:bodyPr/>
                    <a:lstStyle/>
                    <a:p>
                      <a:r>
                        <a:rPr lang="en-US" sz="1800" dirty="0" smtClean="0"/>
                        <a:t>Michael J. </a:t>
                      </a:r>
                      <a:r>
                        <a:rPr lang="en-US" sz="1800" dirty="0" err="1" smtClean="0"/>
                        <a:t>Passani</a:t>
                      </a:r>
                      <a:endParaRPr lang="en-US" sz="1800" dirty="0"/>
                    </a:p>
                  </a:txBody>
                  <a:tcPr anchor="ctr"/>
                </a:tc>
                <a:extLst>
                  <a:ext uri="{0D108BD9-81ED-4DB2-BD59-A6C34878D82A}">
                    <a16:rowId xmlns:a16="http://schemas.microsoft.com/office/drawing/2014/main" xmlns="" val="562403034"/>
                  </a:ext>
                </a:extLst>
              </a:tr>
              <a:tr h="347459">
                <a:tc>
                  <a:txBody>
                    <a:bodyPr/>
                    <a:lstStyle/>
                    <a:p>
                      <a:r>
                        <a:rPr lang="en-US" sz="1800" dirty="0" smtClean="0"/>
                        <a:t>Matthias </a:t>
                      </a:r>
                      <a:r>
                        <a:rPr lang="en-US" sz="1800" dirty="0" err="1" smtClean="0"/>
                        <a:t>Renz</a:t>
                      </a:r>
                      <a:endParaRPr lang="en-US" sz="1800" dirty="0"/>
                    </a:p>
                  </a:txBody>
                  <a:tcPr anchor="ctr"/>
                </a:tc>
                <a:extLst>
                  <a:ext uri="{0D108BD9-81ED-4DB2-BD59-A6C34878D82A}">
                    <a16:rowId xmlns:a16="http://schemas.microsoft.com/office/drawing/2014/main" xmlns="" val="2433913483"/>
                  </a:ext>
                </a:extLst>
              </a:tr>
            </a:tbl>
          </a:graphicData>
        </a:graphic>
      </p:graphicFrame>
      <p:graphicFrame>
        <p:nvGraphicFramePr>
          <p:cNvPr id="102" name="Table 101"/>
          <p:cNvGraphicFramePr>
            <a:graphicFrameLocks noGrp="1"/>
          </p:cNvGraphicFramePr>
          <p:nvPr>
            <p:extLst/>
          </p:nvPr>
        </p:nvGraphicFramePr>
        <p:xfrm>
          <a:off x="8779393" y="3088046"/>
          <a:ext cx="2612918" cy="1828800"/>
        </p:xfrm>
        <a:graphic>
          <a:graphicData uri="http://schemas.openxmlformats.org/drawingml/2006/table">
            <a:tbl>
              <a:tblPr bandRow="1">
                <a:tableStyleId>{5C22544A-7EE6-4342-B048-85BDC9FD1C3A}</a:tableStyleId>
              </a:tblPr>
              <a:tblGrid>
                <a:gridCol w="2612918">
                  <a:extLst>
                    <a:ext uri="{9D8B030D-6E8A-4147-A177-3AD203B41FA5}">
                      <a16:colId xmlns:a16="http://schemas.microsoft.com/office/drawing/2014/main" xmlns="" val="2539107579"/>
                    </a:ext>
                  </a:extLst>
                </a:gridCol>
              </a:tblGrid>
              <a:tr h="319476">
                <a:tc>
                  <a:txBody>
                    <a:bodyPr/>
                    <a:lstStyle/>
                    <a:p>
                      <a:r>
                        <a:rPr lang="en-US" sz="1800" dirty="0" err="1" smtClean="0"/>
                        <a:t>Divesh</a:t>
                      </a:r>
                      <a:r>
                        <a:rPr lang="en-US" sz="1800" dirty="0" smtClean="0"/>
                        <a:t> </a:t>
                      </a:r>
                      <a:r>
                        <a:rPr lang="en-US" sz="1800" dirty="0" err="1" smtClean="0"/>
                        <a:t>Srivasta</a:t>
                      </a:r>
                      <a:endParaRPr lang="en-US" sz="1800" dirty="0"/>
                    </a:p>
                  </a:txBody>
                  <a:tcPr anchor="ctr"/>
                </a:tc>
                <a:extLst>
                  <a:ext uri="{0D108BD9-81ED-4DB2-BD59-A6C34878D82A}">
                    <a16:rowId xmlns:a16="http://schemas.microsoft.com/office/drawing/2014/main" xmlns="" val="3901726234"/>
                  </a:ext>
                </a:extLst>
              </a:tr>
              <a:tr h="319476">
                <a:tc>
                  <a:txBody>
                    <a:bodyPr/>
                    <a:lstStyle/>
                    <a:p>
                      <a:r>
                        <a:rPr lang="en-US" sz="1800" dirty="0" err="1" smtClean="0"/>
                        <a:t>Surajit</a:t>
                      </a:r>
                      <a:r>
                        <a:rPr lang="en-US" sz="1800" dirty="0" smtClean="0"/>
                        <a:t> </a:t>
                      </a:r>
                      <a:r>
                        <a:rPr lang="en-US" sz="1800" dirty="0" err="1" smtClean="0"/>
                        <a:t>Chaudhuri</a:t>
                      </a:r>
                      <a:endParaRPr lang="en-US" sz="1800" dirty="0"/>
                    </a:p>
                  </a:txBody>
                  <a:tcPr anchor="ctr"/>
                </a:tc>
                <a:extLst>
                  <a:ext uri="{0D108BD9-81ED-4DB2-BD59-A6C34878D82A}">
                    <a16:rowId xmlns:a16="http://schemas.microsoft.com/office/drawing/2014/main" xmlns="" val="1530969889"/>
                  </a:ext>
                </a:extLst>
              </a:tr>
              <a:tr h="331499">
                <a:tc>
                  <a:txBody>
                    <a:bodyPr/>
                    <a:lstStyle/>
                    <a:p>
                      <a:r>
                        <a:rPr lang="en-US" sz="1800" dirty="0" smtClean="0"/>
                        <a:t>Nick </a:t>
                      </a:r>
                      <a:r>
                        <a:rPr lang="en-US" sz="1800" dirty="0" err="1" smtClean="0"/>
                        <a:t>Koudas</a:t>
                      </a:r>
                      <a:endParaRPr lang="en-US" sz="1800" dirty="0"/>
                    </a:p>
                  </a:txBody>
                  <a:tcPr anchor="ctr"/>
                </a:tc>
                <a:extLst>
                  <a:ext uri="{0D108BD9-81ED-4DB2-BD59-A6C34878D82A}">
                    <a16:rowId xmlns:a16="http://schemas.microsoft.com/office/drawing/2014/main" xmlns="" val="876428154"/>
                  </a:ext>
                </a:extLst>
              </a:tr>
              <a:tr h="331499">
                <a:tc>
                  <a:txBody>
                    <a:bodyPr/>
                    <a:lstStyle/>
                    <a:p>
                      <a:r>
                        <a:rPr lang="en-US" sz="1800" dirty="0" smtClean="0"/>
                        <a:t>Jeffrey F. </a:t>
                      </a:r>
                      <a:r>
                        <a:rPr lang="en-US" sz="1800" dirty="0" err="1" smtClean="0"/>
                        <a:t>Naughton</a:t>
                      </a:r>
                      <a:endParaRPr lang="en-US" sz="1800" dirty="0"/>
                    </a:p>
                  </a:txBody>
                  <a:tcPr anchor="ctr"/>
                </a:tc>
                <a:extLst>
                  <a:ext uri="{0D108BD9-81ED-4DB2-BD59-A6C34878D82A}">
                    <a16:rowId xmlns:a16="http://schemas.microsoft.com/office/drawing/2014/main" xmlns="" val="1417085333"/>
                  </a:ext>
                </a:extLst>
              </a:tr>
              <a:tr h="331499">
                <a:tc>
                  <a:txBody>
                    <a:bodyPr/>
                    <a:lstStyle/>
                    <a:p>
                      <a:r>
                        <a:rPr lang="en-US" sz="1800" dirty="0" err="1" smtClean="0"/>
                        <a:t>Yannis</a:t>
                      </a:r>
                      <a:r>
                        <a:rPr lang="en-US" sz="1800" dirty="0" smtClean="0"/>
                        <a:t> </a:t>
                      </a:r>
                      <a:r>
                        <a:rPr lang="en-US" sz="1800" dirty="0" err="1" smtClean="0"/>
                        <a:t>Papakonstantinou</a:t>
                      </a:r>
                      <a:endParaRPr lang="en-US" sz="1800" dirty="0"/>
                    </a:p>
                  </a:txBody>
                  <a:tcPr anchor="ctr"/>
                </a:tc>
                <a:extLst>
                  <a:ext uri="{0D108BD9-81ED-4DB2-BD59-A6C34878D82A}">
                    <a16:rowId xmlns:a16="http://schemas.microsoft.com/office/drawing/2014/main" xmlns="" val="288912406"/>
                  </a:ext>
                </a:extLst>
              </a:tr>
            </a:tbl>
          </a:graphicData>
        </a:graphic>
      </p:graphicFrame>
      <p:graphicFrame>
        <p:nvGraphicFramePr>
          <p:cNvPr id="103" name="Table 102"/>
          <p:cNvGraphicFramePr>
            <a:graphicFrameLocks noGrp="1"/>
          </p:cNvGraphicFramePr>
          <p:nvPr>
            <p:extLst/>
          </p:nvPr>
        </p:nvGraphicFramePr>
        <p:xfrm>
          <a:off x="6455185" y="3065216"/>
          <a:ext cx="2112519" cy="1828800"/>
        </p:xfrm>
        <a:graphic>
          <a:graphicData uri="http://schemas.openxmlformats.org/drawingml/2006/table">
            <a:tbl>
              <a:tblPr bandRow="1">
                <a:tableStyleId>{5C22544A-7EE6-4342-B048-85BDC9FD1C3A}</a:tableStyleId>
              </a:tblPr>
              <a:tblGrid>
                <a:gridCol w="2112519">
                  <a:extLst>
                    <a:ext uri="{9D8B030D-6E8A-4147-A177-3AD203B41FA5}">
                      <a16:colId xmlns:a16="http://schemas.microsoft.com/office/drawing/2014/main" xmlns="" val="3277421902"/>
                    </a:ext>
                  </a:extLst>
                </a:gridCol>
              </a:tblGrid>
              <a:tr h="287822">
                <a:tc>
                  <a:txBody>
                    <a:bodyPr/>
                    <a:lstStyle/>
                    <a:p>
                      <a:r>
                        <a:rPr lang="en-US" sz="1800" dirty="0" smtClean="0"/>
                        <a:t>Jiawei Han</a:t>
                      </a:r>
                      <a:endParaRPr lang="en-US" sz="1800" dirty="0"/>
                    </a:p>
                  </a:txBody>
                  <a:tcPr anchor="ctr"/>
                </a:tc>
                <a:extLst>
                  <a:ext uri="{0D108BD9-81ED-4DB2-BD59-A6C34878D82A}">
                    <a16:rowId xmlns:a16="http://schemas.microsoft.com/office/drawing/2014/main" xmlns="" val="3351333831"/>
                  </a:ext>
                </a:extLst>
              </a:tr>
              <a:tr h="291497">
                <a:tc>
                  <a:txBody>
                    <a:bodyPr/>
                    <a:lstStyle/>
                    <a:p>
                      <a:r>
                        <a:rPr lang="en-US" sz="1800" dirty="0" err="1" smtClean="0"/>
                        <a:t>Ke</a:t>
                      </a:r>
                      <a:r>
                        <a:rPr lang="en-US" sz="1800" dirty="0" smtClean="0"/>
                        <a:t> Wang</a:t>
                      </a:r>
                      <a:endParaRPr lang="en-US" sz="1800" dirty="0"/>
                    </a:p>
                  </a:txBody>
                  <a:tcPr anchor="ctr"/>
                </a:tc>
                <a:extLst>
                  <a:ext uri="{0D108BD9-81ED-4DB2-BD59-A6C34878D82A}">
                    <a16:rowId xmlns:a16="http://schemas.microsoft.com/office/drawing/2014/main" xmlns="" val="3044278584"/>
                  </a:ext>
                </a:extLst>
              </a:tr>
              <a:tr h="312318">
                <a:tc>
                  <a:txBody>
                    <a:bodyPr/>
                    <a:lstStyle/>
                    <a:p>
                      <a:r>
                        <a:rPr lang="en-US" sz="1800" dirty="0" err="1" smtClean="0"/>
                        <a:t>Xifeng</a:t>
                      </a:r>
                      <a:r>
                        <a:rPr lang="en-US" sz="1800" dirty="0" smtClean="0"/>
                        <a:t> Yan</a:t>
                      </a:r>
                      <a:endParaRPr lang="en-US" sz="1800" dirty="0"/>
                    </a:p>
                  </a:txBody>
                  <a:tcPr anchor="ctr"/>
                </a:tc>
                <a:extLst>
                  <a:ext uri="{0D108BD9-81ED-4DB2-BD59-A6C34878D82A}">
                    <a16:rowId xmlns:a16="http://schemas.microsoft.com/office/drawing/2014/main" xmlns="" val="3016971797"/>
                  </a:ext>
                </a:extLst>
              </a:tr>
              <a:tr h="312318">
                <a:tc>
                  <a:txBody>
                    <a:bodyPr/>
                    <a:lstStyle/>
                    <a:p>
                      <a:r>
                        <a:rPr lang="en-US" sz="1800" dirty="0" smtClean="0"/>
                        <a:t>Bing Liu</a:t>
                      </a:r>
                      <a:endParaRPr lang="en-US" sz="1800" dirty="0"/>
                    </a:p>
                  </a:txBody>
                  <a:tcPr anchor="ctr"/>
                </a:tc>
                <a:extLst>
                  <a:ext uri="{0D108BD9-81ED-4DB2-BD59-A6C34878D82A}">
                    <a16:rowId xmlns:a16="http://schemas.microsoft.com/office/drawing/2014/main" xmlns="" val="2462876480"/>
                  </a:ext>
                </a:extLst>
              </a:tr>
              <a:tr h="312317">
                <a:tc>
                  <a:txBody>
                    <a:bodyPr/>
                    <a:lstStyle/>
                    <a:p>
                      <a:r>
                        <a:rPr lang="en-US" sz="1800" dirty="0" smtClean="0"/>
                        <a:t>Mohammed J. </a:t>
                      </a:r>
                      <a:r>
                        <a:rPr lang="en-US" sz="1800" dirty="0" err="1" smtClean="0"/>
                        <a:t>Zaki</a:t>
                      </a:r>
                      <a:endParaRPr lang="en-US" sz="1800" dirty="0"/>
                    </a:p>
                  </a:txBody>
                  <a:tcPr anchor="ctr"/>
                </a:tc>
                <a:extLst>
                  <a:ext uri="{0D108BD9-81ED-4DB2-BD59-A6C34878D82A}">
                    <a16:rowId xmlns:a16="http://schemas.microsoft.com/office/drawing/2014/main" xmlns="" val="3909186211"/>
                  </a:ext>
                </a:extLst>
              </a:tr>
            </a:tbl>
          </a:graphicData>
        </a:graphic>
      </p:graphicFrame>
      <p:graphicFrame>
        <p:nvGraphicFramePr>
          <p:cNvPr id="104" name="Table 103"/>
          <p:cNvGraphicFramePr>
            <a:graphicFrameLocks noGrp="1"/>
          </p:cNvGraphicFramePr>
          <p:nvPr>
            <p:extLst/>
          </p:nvPr>
        </p:nvGraphicFramePr>
        <p:xfrm>
          <a:off x="1577372" y="3052954"/>
          <a:ext cx="2049232" cy="1828800"/>
        </p:xfrm>
        <a:graphic>
          <a:graphicData uri="http://schemas.openxmlformats.org/drawingml/2006/table">
            <a:tbl>
              <a:tblPr bandRow="1">
                <a:tableStyleId>{5C22544A-7EE6-4342-B048-85BDC9FD1C3A}</a:tableStyleId>
              </a:tblPr>
              <a:tblGrid>
                <a:gridCol w="2049232">
                  <a:extLst>
                    <a:ext uri="{9D8B030D-6E8A-4147-A177-3AD203B41FA5}">
                      <a16:colId xmlns:a16="http://schemas.microsoft.com/office/drawing/2014/main" xmlns="" val="1107217595"/>
                    </a:ext>
                  </a:extLst>
                </a:gridCol>
              </a:tblGrid>
              <a:tr h="312172">
                <a:tc>
                  <a:txBody>
                    <a:bodyPr/>
                    <a:lstStyle/>
                    <a:p>
                      <a:r>
                        <a:rPr lang="en-US" sz="1800" dirty="0" err="1" smtClean="0"/>
                        <a:t>Charu</a:t>
                      </a:r>
                      <a:r>
                        <a:rPr lang="en-US" sz="1800" baseline="0" dirty="0" smtClean="0"/>
                        <a:t> C. Aggarwal</a:t>
                      </a:r>
                      <a:endParaRPr lang="en-US" sz="1800" dirty="0"/>
                    </a:p>
                  </a:txBody>
                  <a:tcPr anchor="ctr"/>
                </a:tc>
                <a:extLst>
                  <a:ext uri="{0D108BD9-81ED-4DB2-BD59-A6C34878D82A}">
                    <a16:rowId xmlns:a16="http://schemas.microsoft.com/office/drawing/2014/main" xmlns="" val="1575892039"/>
                  </a:ext>
                </a:extLst>
              </a:tr>
              <a:tr h="316158">
                <a:tc>
                  <a:txBody>
                    <a:bodyPr/>
                    <a:lstStyle/>
                    <a:p>
                      <a:r>
                        <a:rPr lang="en-US" sz="1800" dirty="0" smtClean="0"/>
                        <a:t>Graham </a:t>
                      </a:r>
                      <a:r>
                        <a:rPr lang="en-US" sz="1800" dirty="0" err="1" smtClean="0"/>
                        <a:t>Cormode</a:t>
                      </a:r>
                      <a:endParaRPr lang="en-US" sz="1800" dirty="0"/>
                    </a:p>
                  </a:txBody>
                  <a:tcPr anchor="ctr"/>
                </a:tc>
                <a:extLst>
                  <a:ext uri="{0D108BD9-81ED-4DB2-BD59-A6C34878D82A}">
                    <a16:rowId xmlns:a16="http://schemas.microsoft.com/office/drawing/2014/main" xmlns="" val="3532423830"/>
                  </a:ext>
                </a:extLst>
              </a:tr>
              <a:tr h="338741">
                <a:tc>
                  <a:txBody>
                    <a:bodyPr/>
                    <a:lstStyle/>
                    <a:p>
                      <a:r>
                        <a:rPr lang="en-US" sz="1800" dirty="0" smtClean="0"/>
                        <a:t>S. </a:t>
                      </a:r>
                      <a:r>
                        <a:rPr lang="en-US" sz="1800" dirty="0" err="1" smtClean="0"/>
                        <a:t>Muthukrishnan</a:t>
                      </a:r>
                      <a:endParaRPr lang="en-US" sz="1800" dirty="0"/>
                    </a:p>
                  </a:txBody>
                  <a:tcPr anchor="ctr"/>
                </a:tc>
                <a:extLst>
                  <a:ext uri="{0D108BD9-81ED-4DB2-BD59-A6C34878D82A}">
                    <a16:rowId xmlns:a16="http://schemas.microsoft.com/office/drawing/2014/main" xmlns="" val="1869762244"/>
                  </a:ext>
                </a:extLst>
              </a:tr>
              <a:tr h="338741">
                <a:tc>
                  <a:txBody>
                    <a:bodyPr/>
                    <a:lstStyle/>
                    <a:p>
                      <a:r>
                        <a:rPr lang="en-US" sz="1800" dirty="0" smtClean="0"/>
                        <a:t>Philip S. Yu</a:t>
                      </a:r>
                      <a:endParaRPr lang="en-US" sz="1800" dirty="0"/>
                    </a:p>
                  </a:txBody>
                  <a:tcPr anchor="ctr"/>
                </a:tc>
                <a:extLst>
                  <a:ext uri="{0D108BD9-81ED-4DB2-BD59-A6C34878D82A}">
                    <a16:rowId xmlns:a16="http://schemas.microsoft.com/office/drawing/2014/main" xmlns="" val="3771372104"/>
                  </a:ext>
                </a:extLst>
              </a:tr>
              <a:tr h="338740">
                <a:tc>
                  <a:txBody>
                    <a:bodyPr/>
                    <a:lstStyle/>
                    <a:p>
                      <a:r>
                        <a:rPr lang="en-US" sz="1800" dirty="0" err="1" smtClean="0"/>
                        <a:t>Xiaolei</a:t>
                      </a:r>
                      <a:r>
                        <a:rPr lang="en-US" sz="1800" dirty="0" smtClean="0"/>
                        <a:t> Li</a:t>
                      </a:r>
                      <a:endParaRPr lang="en-US" sz="1800" dirty="0"/>
                    </a:p>
                  </a:txBody>
                  <a:tcPr anchor="ctr"/>
                </a:tc>
                <a:extLst>
                  <a:ext uri="{0D108BD9-81ED-4DB2-BD59-A6C34878D82A}">
                    <a16:rowId xmlns:a16="http://schemas.microsoft.com/office/drawing/2014/main" xmlns="" val="1005666490"/>
                  </a:ext>
                </a:extLst>
              </a:tr>
            </a:tbl>
          </a:graphicData>
        </a:graphic>
      </p:graphicFrame>
      <p:sp>
        <p:nvSpPr>
          <p:cNvPr id="106" name="Rectangle 105"/>
          <p:cNvSpPr/>
          <p:nvPr/>
        </p:nvSpPr>
        <p:spPr>
          <a:xfrm>
            <a:off x="659103" y="317887"/>
            <a:ext cx="3379515" cy="461665"/>
          </a:xfrm>
          <a:prstGeom prst="rect">
            <a:avLst/>
          </a:prstGeom>
        </p:spPr>
        <p:txBody>
          <a:bodyPr wrap="none">
            <a:spAutoFit/>
          </a:bodyPr>
          <a:lstStyle/>
          <a:p>
            <a:r>
              <a:rPr lang="en-US" sz="2400" dirty="0">
                <a:solidFill>
                  <a:schemeClr val="tx1">
                    <a:lumMod val="75000"/>
                    <a:lumOff val="25000"/>
                  </a:schemeClr>
                </a:solidFill>
              </a:rPr>
              <a:t>Philip S. Yu in data mining</a:t>
            </a:r>
          </a:p>
        </p:txBody>
      </p:sp>
      <p:cxnSp>
        <p:nvCxnSpPr>
          <p:cNvPr id="108" name="Straight Connector 107"/>
          <p:cNvCxnSpPr>
            <a:stCxn id="15" idx="2"/>
            <a:endCxn id="103" idx="0"/>
          </p:cNvCxnSpPr>
          <p:nvPr/>
        </p:nvCxnSpPr>
        <p:spPr>
          <a:xfrm>
            <a:off x="3257010" y="2659020"/>
            <a:ext cx="4254434" cy="406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56" idx="2"/>
            <a:endCxn id="102" idx="0"/>
          </p:cNvCxnSpPr>
          <p:nvPr/>
        </p:nvCxnSpPr>
        <p:spPr>
          <a:xfrm>
            <a:off x="7602819" y="2650491"/>
            <a:ext cx="2483033" cy="437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6" idx="2"/>
            <a:endCxn id="104" idx="0"/>
          </p:cNvCxnSpPr>
          <p:nvPr/>
        </p:nvCxnSpPr>
        <p:spPr>
          <a:xfrm flipH="1">
            <a:off x="2601988" y="2662753"/>
            <a:ext cx="2530984" cy="390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58" idx="2"/>
            <a:endCxn id="103" idx="0"/>
          </p:cNvCxnSpPr>
          <p:nvPr/>
        </p:nvCxnSpPr>
        <p:spPr>
          <a:xfrm flipH="1">
            <a:off x="7511444" y="2650491"/>
            <a:ext cx="3488827" cy="414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12" idx="2"/>
            <a:endCxn id="101" idx="0"/>
          </p:cNvCxnSpPr>
          <p:nvPr/>
        </p:nvCxnSpPr>
        <p:spPr>
          <a:xfrm>
            <a:off x="1577371" y="2664566"/>
            <a:ext cx="3416274" cy="383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57" idx="2"/>
            <a:endCxn id="101" idx="0"/>
          </p:cNvCxnSpPr>
          <p:nvPr/>
        </p:nvCxnSpPr>
        <p:spPr>
          <a:xfrm flipH="1">
            <a:off x="4993645" y="2650491"/>
            <a:ext cx="4461384" cy="397643"/>
          </a:xfrm>
          <a:prstGeom prst="line">
            <a:avLst/>
          </a:prstGeom>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6455186" y="5352737"/>
            <a:ext cx="4749934" cy="825059"/>
            <a:chOff x="1535409" y="1465337"/>
            <a:chExt cx="5051266" cy="1052390"/>
          </a:xfrm>
        </p:grpSpPr>
        <p:sp>
          <p:nvSpPr>
            <p:cNvPr id="46" name="Pentagon 45"/>
            <p:cNvSpPr/>
            <p:nvPr/>
          </p:nvSpPr>
          <p:spPr>
            <a:xfrm rot="10800000">
              <a:off x="1535409" y="1465337"/>
              <a:ext cx="5051266" cy="1052390"/>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Pentagon 4"/>
            <p:cNvSpPr/>
            <p:nvPr/>
          </p:nvSpPr>
          <p:spPr>
            <a:xfrm rot="21600000">
              <a:off x="1798506" y="1465337"/>
              <a:ext cx="4788169" cy="10523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407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Entity role analysis</a:t>
              </a:r>
              <a:endParaRPr lang="en-US" sz="3600" kern="1200" dirty="0"/>
            </a:p>
          </p:txBody>
        </p:sp>
      </p:grpSp>
    </p:spTree>
    <p:extLst>
      <p:ext uri="{BB962C8B-B14F-4D97-AF65-F5344CB8AC3E}">
        <p14:creationId xmlns:p14="http://schemas.microsoft.com/office/powerpoint/2010/main" val="1036455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Example Hidden Relations</a:t>
            </a:r>
            <a:endParaRPr lang="en-US" dirty="0"/>
          </a:p>
        </p:txBody>
      </p:sp>
      <p:sp>
        <p:nvSpPr>
          <p:cNvPr id="8" name="Content Placeholder 7"/>
          <p:cNvSpPr>
            <a:spLocks noGrp="1"/>
          </p:cNvSpPr>
          <p:nvPr>
            <p:ph sz="half" idx="1"/>
          </p:nvPr>
        </p:nvSpPr>
        <p:spPr/>
        <p:txBody>
          <a:bodyPr/>
          <a:lstStyle/>
          <a:p>
            <a:pPr>
              <a:buFont typeface="Wingdings" panose="05000000000000000000" pitchFamily="2" charset="2"/>
              <a:buChar char="q"/>
            </a:pPr>
            <a:r>
              <a:rPr lang="en-US" sz="2400" dirty="0" smtClean="0">
                <a:solidFill>
                  <a:srgbClr val="7030A0"/>
                </a:solidFill>
              </a:rPr>
              <a:t> Academic </a:t>
            </a:r>
            <a:r>
              <a:rPr lang="en-US" sz="2400" dirty="0">
                <a:solidFill>
                  <a:srgbClr val="7030A0"/>
                </a:solidFill>
              </a:rPr>
              <a:t>family </a:t>
            </a:r>
            <a:r>
              <a:rPr lang="en-US" sz="2400" dirty="0" smtClean="0"/>
              <a:t>from research publications</a:t>
            </a:r>
            <a:endParaRPr lang="en-US" sz="2400" dirty="0"/>
          </a:p>
          <a:p>
            <a:endParaRPr lang="en-US" sz="2400" dirty="0"/>
          </a:p>
        </p:txBody>
      </p:sp>
      <p:sp>
        <p:nvSpPr>
          <p:cNvPr id="9" name="Content Placeholder 8"/>
          <p:cNvSpPr>
            <a:spLocks noGrp="1"/>
          </p:cNvSpPr>
          <p:nvPr>
            <p:ph sz="half" idx="2"/>
          </p:nvPr>
        </p:nvSpPr>
        <p:spPr/>
        <p:txBody>
          <a:bodyPr>
            <a:normAutofit/>
          </a:bodyPr>
          <a:lstStyle/>
          <a:p>
            <a:pPr>
              <a:buFont typeface="Wingdings" panose="05000000000000000000" pitchFamily="2" charset="2"/>
              <a:buChar char="q"/>
            </a:pPr>
            <a:r>
              <a:rPr lang="en-US" sz="2400" dirty="0" smtClean="0">
                <a:solidFill>
                  <a:srgbClr val="7030A0"/>
                </a:solidFill>
              </a:rPr>
              <a:t> Social relationship</a:t>
            </a:r>
            <a:r>
              <a:rPr lang="en-US" sz="2400" dirty="0" smtClean="0"/>
              <a:t> from online social network</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141</a:t>
            </a:fld>
            <a:endParaRPr lang="en-US" dirty="0"/>
          </a:p>
        </p:txBody>
      </p:sp>
      <p:pic>
        <p:nvPicPr>
          <p:cNvPr id="12" name="Picture 7" descr="https://encrypted-tbn3.google.com/images?q=tbn:ANd9GcTFs9fRwPmz9ByS5aWk08IPJXATqKvR-J0dT1qFcD2HCefie6g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2592" y="3565050"/>
            <a:ext cx="502542" cy="50254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3" name="Straight Connector 12"/>
          <p:cNvCxnSpPr>
            <a:stCxn id="12" idx="3"/>
            <a:endCxn id="15" idx="1"/>
          </p:cNvCxnSpPr>
          <p:nvPr/>
        </p:nvCxnSpPr>
        <p:spPr>
          <a:xfrm flipV="1">
            <a:off x="9145134" y="3138445"/>
            <a:ext cx="680056" cy="677876"/>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2" descr="https://encrypted-tbn0.gstatic.com/images?q=tbn:ANd9GcShnfg85p9FzziJJziABQhq53qJ0_QdgkleruoJWUCAoZe00GKX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9992" y="3909912"/>
            <a:ext cx="502542" cy="504784"/>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0" descr="https://encrypted-tbn2.gstatic.com/images?q=tbn:ANd9GcTCkFt_w-jrQacgJ6DmrM6LC3nDHy8BXryF02EhsAkARYu_Fkt7R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5190" y="2909581"/>
            <a:ext cx="435622" cy="45772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6" name="Straight Connector 15"/>
          <p:cNvCxnSpPr>
            <a:stCxn id="12" idx="1"/>
            <a:endCxn id="14" idx="3"/>
          </p:cNvCxnSpPr>
          <p:nvPr/>
        </p:nvCxnSpPr>
        <p:spPr>
          <a:xfrm flipH="1">
            <a:off x="7392534" y="3816321"/>
            <a:ext cx="1250058" cy="345983"/>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4" descr="https://encrypted-tbn2.gstatic.com/images?q=tbn:ANd9GcSNvGEqjCgH5cHfazDFKOd6pF2jv_ZfDG96FYc0UHM2S6y2hR8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2591" y="4591105"/>
            <a:ext cx="610597" cy="53957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8" name="Straight Connector 17"/>
          <p:cNvCxnSpPr>
            <a:stCxn id="12" idx="2"/>
            <a:endCxn id="17" idx="0"/>
          </p:cNvCxnSpPr>
          <p:nvPr/>
        </p:nvCxnSpPr>
        <p:spPr>
          <a:xfrm>
            <a:off x="8893863" y="4067592"/>
            <a:ext cx="54027" cy="523513"/>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2" descr="https://encrypted-tbn0.gstatic.com/images?q=tbn:ANd9GcShnfg85p9FzziJJziABQhq53qJ0_QdgkleruoJWUCAoZe00GKX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5932" y="3528912"/>
            <a:ext cx="502542" cy="50478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0" name="Straight Connector 19"/>
          <p:cNvCxnSpPr>
            <a:stCxn id="12" idx="1"/>
            <a:endCxn id="19" idx="3"/>
          </p:cNvCxnSpPr>
          <p:nvPr/>
        </p:nvCxnSpPr>
        <p:spPr>
          <a:xfrm flipH="1" flipV="1">
            <a:off x="7848474" y="3781304"/>
            <a:ext cx="794118" cy="35017"/>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10" descr="https://encrypted-tbn2.gstatic.com/images?q=tbn:ANd9GcTCkFt_w-jrQacgJ6DmrM6LC3nDHy8BXryF02EhsAkARYu_Fkt7R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1792" y="4073693"/>
            <a:ext cx="435622" cy="457727"/>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7544207" y="2408336"/>
            <a:ext cx="1080038" cy="461665"/>
          </a:xfrm>
          <a:prstGeom prst="rect">
            <a:avLst/>
          </a:prstGeom>
          <a:noFill/>
        </p:spPr>
        <p:txBody>
          <a:bodyPr wrap="square" rtlCol="0">
            <a:spAutoFit/>
          </a:bodyPr>
          <a:lstStyle/>
          <a:p>
            <a:r>
              <a:rPr lang="en-US" sz="2400" dirty="0">
                <a:solidFill>
                  <a:srgbClr val="7030A0"/>
                </a:solidFill>
              </a:rPr>
              <a:t>Alumni</a:t>
            </a:r>
          </a:p>
        </p:txBody>
      </p:sp>
      <p:sp>
        <p:nvSpPr>
          <p:cNvPr id="24" name="TextBox 23"/>
          <p:cNvSpPr txBox="1"/>
          <p:nvPr/>
        </p:nvSpPr>
        <p:spPr>
          <a:xfrm>
            <a:off x="9511802" y="2413014"/>
            <a:ext cx="2017337" cy="461665"/>
          </a:xfrm>
          <a:prstGeom prst="rect">
            <a:avLst/>
          </a:prstGeom>
          <a:noFill/>
        </p:spPr>
        <p:txBody>
          <a:bodyPr wrap="square" rtlCol="0">
            <a:spAutoFit/>
          </a:bodyPr>
          <a:lstStyle>
            <a:defPPr>
              <a:defRPr lang="en-US"/>
            </a:defPPr>
            <a:lvl1pPr>
              <a:defRPr sz="2000">
                <a:solidFill>
                  <a:srgbClr val="7030A0"/>
                </a:solidFill>
              </a:defRPr>
            </a:lvl1pPr>
          </a:lstStyle>
          <a:p>
            <a:r>
              <a:rPr lang="en-US" sz="2400" dirty="0" smtClean="0"/>
              <a:t>Colleague</a:t>
            </a:r>
            <a:endParaRPr lang="en-US" sz="2400" dirty="0"/>
          </a:p>
        </p:txBody>
      </p:sp>
      <p:pic>
        <p:nvPicPr>
          <p:cNvPr id="25" name="Picture 10" descr="https://encrypted-tbn2.gstatic.com/images?q=tbn:ANd9GcTCkFt_w-jrQacgJ6DmrM6LC3nDHy8BXryF02EhsAkARYu_Fkt7R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49605" y="3586848"/>
            <a:ext cx="416061" cy="44684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6" name="Straight Connector 25"/>
          <p:cNvCxnSpPr>
            <a:stCxn id="15" idx="3"/>
            <a:endCxn id="25" idx="1"/>
          </p:cNvCxnSpPr>
          <p:nvPr/>
        </p:nvCxnSpPr>
        <p:spPr>
          <a:xfrm>
            <a:off x="10260812" y="3138445"/>
            <a:ext cx="388793" cy="671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1" idx="3"/>
            <a:endCxn id="25" idx="1"/>
          </p:cNvCxnSpPr>
          <p:nvPr/>
        </p:nvCxnSpPr>
        <p:spPr>
          <a:xfrm flipV="1">
            <a:off x="10297414" y="3810272"/>
            <a:ext cx="352191" cy="492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2" idx="3"/>
            <a:endCxn id="21" idx="1"/>
          </p:cNvCxnSpPr>
          <p:nvPr/>
        </p:nvCxnSpPr>
        <p:spPr>
          <a:xfrm>
            <a:off x="9145134" y="3816321"/>
            <a:ext cx="716658" cy="486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2" idx="3"/>
            <a:endCxn id="25" idx="1"/>
          </p:cNvCxnSpPr>
          <p:nvPr/>
        </p:nvCxnSpPr>
        <p:spPr>
          <a:xfrm flipV="1">
            <a:off x="9145134" y="3810272"/>
            <a:ext cx="1504471" cy="6049"/>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2" descr="https://encrypted-tbn0.gstatic.com/images?q=tbn:ANd9GcShnfg85p9FzziJJziABQhq53qJ0_QdgkleruoJWUCAoZe00GKX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4390" y="2873970"/>
            <a:ext cx="502542" cy="50478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2" name="Straight Connector 31"/>
          <p:cNvCxnSpPr>
            <a:stCxn id="12" idx="1"/>
            <a:endCxn id="31" idx="2"/>
          </p:cNvCxnSpPr>
          <p:nvPr/>
        </p:nvCxnSpPr>
        <p:spPr>
          <a:xfrm flipH="1" flipV="1">
            <a:off x="7475661" y="3378754"/>
            <a:ext cx="1166931" cy="4375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1" idx="2"/>
            <a:endCxn id="19" idx="0"/>
          </p:cNvCxnSpPr>
          <p:nvPr/>
        </p:nvCxnSpPr>
        <p:spPr>
          <a:xfrm>
            <a:off x="7475661" y="3378754"/>
            <a:ext cx="121542" cy="1501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1" idx="2"/>
            <a:endCxn id="14" idx="0"/>
          </p:cNvCxnSpPr>
          <p:nvPr/>
        </p:nvCxnSpPr>
        <p:spPr>
          <a:xfrm flipH="1">
            <a:off x="7141263" y="3378754"/>
            <a:ext cx="334398" cy="531158"/>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5661" y="4362195"/>
            <a:ext cx="819440" cy="7256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40" name="Straight Connector 39"/>
          <p:cNvCxnSpPr>
            <a:stCxn id="14" idx="2"/>
            <a:endCxn id="39" idx="1"/>
          </p:cNvCxnSpPr>
          <p:nvPr/>
        </p:nvCxnSpPr>
        <p:spPr>
          <a:xfrm>
            <a:off x="7141263" y="4414696"/>
            <a:ext cx="334398" cy="310301"/>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Picture 6" descr="https://encrypted-tbn2.gstatic.com/images?q=tbn:ANd9GcS7nXpvo7HADy9MvyUVKvLuaf7BZzQBYMyJPhkE4k3fdeW35Xhk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7920" y="4651867"/>
            <a:ext cx="675400" cy="58797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3" name="Straight Connector 42"/>
          <p:cNvCxnSpPr>
            <a:stCxn id="14" idx="2"/>
            <a:endCxn id="42" idx="3"/>
          </p:cNvCxnSpPr>
          <p:nvPr/>
        </p:nvCxnSpPr>
        <p:spPr>
          <a:xfrm flipH="1">
            <a:off x="6893320" y="4414696"/>
            <a:ext cx="247943" cy="5311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2" idx="3"/>
            <a:endCxn id="39" idx="1"/>
          </p:cNvCxnSpPr>
          <p:nvPr/>
        </p:nvCxnSpPr>
        <p:spPr>
          <a:xfrm flipV="1">
            <a:off x="6893320" y="4724997"/>
            <a:ext cx="582341" cy="220857"/>
          </a:xfrm>
          <a:prstGeom prst="line">
            <a:avLst/>
          </a:prstGeom>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6646705" y="2681283"/>
            <a:ext cx="1370858" cy="1998992"/>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9497324" y="2810776"/>
            <a:ext cx="1636567" cy="1998992"/>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8511177" y="5135089"/>
            <a:ext cx="1549532" cy="461665"/>
          </a:xfrm>
          <a:prstGeom prst="rect">
            <a:avLst/>
          </a:prstGeom>
          <a:noFill/>
        </p:spPr>
        <p:txBody>
          <a:bodyPr wrap="square" rtlCol="0">
            <a:spAutoFit/>
          </a:bodyPr>
          <a:lstStyle>
            <a:defPPr>
              <a:defRPr lang="en-US"/>
            </a:defPPr>
            <a:lvl1pPr>
              <a:defRPr sz="2000">
                <a:solidFill>
                  <a:srgbClr val="7030A0"/>
                </a:solidFill>
              </a:defRPr>
            </a:lvl1pPr>
          </a:lstStyle>
          <a:p>
            <a:r>
              <a:rPr lang="en-US" sz="2400" dirty="0" smtClean="0"/>
              <a:t>Club friend</a:t>
            </a:r>
            <a:endParaRPr lang="en-US" sz="2400" dirty="0"/>
          </a:p>
        </p:txBody>
      </p:sp>
      <p:sp>
        <p:nvSpPr>
          <p:cNvPr id="55" name="Rectangle 54"/>
          <p:cNvSpPr/>
          <p:nvPr/>
        </p:nvSpPr>
        <p:spPr>
          <a:xfrm>
            <a:off x="3816870" y="2323279"/>
            <a:ext cx="1383314" cy="400110"/>
          </a:xfrm>
          <a:prstGeom prst="rect">
            <a:avLst/>
          </a:prstGeom>
        </p:spPr>
        <p:txBody>
          <a:bodyPr wrap="square">
            <a:spAutoFit/>
          </a:bodyPr>
          <a:lstStyle/>
          <a:p>
            <a:r>
              <a:rPr lang="en-US" sz="2000" dirty="0" smtClean="0"/>
              <a:t>Jeff Ullman</a:t>
            </a:r>
            <a:endParaRPr lang="en-US" sz="2000" dirty="0"/>
          </a:p>
        </p:txBody>
      </p:sp>
      <p:sp>
        <p:nvSpPr>
          <p:cNvPr id="59" name="Rectangle 58"/>
          <p:cNvSpPr/>
          <p:nvPr/>
        </p:nvSpPr>
        <p:spPr>
          <a:xfrm>
            <a:off x="4032293" y="3566664"/>
            <a:ext cx="2016165" cy="707886"/>
          </a:xfrm>
          <a:prstGeom prst="rect">
            <a:avLst/>
          </a:prstGeom>
        </p:spPr>
        <p:txBody>
          <a:bodyPr wrap="square">
            <a:spAutoFit/>
          </a:bodyPr>
          <a:lstStyle/>
          <a:p>
            <a:r>
              <a:rPr lang="en-US" sz="2000" dirty="0" err="1" smtClean="0"/>
              <a:t>Surajit</a:t>
            </a:r>
            <a:r>
              <a:rPr lang="en-US" sz="2000" dirty="0" smtClean="0"/>
              <a:t> </a:t>
            </a:r>
            <a:r>
              <a:rPr lang="en-US" sz="2000" dirty="0" err="1" smtClean="0"/>
              <a:t>Chaudhuri</a:t>
            </a:r>
            <a:r>
              <a:rPr lang="en-US" sz="2000" dirty="0" smtClean="0"/>
              <a:t> (1991)</a:t>
            </a:r>
            <a:endParaRPr lang="en-US" sz="2000" dirty="0"/>
          </a:p>
        </p:txBody>
      </p:sp>
      <p:pic>
        <p:nvPicPr>
          <p:cNvPr id="3080" name="Picture 8" descr="http://infolab.stanford.edu/~ullman/gifs/ULLMA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5419" y="2323961"/>
            <a:ext cx="939495" cy="1320372"/>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Surajit Chaudhur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1901" y="4279680"/>
            <a:ext cx="1581303" cy="1049411"/>
          </a:xfrm>
          <a:prstGeom prst="rect">
            <a:avLst/>
          </a:prstGeom>
          <a:noFill/>
          <a:extLst>
            <a:ext uri="{909E8E84-426E-40dd-AFC4-6F175D3DCCD1}">
              <a14:hiddenFill xmlns:a14="http://schemas.microsoft.com/office/drawing/2010/main" xmlns="">
                <a:solidFill>
                  <a:srgbClr val="FFFFFF"/>
                </a:solidFill>
              </a14:hiddenFill>
            </a:ext>
          </a:extLst>
        </p:spPr>
      </p:pic>
      <p:pic>
        <p:nvPicPr>
          <p:cNvPr id="3084" name="Picture 12" descr="http://pages.cs.wisc.edu/~naughton/naughtonSmal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9957" y="3680049"/>
            <a:ext cx="825714" cy="1156860"/>
          </a:xfrm>
          <a:prstGeom prst="rect">
            <a:avLst/>
          </a:prstGeom>
          <a:noFill/>
          <a:extLst>
            <a:ext uri="{909E8E84-426E-40dd-AFC4-6F175D3DCCD1}">
              <a14:hiddenFill xmlns:a14="http://schemas.microsoft.com/office/drawing/2010/main" xmlns="">
                <a:solidFill>
                  <a:srgbClr val="FFFFFF"/>
                </a:solidFill>
              </a14:hiddenFill>
            </a:ext>
          </a:extLst>
        </p:spPr>
      </p:pic>
      <p:sp>
        <p:nvSpPr>
          <p:cNvPr id="63" name="Rectangle 62"/>
          <p:cNvSpPr/>
          <p:nvPr/>
        </p:nvSpPr>
        <p:spPr>
          <a:xfrm>
            <a:off x="744563" y="2972163"/>
            <a:ext cx="1981127" cy="707886"/>
          </a:xfrm>
          <a:prstGeom prst="rect">
            <a:avLst/>
          </a:prstGeom>
        </p:spPr>
        <p:txBody>
          <a:bodyPr wrap="square">
            <a:spAutoFit/>
          </a:bodyPr>
          <a:lstStyle/>
          <a:p>
            <a:r>
              <a:rPr lang="en-US" sz="2000" dirty="0" smtClean="0"/>
              <a:t>Jeffrey </a:t>
            </a:r>
            <a:r>
              <a:rPr lang="en-US" sz="2000" dirty="0" err="1" smtClean="0"/>
              <a:t>Naughton</a:t>
            </a:r>
            <a:r>
              <a:rPr lang="en-US" sz="2000" dirty="0" smtClean="0"/>
              <a:t> (1987)</a:t>
            </a:r>
            <a:endParaRPr lang="en-US" sz="2000" dirty="0"/>
          </a:p>
        </p:txBody>
      </p:sp>
      <p:pic>
        <p:nvPicPr>
          <p:cNvPr id="3088" name="Picture 16" descr="http://t1.gstatic.com/images?q=tbn:ANd9GcQH5X_QsuJonuTz2xYdZ7E9nNBVkLaUVAXVSSaJ2cDDTp6JNDuj"/>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4213" y="5299793"/>
            <a:ext cx="1442122" cy="959667"/>
          </a:xfrm>
          <a:prstGeom prst="rect">
            <a:avLst/>
          </a:prstGeom>
          <a:noFill/>
          <a:extLst>
            <a:ext uri="{909E8E84-426E-40dd-AFC4-6F175D3DCCD1}">
              <a14:hiddenFill xmlns:a14="http://schemas.microsoft.com/office/drawing/2010/main" xmlns="">
                <a:solidFill>
                  <a:srgbClr val="FFFFFF"/>
                </a:solidFill>
              </a14:hiddenFill>
            </a:ext>
          </a:extLst>
        </p:spPr>
      </p:pic>
      <p:sp>
        <p:nvSpPr>
          <p:cNvPr id="66" name="Rectangle 65"/>
          <p:cNvSpPr/>
          <p:nvPr/>
        </p:nvSpPr>
        <p:spPr>
          <a:xfrm>
            <a:off x="2103126" y="4522659"/>
            <a:ext cx="2051015" cy="707886"/>
          </a:xfrm>
          <a:prstGeom prst="rect">
            <a:avLst/>
          </a:prstGeom>
        </p:spPr>
        <p:txBody>
          <a:bodyPr wrap="square">
            <a:spAutoFit/>
          </a:bodyPr>
          <a:lstStyle/>
          <a:p>
            <a:r>
              <a:rPr lang="en-US" sz="2000" dirty="0" smtClean="0"/>
              <a:t>Joseph M. </a:t>
            </a:r>
            <a:r>
              <a:rPr lang="en-US" sz="2000" dirty="0" err="1" smtClean="0"/>
              <a:t>Hellerstein</a:t>
            </a:r>
            <a:r>
              <a:rPr lang="en-US" sz="2000" dirty="0" smtClean="0"/>
              <a:t> (1995)</a:t>
            </a:r>
            <a:endParaRPr lang="en-US" sz="2000" dirty="0"/>
          </a:p>
        </p:txBody>
      </p:sp>
      <p:cxnSp>
        <p:nvCxnSpPr>
          <p:cNvPr id="67" name="Curved Connector 66"/>
          <p:cNvCxnSpPr>
            <a:stCxn id="59" idx="0"/>
            <a:endCxn id="55" idx="2"/>
          </p:cNvCxnSpPr>
          <p:nvPr/>
        </p:nvCxnSpPr>
        <p:spPr>
          <a:xfrm rot="16200000" flipV="1">
            <a:off x="4352815" y="2879102"/>
            <a:ext cx="843275" cy="531849"/>
          </a:xfrm>
          <a:prstGeom prst="curvedConnector3">
            <a:avLst>
              <a:gd name="adj1" fmla="val 50000"/>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Curved Connector 72"/>
          <p:cNvCxnSpPr>
            <a:stCxn id="63" idx="0"/>
            <a:endCxn id="3080" idx="1"/>
          </p:cNvCxnSpPr>
          <p:nvPr/>
        </p:nvCxnSpPr>
        <p:spPr>
          <a:xfrm rot="16200000" flipH="1">
            <a:off x="2289281" y="2418009"/>
            <a:ext cx="11984" cy="1120292"/>
          </a:xfrm>
          <a:prstGeom prst="curvedConnector4">
            <a:avLst>
              <a:gd name="adj1" fmla="val -1907543"/>
              <a:gd name="adj2" fmla="val 94210"/>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Curved Connector 75"/>
          <p:cNvCxnSpPr>
            <a:stCxn id="66" idx="1"/>
            <a:endCxn id="3084" idx="3"/>
          </p:cNvCxnSpPr>
          <p:nvPr/>
        </p:nvCxnSpPr>
        <p:spPr>
          <a:xfrm rot="10800000">
            <a:off x="1715672" y="4258480"/>
            <a:ext cx="387455" cy="618123"/>
          </a:xfrm>
          <a:prstGeom prst="curvedConnector3">
            <a:avLst>
              <a:gd name="adj1" fmla="val 50000"/>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7544207" y="701546"/>
            <a:ext cx="3668276" cy="1021998"/>
            <a:chOff x="1535409" y="2929550"/>
            <a:chExt cx="5051266" cy="1052390"/>
          </a:xfrm>
        </p:grpSpPr>
        <p:sp>
          <p:nvSpPr>
            <p:cNvPr id="47" name="Pentagon 46"/>
            <p:cNvSpPr/>
            <p:nvPr/>
          </p:nvSpPr>
          <p:spPr>
            <a:xfrm rot="10800000">
              <a:off x="1535409" y="2929550"/>
              <a:ext cx="5051266" cy="1052390"/>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Pentagon 4"/>
            <p:cNvSpPr/>
            <p:nvPr/>
          </p:nvSpPr>
          <p:spPr>
            <a:xfrm rot="21600000">
              <a:off x="1798506" y="2929550"/>
              <a:ext cx="4788169" cy="10523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407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Entity relation mining</a:t>
              </a:r>
              <a:endParaRPr lang="en-US" sz="3600" kern="1200" dirty="0"/>
            </a:p>
          </p:txBody>
        </p:sp>
      </p:grpSp>
    </p:spTree>
    <p:extLst>
      <p:ext uri="{BB962C8B-B14F-4D97-AF65-F5344CB8AC3E}">
        <p14:creationId xmlns:p14="http://schemas.microsoft.com/office/powerpoint/2010/main" val="352685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5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Mining Paradigms</a:t>
            </a:r>
            <a:endParaRPr lang="en-US" dirty="0"/>
          </a:p>
        </p:txBody>
      </p:sp>
      <p:sp>
        <p:nvSpPr>
          <p:cNvPr id="6" name="Content Placeholder 5"/>
          <p:cNvSpPr>
            <a:spLocks noGrp="1"/>
          </p:cNvSpPr>
          <p:nvPr>
            <p:ph idx="1"/>
          </p:nvPr>
        </p:nvSpPr>
        <p:spPr/>
        <p:txBody>
          <a:bodyPr>
            <a:normAutofit/>
          </a:bodyPr>
          <a:lstStyle/>
          <a:p>
            <a:pPr>
              <a:buFont typeface="Wingdings" panose="05000000000000000000" pitchFamily="2" charset="2"/>
              <a:buChar char="q"/>
            </a:pPr>
            <a:r>
              <a:rPr lang="en-US" sz="2800" dirty="0" smtClean="0"/>
              <a:t> Similarity search of </a:t>
            </a:r>
            <a:r>
              <a:rPr lang="en-US" sz="2800" dirty="0"/>
              <a:t>relationships</a:t>
            </a:r>
          </a:p>
          <a:p>
            <a:pPr>
              <a:buFont typeface="Wingdings" panose="05000000000000000000" pitchFamily="2" charset="2"/>
              <a:buChar char="q"/>
            </a:pPr>
            <a:r>
              <a:rPr lang="en-US" sz="2800" dirty="0" smtClean="0"/>
              <a:t> Classify </a:t>
            </a:r>
            <a:r>
              <a:rPr lang="en-US" sz="2800" dirty="0"/>
              <a:t>or cluster entity relationships</a:t>
            </a:r>
          </a:p>
          <a:p>
            <a:pPr>
              <a:buFont typeface="Wingdings" panose="05000000000000000000" pitchFamily="2" charset="2"/>
              <a:buChar char="q"/>
            </a:pPr>
            <a:r>
              <a:rPr lang="en-US" sz="2800" dirty="0" smtClean="0"/>
              <a:t> Slot filling</a:t>
            </a:r>
          </a:p>
          <a:p>
            <a:endParaRPr lang="en-US" sz="3200" dirty="0">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t>142</a:t>
            </a:fld>
            <a:endParaRPr lang="en-US" dirty="0"/>
          </a:p>
        </p:txBody>
      </p:sp>
    </p:spTree>
    <p:extLst>
      <p:ext uri="{BB962C8B-B14F-4D97-AF65-F5344CB8AC3E}">
        <p14:creationId xmlns:p14="http://schemas.microsoft.com/office/powerpoint/2010/main" val="165546142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Similarity</a:t>
            </a:r>
            <a:r>
              <a:rPr lang="en-US" baseline="0" dirty="0" smtClean="0"/>
              <a:t> Search of Relationships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dirty="0" smtClean="0"/>
              <a:t> Input: relation instance</a:t>
            </a:r>
          </a:p>
          <a:p>
            <a:pPr>
              <a:buFont typeface="Wingdings" panose="05000000000000000000" pitchFamily="2" charset="2"/>
              <a:buChar char="q"/>
            </a:pPr>
            <a:r>
              <a:rPr lang="en-US" sz="2400" dirty="0" smtClean="0"/>
              <a:t> Output: relation instances with </a:t>
            </a:r>
            <a:r>
              <a:rPr lang="en-US" sz="2400" dirty="0"/>
              <a:t>similar </a:t>
            </a:r>
            <a:r>
              <a:rPr lang="en-US" sz="2400" dirty="0" smtClean="0"/>
              <a:t>semantics</a:t>
            </a:r>
          </a:p>
          <a:p>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143</a:t>
            </a:fld>
            <a:endParaRPr lang="en-US" dirty="0"/>
          </a:p>
        </p:txBody>
      </p:sp>
      <p:sp>
        <p:nvSpPr>
          <p:cNvPr id="5" name="Rectangle 4"/>
          <p:cNvSpPr/>
          <p:nvPr/>
        </p:nvSpPr>
        <p:spPr>
          <a:xfrm>
            <a:off x="1097279" y="3086974"/>
            <a:ext cx="4068609" cy="830997"/>
          </a:xfrm>
          <a:prstGeom prst="rect">
            <a:avLst/>
          </a:prstGeom>
        </p:spPr>
        <p:txBody>
          <a:bodyPr wrap="square">
            <a:spAutoFit/>
          </a:bodyPr>
          <a:lstStyle/>
          <a:p>
            <a:r>
              <a:rPr lang="en-US" sz="2400" dirty="0" smtClean="0"/>
              <a:t>(Jeff Ullman,</a:t>
            </a:r>
            <a:r>
              <a:rPr lang="en-US" sz="2400" dirty="0"/>
              <a:t> </a:t>
            </a:r>
            <a:r>
              <a:rPr lang="en-US" sz="2400" dirty="0" err="1"/>
              <a:t>Surajit</a:t>
            </a:r>
            <a:r>
              <a:rPr lang="en-US" sz="2400" dirty="0"/>
              <a:t> </a:t>
            </a:r>
            <a:r>
              <a:rPr lang="en-US" sz="2400" dirty="0" err="1" smtClean="0"/>
              <a:t>Chaudhuri</a:t>
            </a:r>
            <a:r>
              <a:rPr lang="en-US" sz="2400" dirty="0" smtClean="0"/>
              <a:t>)</a:t>
            </a:r>
            <a:endParaRPr lang="en-US" sz="2400" dirty="0"/>
          </a:p>
          <a:p>
            <a:endParaRPr lang="en-US" sz="2400" dirty="0"/>
          </a:p>
        </p:txBody>
      </p:sp>
      <p:cxnSp>
        <p:nvCxnSpPr>
          <p:cNvPr id="8" name="Straight Arrow Connector 7"/>
          <p:cNvCxnSpPr/>
          <p:nvPr/>
        </p:nvCxnSpPr>
        <p:spPr>
          <a:xfrm>
            <a:off x="5165888" y="3352221"/>
            <a:ext cx="65044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p:extLst/>
          </p:nvPr>
        </p:nvGraphicFramePr>
        <p:xfrm>
          <a:off x="5865369" y="3086974"/>
          <a:ext cx="5347114" cy="1438531"/>
        </p:xfrm>
        <a:graphic>
          <a:graphicData uri="http://schemas.openxmlformats.org/drawingml/2006/table">
            <a:tbl>
              <a:tblPr bandRow="1">
                <a:tableStyleId>{5C22544A-7EE6-4342-B048-85BDC9FD1C3A}</a:tableStyleId>
              </a:tblPr>
              <a:tblGrid>
                <a:gridCol w="5347114"/>
              </a:tblGrid>
              <a:tr h="5241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(Jeffrey </a:t>
                      </a:r>
                      <a:r>
                        <a:rPr lang="en-US" sz="2400" dirty="0" err="1" smtClean="0"/>
                        <a:t>Naughton</a:t>
                      </a:r>
                      <a:r>
                        <a:rPr lang="en-US" sz="2400" dirty="0" smtClean="0"/>
                        <a:t>, Joseph M. </a:t>
                      </a:r>
                      <a:r>
                        <a:rPr lang="en-US" sz="2400" dirty="0" err="1" smtClean="0"/>
                        <a:t>Hellerstein</a:t>
                      </a:r>
                      <a:r>
                        <a:rPr lang="en-US" sz="2400" dirty="0" smtClean="0"/>
                        <a:t>)</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err="1" smtClean="0"/>
                        <a:t>Jiawei</a:t>
                      </a:r>
                      <a:r>
                        <a:rPr lang="en-US" sz="2400" dirty="0" smtClean="0"/>
                        <a:t> Han, Chi Wang)</a:t>
                      </a:r>
                      <a:endParaRPr lang="en-US" sz="2400" dirty="0"/>
                    </a:p>
                  </a:txBody>
                  <a:tcPr/>
                </a:tc>
              </a:tr>
              <a:tr h="370840">
                <a:tc>
                  <a:txBody>
                    <a:bodyPr/>
                    <a:lstStyle/>
                    <a:p>
                      <a:r>
                        <a:rPr lang="en-US" sz="2400" dirty="0" smtClean="0"/>
                        <a:t>…</a:t>
                      </a:r>
                      <a:endParaRPr lang="en-US" sz="2400" dirty="0"/>
                    </a:p>
                  </a:txBody>
                  <a:tcPr/>
                </a:tc>
              </a:tr>
            </a:tbl>
          </a:graphicData>
        </a:graphic>
      </p:graphicFrame>
      <p:sp>
        <p:nvSpPr>
          <p:cNvPr id="11" name="TextBox 10"/>
          <p:cNvSpPr txBox="1"/>
          <p:nvPr/>
        </p:nvSpPr>
        <p:spPr>
          <a:xfrm>
            <a:off x="2142647" y="3533250"/>
            <a:ext cx="1731769" cy="461665"/>
          </a:xfrm>
          <a:prstGeom prst="rect">
            <a:avLst/>
          </a:prstGeom>
          <a:noFill/>
        </p:spPr>
        <p:txBody>
          <a:bodyPr wrap="square" rtlCol="0">
            <a:spAutoFit/>
          </a:bodyPr>
          <a:lstStyle/>
          <a:p>
            <a:r>
              <a:rPr lang="en-US" sz="2400" dirty="0" smtClean="0">
                <a:solidFill>
                  <a:srgbClr val="7030A0"/>
                </a:solidFill>
              </a:rPr>
              <a:t>Is advisor of</a:t>
            </a:r>
            <a:endParaRPr lang="en-US" sz="2400" dirty="0">
              <a:solidFill>
                <a:srgbClr val="7030A0"/>
              </a:solidFill>
            </a:endParaRPr>
          </a:p>
        </p:txBody>
      </p:sp>
      <p:sp>
        <p:nvSpPr>
          <p:cNvPr id="12" name="Rectangle 11"/>
          <p:cNvSpPr/>
          <p:nvPr/>
        </p:nvSpPr>
        <p:spPr>
          <a:xfrm>
            <a:off x="2759225" y="4701040"/>
            <a:ext cx="1835464" cy="830997"/>
          </a:xfrm>
          <a:prstGeom prst="rect">
            <a:avLst/>
          </a:prstGeom>
        </p:spPr>
        <p:txBody>
          <a:bodyPr wrap="square">
            <a:spAutoFit/>
          </a:bodyPr>
          <a:lstStyle/>
          <a:p>
            <a:r>
              <a:rPr lang="en-US" sz="2400" dirty="0" smtClean="0"/>
              <a:t>(Apple, iPad)</a:t>
            </a:r>
            <a:endParaRPr lang="en-US" sz="2400" dirty="0"/>
          </a:p>
          <a:p>
            <a:endParaRPr lang="en-US" sz="2400" dirty="0"/>
          </a:p>
        </p:txBody>
      </p:sp>
      <p:cxnSp>
        <p:nvCxnSpPr>
          <p:cNvPr id="13" name="Straight Arrow Connector 12"/>
          <p:cNvCxnSpPr/>
          <p:nvPr/>
        </p:nvCxnSpPr>
        <p:spPr>
          <a:xfrm>
            <a:off x="4623927" y="4944329"/>
            <a:ext cx="65044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Table 13"/>
          <p:cNvGraphicFramePr>
            <a:graphicFrameLocks noGrp="1"/>
          </p:cNvGraphicFramePr>
          <p:nvPr>
            <p:extLst/>
          </p:nvPr>
        </p:nvGraphicFramePr>
        <p:xfrm>
          <a:off x="5475099" y="4756574"/>
          <a:ext cx="2909484" cy="1371600"/>
        </p:xfrm>
        <a:graphic>
          <a:graphicData uri="http://schemas.openxmlformats.org/drawingml/2006/table">
            <a:tbl>
              <a:tblPr bandRow="1">
                <a:tableStyleId>{5C22544A-7EE6-4342-B048-85BDC9FD1C3A}</a:tableStyleId>
              </a:tblPr>
              <a:tblGrid>
                <a:gridCol w="2909484"/>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(Microsoft, Surface)</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(Amazon, Kindle)</a:t>
                      </a:r>
                      <a:endParaRPr lang="en-US" sz="2400" dirty="0"/>
                    </a:p>
                  </a:txBody>
                  <a:tcPr/>
                </a:tc>
              </a:tr>
              <a:tr h="370840">
                <a:tc>
                  <a:txBody>
                    <a:bodyPr/>
                    <a:lstStyle/>
                    <a:p>
                      <a:r>
                        <a:rPr lang="en-US" sz="2400" dirty="0" smtClean="0"/>
                        <a:t>…</a:t>
                      </a:r>
                      <a:endParaRPr lang="en-US" sz="2400" dirty="0"/>
                    </a:p>
                  </a:txBody>
                  <a:tcPr/>
                </a:tc>
              </a:tr>
            </a:tbl>
          </a:graphicData>
        </a:graphic>
      </p:graphicFrame>
      <p:sp>
        <p:nvSpPr>
          <p:cNvPr id="15" name="TextBox 14"/>
          <p:cNvSpPr txBox="1"/>
          <p:nvPr/>
        </p:nvSpPr>
        <p:spPr>
          <a:xfrm>
            <a:off x="2759224" y="5193483"/>
            <a:ext cx="2138239" cy="461665"/>
          </a:xfrm>
          <a:prstGeom prst="rect">
            <a:avLst/>
          </a:prstGeom>
          <a:noFill/>
        </p:spPr>
        <p:txBody>
          <a:bodyPr wrap="square" rtlCol="0">
            <a:spAutoFit/>
          </a:bodyPr>
          <a:lstStyle/>
          <a:p>
            <a:r>
              <a:rPr lang="en-US" sz="2400" dirty="0" smtClean="0">
                <a:solidFill>
                  <a:srgbClr val="7030A0"/>
                </a:solidFill>
              </a:rPr>
              <a:t>Produce tablet</a:t>
            </a:r>
            <a:endParaRPr lang="en-US" sz="2400" dirty="0">
              <a:solidFill>
                <a:srgbClr val="7030A0"/>
              </a:solidFill>
            </a:endParaRPr>
          </a:p>
        </p:txBody>
      </p:sp>
    </p:spTree>
    <p:extLst>
      <p:ext uri="{BB962C8B-B14F-4D97-AF65-F5344CB8AC3E}">
        <p14:creationId xmlns:p14="http://schemas.microsoft.com/office/powerpoint/2010/main" val="324966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Classify or Cluster Entity Relationships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dirty="0" smtClean="0"/>
              <a:t> Input: relation instances with unknown relationship</a:t>
            </a:r>
          </a:p>
          <a:p>
            <a:pPr>
              <a:buFont typeface="Wingdings" panose="05000000000000000000" pitchFamily="2" charset="2"/>
              <a:buChar char="q"/>
            </a:pPr>
            <a:r>
              <a:rPr lang="en-US" sz="2400" dirty="0" smtClean="0"/>
              <a:t> Output: predicted relationship or clustered relationship </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144</a:t>
            </a:fld>
            <a:endParaRPr lang="en-US" dirty="0"/>
          </a:p>
        </p:txBody>
      </p:sp>
      <p:sp>
        <p:nvSpPr>
          <p:cNvPr id="5" name="Rectangle 4"/>
          <p:cNvSpPr/>
          <p:nvPr/>
        </p:nvSpPr>
        <p:spPr>
          <a:xfrm>
            <a:off x="823389" y="3125521"/>
            <a:ext cx="4079194" cy="461665"/>
          </a:xfrm>
          <a:prstGeom prst="rect">
            <a:avLst/>
          </a:prstGeom>
        </p:spPr>
        <p:txBody>
          <a:bodyPr wrap="none">
            <a:spAutoFit/>
          </a:bodyPr>
          <a:lstStyle/>
          <a:p>
            <a:r>
              <a:rPr lang="en-US" sz="2400" dirty="0"/>
              <a:t>(Jeff Ullman, </a:t>
            </a:r>
            <a:r>
              <a:rPr lang="en-US" sz="2400" dirty="0" err="1"/>
              <a:t>Surajit</a:t>
            </a:r>
            <a:r>
              <a:rPr lang="en-US" sz="2400" dirty="0"/>
              <a:t> </a:t>
            </a:r>
            <a:r>
              <a:rPr lang="en-US" sz="2400" dirty="0" err="1"/>
              <a:t>Chaudhuri</a:t>
            </a:r>
            <a:r>
              <a:rPr lang="en-US" sz="2400" dirty="0"/>
              <a:t>)</a:t>
            </a:r>
          </a:p>
        </p:txBody>
      </p:sp>
      <p:cxnSp>
        <p:nvCxnSpPr>
          <p:cNvPr id="6" name="Straight Arrow Connector 5"/>
          <p:cNvCxnSpPr/>
          <p:nvPr/>
        </p:nvCxnSpPr>
        <p:spPr>
          <a:xfrm>
            <a:off x="3872630" y="3795178"/>
            <a:ext cx="65044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38960" y="3587186"/>
            <a:ext cx="1731769" cy="461665"/>
          </a:xfrm>
          <a:prstGeom prst="rect">
            <a:avLst/>
          </a:prstGeom>
          <a:noFill/>
        </p:spPr>
        <p:txBody>
          <a:bodyPr wrap="square" rtlCol="0">
            <a:spAutoFit/>
          </a:bodyPr>
          <a:lstStyle/>
          <a:p>
            <a:r>
              <a:rPr lang="en-US" sz="2400" dirty="0" smtClean="0">
                <a:solidFill>
                  <a:srgbClr val="7030A0"/>
                </a:solidFill>
              </a:rPr>
              <a:t>Is advisor of</a:t>
            </a:r>
            <a:endParaRPr lang="en-US" sz="2400" dirty="0">
              <a:solidFill>
                <a:srgbClr val="7030A0"/>
              </a:solidFill>
            </a:endParaRPr>
          </a:p>
        </p:txBody>
      </p:sp>
      <p:sp>
        <p:nvSpPr>
          <p:cNvPr id="8" name="Rectangle 7"/>
          <p:cNvSpPr/>
          <p:nvPr/>
        </p:nvSpPr>
        <p:spPr>
          <a:xfrm>
            <a:off x="1126287" y="4183005"/>
            <a:ext cx="3619517" cy="461665"/>
          </a:xfrm>
          <a:prstGeom prst="rect">
            <a:avLst/>
          </a:prstGeom>
        </p:spPr>
        <p:txBody>
          <a:bodyPr wrap="none">
            <a:spAutoFit/>
          </a:bodyPr>
          <a:lstStyle/>
          <a:p>
            <a:r>
              <a:rPr lang="en-US" sz="2400" dirty="0"/>
              <a:t>(Jeff Ullman, </a:t>
            </a:r>
            <a:r>
              <a:rPr lang="en-US" sz="2400" dirty="0" smtClean="0"/>
              <a:t>Hector Garcia)</a:t>
            </a:r>
            <a:endParaRPr lang="en-US" sz="2400" dirty="0"/>
          </a:p>
        </p:txBody>
      </p:sp>
      <p:cxnSp>
        <p:nvCxnSpPr>
          <p:cNvPr id="9" name="Straight Arrow Connector 8"/>
          <p:cNvCxnSpPr/>
          <p:nvPr/>
        </p:nvCxnSpPr>
        <p:spPr>
          <a:xfrm>
            <a:off x="3811009" y="5030732"/>
            <a:ext cx="65044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77338" y="4826926"/>
            <a:ext cx="1991370" cy="461665"/>
          </a:xfrm>
          <a:prstGeom prst="rect">
            <a:avLst/>
          </a:prstGeom>
          <a:noFill/>
        </p:spPr>
        <p:txBody>
          <a:bodyPr wrap="square" rtlCol="0">
            <a:spAutoFit/>
          </a:bodyPr>
          <a:lstStyle/>
          <a:p>
            <a:r>
              <a:rPr lang="en-US" sz="2400" dirty="0" smtClean="0">
                <a:solidFill>
                  <a:srgbClr val="7030A0"/>
                </a:solidFill>
              </a:rPr>
              <a:t>Is colleague of</a:t>
            </a:r>
            <a:endParaRPr lang="en-US" sz="2400" dirty="0">
              <a:solidFill>
                <a:srgbClr val="7030A0"/>
              </a:solidFill>
            </a:endParaRPr>
          </a:p>
        </p:txBody>
      </p:sp>
      <p:pic>
        <p:nvPicPr>
          <p:cNvPr id="14" name="Picture 7" descr="https://encrypted-tbn3.google.com/images?q=tbn:ANd9GcTFs9fRwPmz9ByS5aWk08IPJXATqKvR-J0dT1qFcD2HCefie6g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6497" y="4166806"/>
            <a:ext cx="502542" cy="50254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5" name="Straight Connector 14"/>
          <p:cNvCxnSpPr>
            <a:stCxn id="14" idx="3"/>
            <a:endCxn id="17" idx="1"/>
          </p:cNvCxnSpPr>
          <p:nvPr/>
        </p:nvCxnSpPr>
        <p:spPr>
          <a:xfrm flipV="1">
            <a:off x="9509039" y="3740201"/>
            <a:ext cx="680056" cy="677876"/>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2" descr="https://encrypted-tbn0.gstatic.com/images?q=tbn:ANd9GcShnfg85p9FzziJJziABQhq53qJ0_QdgkleruoJWUCAoZe00GKX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3897" y="4511668"/>
            <a:ext cx="502542" cy="504784"/>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0" descr="https://encrypted-tbn2.gstatic.com/images?q=tbn:ANd9GcTCkFt_w-jrQacgJ6DmrM6LC3nDHy8BXryF02EhsAkARYu_Fkt7R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9095" y="3511337"/>
            <a:ext cx="435622" cy="45772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8" name="Straight Connector 17"/>
          <p:cNvCxnSpPr>
            <a:stCxn id="14" idx="1"/>
            <a:endCxn id="16" idx="3"/>
          </p:cNvCxnSpPr>
          <p:nvPr/>
        </p:nvCxnSpPr>
        <p:spPr>
          <a:xfrm flipH="1">
            <a:off x="7756439" y="4418077"/>
            <a:ext cx="1250058" cy="345983"/>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4" descr="https://encrypted-tbn2.gstatic.com/images?q=tbn:ANd9GcSNvGEqjCgH5cHfazDFKOd6pF2jv_ZfDG96FYc0UHM2S6y2hR8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6496" y="5192861"/>
            <a:ext cx="610597" cy="53957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0" name="Straight Connector 19"/>
          <p:cNvCxnSpPr>
            <a:stCxn id="14" idx="2"/>
            <a:endCxn id="19" idx="0"/>
          </p:cNvCxnSpPr>
          <p:nvPr/>
        </p:nvCxnSpPr>
        <p:spPr>
          <a:xfrm>
            <a:off x="9257768" y="4669348"/>
            <a:ext cx="54027" cy="523513"/>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 descr="https://encrypted-tbn0.gstatic.com/images?q=tbn:ANd9GcShnfg85p9FzziJJziABQhq53qJ0_QdgkleruoJWUCAoZe00GKX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9837" y="4130668"/>
            <a:ext cx="502542" cy="50478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2" name="Straight Connector 21"/>
          <p:cNvCxnSpPr>
            <a:stCxn id="14" idx="1"/>
            <a:endCxn id="21" idx="3"/>
          </p:cNvCxnSpPr>
          <p:nvPr/>
        </p:nvCxnSpPr>
        <p:spPr>
          <a:xfrm flipH="1" flipV="1">
            <a:off x="8212379" y="4383060"/>
            <a:ext cx="794118" cy="35017"/>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10" descr="https://encrypted-tbn2.gstatic.com/images?q=tbn:ANd9GcTCkFt_w-jrQacgJ6DmrM6LC3nDHy8BXryF02EhsAkARYu_Fkt7R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5697" y="4675449"/>
            <a:ext cx="435622" cy="457727"/>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TextBox 23"/>
          <p:cNvSpPr txBox="1"/>
          <p:nvPr/>
        </p:nvSpPr>
        <p:spPr>
          <a:xfrm>
            <a:off x="7908112" y="3010092"/>
            <a:ext cx="1217034" cy="461665"/>
          </a:xfrm>
          <a:prstGeom prst="rect">
            <a:avLst/>
          </a:prstGeom>
          <a:noFill/>
        </p:spPr>
        <p:txBody>
          <a:bodyPr wrap="square" rtlCol="0">
            <a:spAutoFit/>
          </a:bodyPr>
          <a:lstStyle/>
          <a:p>
            <a:r>
              <a:rPr lang="en-US" sz="2400" dirty="0" smtClean="0">
                <a:solidFill>
                  <a:srgbClr val="7030A0"/>
                </a:solidFill>
              </a:rPr>
              <a:t>Alumni</a:t>
            </a:r>
            <a:endParaRPr lang="en-US" sz="2400" dirty="0">
              <a:solidFill>
                <a:srgbClr val="7030A0"/>
              </a:solidFill>
            </a:endParaRPr>
          </a:p>
        </p:txBody>
      </p:sp>
      <p:sp>
        <p:nvSpPr>
          <p:cNvPr id="25" name="TextBox 24"/>
          <p:cNvSpPr txBox="1"/>
          <p:nvPr/>
        </p:nvSpPr>
        <p:spPr>
          <a:xfrm>
            <a:off x="9875707" y="3014770"/>
            <a:ext cx="1758369" cy="461665"/>
          </a:xfrm>
          <a:prstGeom prst="rect">
            <a:avLst/>
          </a:prstGeom>
          <a:noFill/>
        </p:spPr>
        <p:txBody>
          <a:bodyPr wrap="square" rtlCol="0">
            <a:spAutoFit/>
          </a:bodyPr>
          <a:lstStyle>
            <a:defPPr>
              <a:defRPr lang="en-US"/>
            </a:defPPr>
            <a:lvl1pPr>
              <a:defRPr sz="2000">
                <a:solidFill>
                  <a:srgbClr val="7030A0"/>
                </a:solidFill>
              </a:defRPr>
            </a:lvl1pPr>
          </a:lstStyle>
          <a:p>
            <a:r>
              <a:rPr lang="en-US" sz="2400" dirty="0" smtClean="0"/>
              <a:t>Colleague</a:t>
            </a:r>
            <a:endParaRPr lang="en-US" sz="2400" dirty="0"/>
          </a:p>
        </p:txBody>
      </p:sp>
      <p:pic>
        <p:nvPicPr>
          <p:cNvPr id="26" name="Picture 10" descr="https://encrypted-tbn2.gstatic.com/images?q=tbn:ANd9GcTCkFt_w-jrQacgJ6DmrM6LC3nDHy8BXryF02EhsAkARYu_Fkt7R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13510" y="4188604"/>
            <a:ext cx="416061" cy="44684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7" name="Straight Connector 26"/>
          <p:cNvCxnSpPr>
            <a:stCxn id="17" idx="3"/>
            <a:endCxn id="26" idx="1"/>
          </p:cNvCxnSpPr>
          <p:nvPr/>
        </p:nvCxnSpPr>
        <p:spPr>
          <a:xfrm>
            <a:off x="10624717" y="3740201"/>
            <a:ext cx="388793" cy="671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3" idx="3"/>
            <a:endCxn id="26" idx="1"/>
          </p:cNvCxnSpPr>
          <p:nvPr/>
        </p:nvCxnSpPr>
        <p:spPr>
          <a:xfrm flipV="1">
            <a:off x="10661319" y="4412028"/>
            <a:ext cx="352191" cy="492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4" idx="3"/>
            <a:endCxn id="23" idx="1"/>
          </p:cNvCxnSpPr>
          <p:nvPr/>
        </p:nvCxnSpPr>
        <p:spPr>
          <a:xfrm>
            <a:off x="9509039" y="4418077"/>
            <a:ext cx="716658" cy="486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3"/>
            <a:endCxn id="26" idx="1"/>
          </p:cNvCxnSpPr>
          <p:nvPr/>
        </p:nvCxnSpPr>
        <p:spPr>
          <a:xfrm flipV="1">
            <a:off x="9509039" y="4412028"/>
            <a:ext cx="1504471" cy="6049"/>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2" descr="https://encrypted-tbn0.gstatic.com/images?q=tbn:ANd9GcShnfg85p9FzziJJziABQhq53qJ0_QdgkleruoJWUCAoZe00GKX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8295" y="3475726"/>
            <a:ext cx="502542" cy="50478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2" name="Straight Connector 31"/>
          <p:cNvCxnSpPr>
            <a:stCxn id="14" idx="1"/>
            <a:endCxn id="31" idx="2"/>
          </p:cNvCxnSpPr>
          <p:nvPr/>
        </p:nvCxnSpPr>
        <p:spPr>
          <a:xfrm flipH="1" flipV="1">
            <a:off x="7839566" y="3980510"/>
            <a:ext cx="1166931" cy="4375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1" idx="2"/>
            <a:endCxn id="21" idx="0"/>
          </p:cNvCxnSpPr>
          <p:nvPr/>
        </p:nvCxnSpPr>
        <p:spPr>
          <a:xfrm>
            <a:off x="7839566" y="3980510"/>
            <a:ext cx="121542" cy="1501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1" idx="2"/>
            <a:endCxn id="16" idx="0"/>
          </p:cNvCxnSpPr>
          <p:nvPr/>
        </p:nvCxnSpPr>
        <p:spPr>
          <a:xfrm flipH="1">
            <a:off x="7505168" y="3980510"/>
            <a:ext cx="334398" cy="531158"/>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9566" y="4963951"/>
            <a:ext cx="819440" cy="7256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6" name="Straight Connector 35"/>
          <p:cNvCxnSpPr>
            <a:stCxn id="16" idx="2"/>
            <a:endCxn id="35" idx="1"/>
          </p:cNvCxnSpPr>
          <p:nvPr/>
        </p:nvCxnSpPr>
        <p:spPr>
          <a:xfrm>
            <a:off x="7505168" y="5016452"/>
            <a:ext cx="334398" cy="310301"/>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Picture 6" descr="https://encrypted-tbn2.gstatic.com/images?q=tbn:ANd9GcS7nXpvo7HADy9MvyUVKvLuaf7BZzQBYMyJPhkE4k3fdeW35Xhk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1825" y="5253623"/>
            <a:ext cx="675400" cy="58797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8" name="Straight Connector 37"/>
          <p:cNvCxnSpPr>
            <a:stCxn id="16" idx="2"/>
            <a:endCxn id="37" idx="3"/>
          </p:cNvCxnSpPr>
          <p:nvPr/>
        </p:nvCxnSpPr>
        <p:spPr>
          <a:xfrm flipH="1">
            <a:off x="7257225" y="5016452"/>
            <a:ext cx="247943" cy="5311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7" idx="3"/>
            <a:endCxn id="35" idx="1"/>
          </p:cNvCxnSpPr>
          <p:nvPr/>
        </p:nvCxnSpPr>
        <p:spPr>
          <a:xfrm flipV="1">
            <a:off x="7257225" y="5326753"/>
            <a:ext cx="582341" cy="220857"/>
          </a:xfrm>
          <a:prstGeom prst="line">
            <a:avLst/>
          </a:prstGeom>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7010610" y="3283039"/>
            <a:ext cx="1370858" cy="1998992"/>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9861229" y="3412532"/>
            <a:ext cx="1636567" cy="1998992"/>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8875081" y="5736845"/>
            <a:ext cx="1616951" cy="461665"/>
          </a:xfrm>
          <a:prstGeom prst="rect">
            <a:avLst/>
          </a:prstGeom>
          <a:noFill/>
        </p:spPr>
        <p:txBody>
          <a:bodyPr wrap="square" rtlCol="0">
            <a:spAutoFit/>
          </a:bodyPr>
          <a:lstStyle>
            <a:defPPr>
              <a:defRPr lang="en-US"/>
            </a:defPPr>
            <a:lvl1pPr>
              <a:defRPr sz="2000">
                <a:solidFill>
                  <a:srgbClr val="7030A0"/>
                </a:solidFill>
              </a:defRPr>
            </a:lvl1pPr>
          </a:lstStyle>
          <a:p>
            <a:r>
              <a:rPr lang="en-US" sz="2400" dirty="0" smtClean="0"/>
              <a:t>Club friend</a:t>
            </a:r>
            <a:endParaRPr lang="en-US" sz="2400" dirty="0"/>
          </a:p>
        </p:txBody>
      </p:sp>
      <p:cxnSp>
        <p:nvCxnSpPr>
          <p:cNvPr id="43" name="Straight Connector 42"/>
          <p:cNvCxnSpPr>
            <a:cxnSpLocks noChangeShapeType="1"/>
          </p:cNvCxnSpPr>
          <p:nvPr/>
        </p:nvCxnSpPr>
        <p:spPr bwMode="auto">
          <a:xfrm flipH="1">
            <a:off x="6169237" y="3112682"/>
            <a:ext cx="976756" cy="3045539"/>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69533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4" grpId="0"/>
      <p:bldP spid="25" grpId="0"/>
      <p:bldP spid="4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Slot Filling</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dirty="0" smtClean="0"/>
              <a:t> Input: relation instance with a missing element (slot)</a:t>
            </a:r>
          </a:p>
          <a:p>
            <a:pPr>
              <a:buFont typeface="Wingdings" panose="05000000000000000000" pitchFamily="2" charset="2"/>
              <a:buChar char="q"/>
            </a:pPr>
            <a:r>
              <a:rPr lang="en-US" sz="2400" dirty="0"/>
              <a:t> </a:t>
            </a:r>
            <a:r>
              <a:rPr lang="en-US" sz="2400" dirty="0" smtClean="0"/>
              <a:t>Output: fill the slot</a:t>
            </a:r>
          </a:p>
          <a:p>
            <a:endParaRPr lang="en-US" sz="2400" dirty="0"/>
          </a:p>
          <a:p>
            <a:r>
              <a:rPr lang="en-US" sz="2400" dirty="0" smtClean="0"/>
              <a:t> </a:t>
            </a:r>
            <a:r>
              <a:rPr lang="en-US" sz="2400" dirty="0">
                <a:solidFill>
                  <a:srgbClr val="7030A0"/>
                </a:solidFill>
              </a:rPr>
              <a:t>is advisor </a:t>
            </a:r>
            <a:r>
              <a:rPr lang="en-US" sz="2400" dirty="0" smtClean="0">
                <a:solidFill>
                  <a:srgbClr val="7030A0"/>
                </a:solidFill>
              </a:rPr>
              <a:t>of </a:t>
            </a:r>
            <a:r>
              <a:rPr lang="en-US" sz="2400" dirty="0" smtClean="0"/>
              <a:t>(?, </a:t>
            </a:r>
            <a:r>
              <a:rPr lang="en-US" sz="2400" dirty="0" err="1" smtClean="0"/>
              <a:t>Surajit</a:t>
            </a:r>
            <a:r>
              <a:rPr lang="en-US" sz="2400" dirty="0" smtClean="0"/>
              <a:t> </a:t>
            </a:r>
            <a:r>
              <a:rPr lang="en-US" sz="2400" dirty="0" err="1" smtClean="0"/>
              <a:t>Chaudhuri</a:t>
            </a:r>
            <a:r>
              <a:rPr lang="en-US" sz="2400" dirty="0" smtClean="0"/>
              <a:t>)		Jeff Ullman</a:t>
            </a:r>
          </a:p>
          <a:p>
            <a:r>
              <a:rPr lang="en-US" sz="2400" dirty="0" smtClean="0"/>
              <a:t> </a:t>
            </a:r>
            <a:r>
              <a:rPr lang="en-US" sz="2400" dirty="0">
                <a:solidFill>
                  <a:srgbClr val="7030A0"/>
                </a:solidFill>
              </a:rPr>
              <a:t>produce </a:t>
            </a:r>
            <a:r>
              <a:rPr lang="en-US" sz="2400" dirty="0" smtClean="0">
                <a:solidFill>
                  <a:srgbClr val="7030A0"/>
                </a:solidFill>
              </a:rPr>
              <a:t>tablet </a:t>
            </a:r>
            <a:r>
              <a:rPr lang="en-US" sz="2400" dirty="0" smtClean="0"/>
              <a:t>(Apple, ?) 			iPad</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145</a:t>
            </a:fld>
            <a:endParaRPr lang="en-US" dirty="0"/>
          </a:p>
        </p:txBody>
      </p:sp>
      <p:cxnSp>
        <p:nvCxnSpPr>
          <p:cNvPr id="5" name="Straight Arrow Connector 4"/>
          <p:cNvCxnSpPr/>
          <p:nvPr/>
        </p:nvCxnSpPr>
        <p:spPr>
          <a:xfrm>
            <a:off x="5701443" y="3604665"/>
            <a:ext cx="65044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692016" y="4113713"/>
            <a:ext cx="65044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nvPr>
        </p:nvGraphicFramePr>
        <p:xfrm>
          <a:off x="2759189" y="4380413"/>
          <a:ext cx="2498612" cy="1828800"/>
        </p:xfrm>
        <a:graphic>
          <a:graphicData uri="http://schemas.openxmlformats.org/drawingml/2006/table">
            <a:tbl>
              <a:tblPr firstRow="1" bandRow="1">
                <a:tableStyleId>{5C22544A-7EE6-4342-B048-85BDC9FD1C3A}</a:tableStyleId>
              </a:tblPr>
              <a:tblGrid>
                <a:gridCol w="1249306"/>
                <a:gridCol w="124930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Model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smtClean="0">
                          <a:solidFill>
                            <a:srgbClr val="7030A0"/>
                          </a:solidFill>
                          <a:latin typeface="+mn-lt"/>
                          <a:ea typeface="+mn-ea"/>
                          <a:cs typeface="+mn-cs"/>
                        </a:rPr>
                        <a:t>Brand</a:t>
                      </a:r>
                      <a:endParaRPr lang="en-US" sz="2800" kern="1200" dirty="0" smtClean="0">
                        <a:solidFill>
                          <a:srgbClr val="7030A0"/>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S80</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a:t>
                      </a:r>
                      <a:endParaRPr lang="en-US" sz="2400" dirty="0"/>
                    </a:p>
                  </a:txBody>
                  <a:tcPr/>
                </a:tc>
              </a:tr>
              <a:tr h="370840">
                <a:tc>
                  <a:txBody>
                    <a:bodyPr/>
                    <a:lstStyle/>
                    <a:p>
                      <a:r>
                        <a:rPr lang="en-US" sz="2400" dirty="0" smtClean="0"/>
                        <a:t>A10</a:t>
                      </a:r>
                      <a:endParaRPr lang="en-US" sz="2400" dirty="0"/>
                    </a:p>
                  </a:txBody>
                  <a:tcPr/>
                </a:tc>
                <a:tc>
                  <a:txBody>
                    <a:bodyPr/>
                    <a:lstStyle/>
                    <a:p>
                      <a:r>
                        <a:rPr lang="en-US" sz="2400" dirty="0" smtClean="0"/>
                        <a:t>?</a:t>
                      </a:r>
                      <a:endParaRPr lang="en-US" sz="2400" dirty="0"/>
                    </a:p>
                  </a:txBody>
                  <a:tcPr/>
                </a:tc>
              </a:tr>
              <a:tr h="370840">
                <a:tc>
                  <a:txBody>
                    <a:bodyPr/>
                    <a:lstStyle/>
                    <a:p>
                      <a:r>
                        <a:rPr lang="en-US" sz="2400" dirty="0" smtClean="0"/>
                        <a:t>T1460</a:t>
                      </a:r>
                      <a:endParaRPr lang="en-US" sz="2400" dirty="0"/>
                    </a:p>
                  </a:txBody>
                  <a:tcPr/>
                </a:tc>
                <a:tc>
                  <a:txBody>
                    <a:bodyPr/>
                    <a:lstStyle/>
                    <a:p>
                      <a:r>
                        <a:rPr lang="en-US" sz="2400" dirty="0" smtClean="0"/>
                        <a:t>?</a:t>
                      </a:r>
                      <a:endParaRPr lang="en-US" sz="2400" dirty="0"/>
                    </a:p>
                  </a:txBody>
                  <a:tcPr/>
                </a:tc>
              </a:tr>
            </a:tbl>
          </a:graphicData>
        </a:graphic>
      </p:graphicFrame>
      <p:cxnSp>
        <p:nvCxnSpPr>
          <p:cNvPr id="9" name="Straight Arrow Connector 8"/>
          <p:cNvCxnSpPr/>
          <p:nvPr/>
        </p:nvCxnSpPr>
        <p:spPr>
          <a:xfrm>
            <a:off x="5692016" y="5294813"/>
            <a:ext cx="65044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p:extLst/>
          </p:nvPr>
        </p:nvGraphicFramePr>
        <p:xfrm>
          <a:off x="6569189" y="4367713"/>
          <a:ext cx="2498612" cy="1828800"/>
        </p:xfrm>
        <a:graphic>
          <a:graphicData uri="http://schemas.openxmlformats.org/drawingml/2006/table">
            <a:tbl>
              <a:tblPr firstRow="1" bandRow="1">
                <a:tableStyleId>{5C22544A-7EE6-4342-B048-85BDC9FD1C3A}</a:tableStyleId>
              </a:tblPr>
              <a:tblGrid>
                <a:gridCol w="1249306"/>
                <a:gridCol w="124930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Model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7030A0"/>
                          </a:solidFill>
                          <a:latin typeface="+mn-lt"/>
                          <a:ea typeface="+mn-ea"/>
                          <a:cs typeface="+mn-cs"/>
                        </a:rPr>
                        <a:t>Brand</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S80</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Nikon</a:t>
                      </a:r>
                      <a:endParaRPr lang="en-US" sz="2400" dirty="0"/>
                    </a:p>
                  </a:txBody>
                  <a:tcPr/>
                </a:tc>
              </a:tr>
              <a:tr h="370840">
                <a:tc>
                  <a:txBody>
                    <a:bodyPr/>
                    <a:lstStyle/>
                    <a:p>
                      <a:r>
                        <a:rPr lang="en-US" sz="2400" dirty="0" smtClean="0"/>
                        <a:t>A10</a:t>
                      </a:r>
                      <a:endParaRPr lang="en-US" sz="2400" dirty="0"/>
                    </a:p>
                  </a:txBody>
                  <a:tcPr/>
                </a:tc>
                <a:tc>
                  <a:txBody>
                    <a:bodyPr/>
                    <a:lstStyle/>
                    <a:p>
                      <a:r>
                        <a:rPr lang="en-US" sz="2400" dirty="0" smtClean="0"/>
                        <a:t>Canon</a:t>
                      </a:r>
                      <a:endParaRPr lang="en-US" sz="2400" dirty="0"/>
                    </a:p>
                  </a:txBody>
                  <a:tcPr/>
                </a:tc>
              </a:tr>
              <a:tr h="370840">
                <a:tc>
                  <a:txBody>
                    <a:bodyPr/>
                    <a:lstStyle/>
                    <a:p>
                      <a:r>
                        <a:rPr lang="en-US" sz="2400" dirty="0" smtClean="0"/>
                        <a:t>T1460</a:t>
                      </a:r>
                      <a:endParaRPr lang="en-US" sz="2400" dirty="0"/>
                    </a:p>
                  </a:txBody>
                  <a:tcPr/>
                </a:tc>
                <a:tc>
                  <a:txBody>
                    <a:bodyPr/>
                    <a:lstStyle/>
                    <a:p>
                      <a:r>
                        <a:rPr lang="en-US" sz="2400" dirty="0" err="1" smtClean="0"/>
                        <a:t>Benq</a:t>
                      </a:r>
                      <a:endParaRPr lang="en-US" sz="2400" dirty="0"/>
                    </a:p>
                  </a:txBody>
                  <a:tcPr/>
                </a:tc>
              </a:tr>
            </a:tbl>
          </a:graphicData>
        </a:graphic>
      </p:graphicFrame>
    </p:spTree>
    <p:extLst>
      <p:ext uri="{BB962C8B-B14F-4D97-AF65-F5344CB8AC3E}">
        <p14:creationId xmlns:p14="http://schemas.microsoft.com/office/powerpoint/2010/main" val="273761298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Patterns</a:t>
            </a:r>
            <a:endParaRPr lang="en-US" dirty="0"/>
          </a:p>
        </p:txBody>
      </p:sp>
      <p:sp>
        <p:nvSpPr>
          <p:cNvPr id="5" name="Text Placeholder 4"/>
          <p:cNvSpPr>
            <a:spLocks noGrp="1"/>
          </p:cNvSpPr>
          <p:nvPr>
            <p:ph sz="half" idx="1"/>
          </p:nvPr>
        </p:nvSpPr>
        <p:spPr/>
        <p:txBody>
          <a:bodyPr>
            <a:normAutofit/>
          </a:bodyPr>
          <a:lstStyle/>
          <a:p>
            <a:pPr>
              <a:buFont typeface="Wingdings" panose="05000000000000000000" pitchFamily="2" charset="2"/>
              <a:buChar char="q"/>
            </a:pPr>
            <a:r>
              <a:rPr lang="en-US" sz="2400" dirty="0" smtClean="0"/>
              <a:t> Syntactic patterns</a:t>
            </a:r>
          </a:p>
          <a:p>
            <a:pPr lvl="1"/>
            <a:r>
              <a:rPr lang="en-US" sz="2000" dirty="0"/>
              <a:t>[</a:t>
            </a:r>
            <a:r>
              <a:rPr lang="en-US" sz="2000" dirty="0" err="1"/>
              <a:t>Bunescu</a:t>
            </a:r>
            <a:r>
              <a:rPr lang="en-US" sz="2000" dirty="0"/>
              <a:t> &amp; Mooney </a:t>
            </a:r>
            <a:r>
              <a:rPr lang="en-US" sz="2000" dirty="0" smtClean="0"/>
              <a:t>05b] </a:t>
            </a:r>
          </a:p>
          <a:p>
            <a:pPr lvl="1"/>
            <a:endParaRPr lang="en-US" sz="2200" u="sng" dirty="0" smtClean="0"/>
          </a:p>
          <a:p>
            <a:endParaRPr lang="en-US" sz="2400" u="sng" dirty="0" smtClean="0"/>
          </a:p>
          <a:p>
            <a:pPr>
              <a:buFont typeface="Wingdings" panose="05000000000000000000" pitchFamily="2" charset="2"/>
              <a:buChar char="q"/>
            </a:pPr>
            <a:r>
              <a:rPr lang="en-US" sz="2400" dirty="0" smtClean="0"/>
              <a:t> Dependency parse tree patterns</a:t>
            </a:r>
          </a:p>
          <a:p>
            <a:pPr lvl="1"/>
            <a:r>
              <a:rPr lang="en-US" sz="2000" dirty="0">
                <a:solidFill>
                  <a:srgbClr val="000000">
                    <a:lumMod val="75000"/>
                    <a:lumOff val="25000"/>
                  </a:srgbClr>
                </a:solidFill>
              </a:rPr>
              <a:t>[</a:t>
            </a:r>
            <a:r>
              <a:rPr lang="en-US" sz="2000" dirty="0" err="1">
                <a:solidFill>
                  <a:srgbClr val="000000">
                    <a:lumMod val="75000"/>
                    <a:lumOff val="25000"/>
                  </a:srgbClr>
                </a:solidFill>
              </a:rPr>
              <a:t>Zelenko</a:t>
            </a:r>
            <a:r>
              <a:rPr lang="en-US" sz="2000" dirty="0">
                <a:solidFill>
                  <a:srgbClr val="000000">
                    <a:lumMod val="75000"/>
                    <a:lumOff val="25000"/>
                  </a:srgbClr>
                </a:solidFill>
              </a:rPr>
              <a:t> et al. 03]</a:t>
            </a:r>
          </a:p>
          <a:p>
            <a:pPr lvl="1"/>
            <a:r>
              <a:rPr lang="en-US" sz="2000" dirty="0">
                <a:solidFill>
                  <a:srgbClr val="000000">
                    <a:lumMod val="75000"/>
                    <a:lumOff val="25000"/>
                  </a:srgbClr>
                </a:solidFill>
              </a:rPr>
              <a:t>[</a:t>
            </a:r>
            <a:r>
              <a:rPr lang="en-US" sz="2000" dirty="0" err="1">
                <a:solidFill>
                  <a:srgbClr val="000000">
                    <a:lumMod val="75000"/>
                    <a:lumOff val="25000"/>
                  </a:srgbClr>
                </a:solidFill>
              </a:rPr>
              <a:t>Culotta</a:t>
            </a:r>
            <a:r>
              <a:rPr lang="en-US" sz="2000" dirty="0">
                <a:solidFill>
                  <a:srgbClr val="000000">
                    <a:lumMod val="75000"/>
                    <a:lumOff val="25000"/>
                  </a:srgbClr>
                </a:solidFill>
              </a:rPr>
              <a:t> &amp; Sorensen 04]</a:t>
            </a:r>
          </a:p>
          <a:p>
            <a:pPr lvl="1">
              <a:buClr>
                <a:srgbClr val="E48312"/>
              </a:buClr>
            </a:pPr>
            <a:r>
              <a:rPr lang="en-US" sz="2000" dirty="0">
                <a:solidFill>
                  <a:srgbClr val="000000">
                    <a:lumMod val="75000"/>
                    <a:lumOff val="25000"/>
                  </a:srgbClr>
                </a:solidFill>
              </a:rPr>
              <a:t>[</a:t>
            </a:r>
            <a:r>
              <a:rPr lang="en-US" sz="2000" dirty="0" err="1">
                <a:solidFill>
                  <a:srgbClr val="000000">
                    <a:lumMod val="75000"/>
                    <a:lumOff val="25000"/>
                  </a:srgbClr>
                </a:solidFill>
              </a:rPr>
              <a:t>Bunescu</a:t>
            </a:r>
            <a:r>
              <a:rPr lang="en-US" sz="2000" dirty="0">
                <a:solidFill>
                  <a:srgbClr val="000000">
                    <a:lumMod val="75000"/>
                    <a:lumOff val="25000"/>
                  </a:srgbClr>
                </a:solidFill>
              </a:rPr>
              <a:t> &amp; Mooney </a:t>
            </a:r>
            <a:r>
              <a:rPr lang="en-US" sz="2000" dirty="0" smtClean="0">
                <a:solidFill>
                  <a:srgbClr val="000000">
                    <a:lumMod val="75000"/>
                    <a:lumOff val="25000"/>
                  </a:srgbClr>
                </a:solidFill>
              </a:rPr>
              <a:t>05a] </a:t>
            </a:r>
            <a:endParaRPr lang="en-US" sz="2000" dirty="0">
              <a:solidFill>
                <a:srgbClr val="000000">
                  <a:lumMod val="75000"/>
                  <a:lumOff val="25000"/>
                </a:srgbClr>
              </a:solidFill>
            </a:endParaRPr>
          </a:p>
          <a:p>
            <a:pPr lvl="1"/>
            <a:endParaRPr lang="en-US" sz="2200" dirty="0"/>
          </a:p>
        </p:txBody>
      </p:sp>
      <p:sp>
        <p:nvSpPr>
          <p:cNvPr id="7" name="Text Placeholder 6"/>
          <p:cNvSpPr>
            <a:spLocks noGrp="1"/>
          </p:cNvSpPr>
          <p:nvPr>
            <p:ph sz="half" idx="2"/>
          </p:nvPr>
        </p:nvSpPr>
        <p:spPr/>
        <p:txBody>
          <a:bodyPr>
            <a:normAutofit/>
          </a:bodyPr>
          <a:lstStyle/>
          <a:p>
            <a:pPr>
              <a:buFont typeface="Wingdings" panose="05000000000000000000" pitchFamily="2" charset="2"/>
              <a:buChar char="q"/>
            </a:pPr>
            <a:r>
              <a:rPr lang="en-US" sz="2400" dirty="0" smtClean="0"/>
              <a:t> Topical patterns</a:t>
            </a:r>
          </a:p>
          <a:p>
            <a:pPr lvl="1"/>
            <a:r>
              <a:rPr lang="en-US" sz="2000" dirty="0"/>
              <a:t>[McCallum et al. 05</a:t>
            </a:r>
            <a:r>
              <a:rPr lang="en-US" sz="2000" dirty="0" smtClean="0"/>
              <a:t>] etc.</a:t>
            </a:r>
            <a:endParaRPr lang="en-US" sz="2000" dirty="0"/>
          </a:p>
        </p:txBody>
      </p:sp>
      <p:sp>
        <p:nvSpPr>
          <p:cNvPr id="4" name="Slide Number Placeholder 3"/>
          <p:cNvSpPr>
            <a:spLocks noGrp="1"/>
          </p:cNvSpPr>
          <p:nvPr>
            <p:ph type="sldNum" sz="quarter" idx="12"/>
          </p:nvPr>
        </p:nvSpPr>
        <p:spPr/>
        <p:txBody>
          <a:bodyPr/>
          <a:lstStyle/>
          <a:p>
            <a:fld id="{6113E31D-E2AB-40D1-8B51-AFA5AFEF393A}" type="slidenum">
              <a:rPr lang="en-US" smtClean="0"/>
              <a:t>146</a:t>
            </a:fld>
            <a:endParaRPr lang="en-US" dirty="0"/>
          </a:p>
        </p:txBody>
      </p:sp>
      <p:sp>
        <p:nvSpPr>
          <p:cNvPr id="10" name="Rectangle 9"/>
          <p:cNvSpPr/>
          <p:nvPr/>
        </p:nvSpPr>
        <p:spPr>
          <a:xfrm>
            <a:off x="1293674" y="2598003"/>
            <a:ext cx="3859745" cy="707886"/>
          </a:xfrm>
          <a:prstGeom prst="rect">
            <a:avLst/>
          </a:prstGeo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r>
              <a:rPr lang="en-US" sz="2000" i="1" dirty="0">
                <a:solidFill>
                  <a:srgbClr val="000000"/>
                </a:solidFill>
              </a:rPr>
              <a:t>The </a:t>
            </a:r>
            <a:r>
              <a:rPr lang="en-US" sz="2000" b="1" i="1" dirty="0">
                <a:solidFill>
                  <a:srgbClr val="000000"/>
                </a:solidFill>
              </a:rPr>
              <a:t>headquarters</a:t>
            </a:r>
            <a:r>
              <a:rPr lang="en-US" sz="2000" i="1" dirty="0">
                <a:solidFill>
                  <a:srgbClr val="000000"/>
                </a:solidFill>
              </a:rPr>
              <a:t> of </a:t>
            </a:r>
            <a:r>
              <a:rPr lang="en-US" sz="2000" u="sng" dirty="0">
                <a:solidFill>
                  <a:srgbClr val="000000"/>
                </a:solidFill>
              </a:rPr>
              <a:t>Google</a:t>
            </a:r>
            <a:r>
              <a:rPr lang="en-US" sz="2000" dirty="0">
                <a:solidFill>
                  <a:srgbClr val="000000"/>
                </a:solidFill>
              </a:rPr>
              <a:t> </a:t>
            </a:r>
            <a:r>
              <a:rPr lang="en-US" sz="2000" i="1" dirty="0">
                <a:solidFill>
                  <a:srgbClr val="000000"/>
                </a:solidFill>
              </a:rPr>
              <a:t>are </a:t>
            </a:r>
            <a:r>
              <a:rPr lang="en-US" sz="2000" b="1" i="1" dirty="0">
                <a:solidFill>
                  <a:srgbClr val="000000"/>
                </a:solidFill>
              </a:rPr>
              <a:t>situated</a:t>
            </a:r>
            <a:r>
              <a:rPr lang="en-US" sz="2000" i="1" dirty="0">
                <a:solidFill>
                  <a:srgbClr val="000000"/>
                </a:solidFill>
              </a:rPr>
              <a:t> in </a:t>
            </a:r>
            <a:r>
              <a:rPr lang="en-US" sz="2000" u="sng" dirty="0">
                <a:solidFill>
                  <a:srgbClr val="000000"/>
                </a:solidFill>
              </a:rPr>
              <a:t>Mountain View</a:t>
            </a:r>
            <a:endParaRPr lang="en-US" sz="2000" dirty="0">
              <a:solidFill>
                <a:srgbClr val="000000"/>
              </a:solidFill>
            </a:endParaRPr>
          </a:p>
        </p:txBody>
      </p:sp>
      <p:sp>
        <p:nvSpPr>
          <p:cNvPr id="15" name="Rectangle 14"/>
          <p:cNvSpPr/>
          <p:nvPr/>
        </p:nvSpPr>
        <p:spPr>
          <a:xfrm>
            <a:off x="1293673" y="5112603"/>
            <a:ext cx="3859745" cy="400110"/>
          </a:xfrm>
          <a:prstGeom prst="rect">
            <a:avLst/>
          </a:prstGeo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r>
              <a:rPr lang="en-US" sz="2000" i="1" u="sng" dirty="0" smtClean="0">
                <a:solidFill>
                  <a:srgbClr val="000000"/>
                </a:solidFill>
              </a:rPr>
              <a:t>Jane</a:t>
            </a:r>
            <a:r>
              <a:rPr lang="en-US" sz="2000" i="1" dirty="0" smtClean="0">
                <a:solidFill>
                  <a:srgbClr val="000000"/>
                </a:solidFill>
              </a:rPr>
              <a:t> says </a:t>
            </a:r>
            <a:r>
              <a:rPr lang="en-US" sz="2000" u="sng" dirty="0" smtClean="0">
                <a:solidFill>
                  <a:srgbClr val="000000"/>
                </a:solidFill>
              </a:rPr>
              <a:t>John</a:t>
            </a:r>
            <a:r>
              <a:rPr lang="en-US" sz="2000" dirty="0" smtClean="0">
                <a:solidFill>
                  <a:srgbClr val="000000"/>
                </a:solidFill>
              </a:rPr>
              <a:t> </a:t>
            </a:r>
            <a:r>
              <a:rPr lang="en-US" sz="2000" i="1" dirty="0" smtClean="0">
                <a:solidFill>
                  <a:srgbClr val="000000"/>
                </a:solidFill>
              </a:rPr>
              <a:t>heads </a:t>
            </a:r>
            <a:r>
              <a:rPr lang="en-US" sz="2000" u="sng" dirty="0" smtClean="0">
                <a:solidFill>
                  <a:srgbClr val="000000"/>
                </a:solidFill>
              </a:rPr>
              <a:t>XYZ Inc.</a:t>
            </a:r>
            <a:endParaRPr lang="en-US" sz="2000" dirty="0">
              <a:solidFill>
                <a:srgbClr val="000000"/>
              </a:solidFill>
            </a:endParaRPr>
          </a:p>
        </p:txBody>
      </p:sp>
      <p:pic>
        <p:nvPicPr>
          <p:cNvPr id="23" name="Picture 22"/>
          <p:cNvPicPr>
            <a:picLocks noChangeAspect="1"/>
          </p:cNvPicPr>
          <p:nvPr/>
        </p:nvPicPr>
        <p:blipFill rotWithShape="1">
          <a:blip r:embed="rId3">
            <a:lum bright="-20000" contrast="20000"/>
          </a:blip>
          <a:srcRect b="43751"/>
          <a:stretch/>
        </p:blipFill>
        <p:spPr>
          <a:xfrm>
            <a:off x="5896774" y="2598003"/>
            <a:ext cx="6046525" cy="3358297"/>
          </a:xfrm>
          <a:prstGeom prst="rect">
            <a:avLst/>
          </a:prstGeom>
        </p:spPr>
      </p:pic>
      <p:sp>
        <p:nvSpPr>
          <p:cNvPr id="24" name="Rectangle 23"/>
          <p:cNvSpPr/>
          <p:nvPr/>
        </p:nvSpPr>
        <p:spPr>
          <a:xfrm>
            <a:off x="6456060" y="5920782"/>
            <a:ext cx="4927952" cy="400110"/>
          </a:xfrm>
          <a:prstGeom prst="rect">
            <a:avLst/>
          </a:prstGeom>
        </p:spPr>
        <p:txBody>
          <a:bodyPr wrap="none">
            <a:spAutoFit/>
          </a:bodyPr>
          <a:lstStyle/>
          <a:p>
            <a:r>
              <a:rPr lang="en-US" sz="2000" dirty="0" smtClean="0">
                <a:latin typeface="Times New Roman" panose="02020603050405020304" pitchFamily="18" charset="0"/>
              </a:rPr>
              <a:t>Emails between McCallum &amp; </a:t>
            </a:r>
            <a:r>
              <a:rPr lang="en-US" sz="2000" dirty="0" err="1" smtClean="0">
                <a:latin typeface="Times New Roman" panose="02020603050405020304" pitchFamily="18" charset="0"/>
              </a:rPr>
              <a:t>Padhraic</a:t>
            </a:r>
            <a:r>
              <a:rPr lang="en-US" sz="2000" dirty="0" smtClean="0">
                <a:latin typeface="Times New Roman" panose="02020603050405020304" pitchFamily="18" charset="0"/>
              </a:rPr>
              <a:t> </a:t>
            </a:r>
            <a:r>
              <a:rPr lang="en-US" sz="2000" dirty="0">
                <a:latin typeface="Times New Roman" panose="02020603050405020304" pitchFamily="18" charset="0"/>
              </a:rPr>
              <a:t>Smyth</a:t>
            </a:r>
            <a:endParaRPr lang="en-US" sz="2000" dirty="0"/>
          </a:p>
        </p:txBody>
      </p:sp>
    </p:spTree>
    <p:extLst>
      <p:ext uri="{BB962C8B-B14F-4D97-AF65-F5344CB8AC3E}">
        <p14:creationId xmlns:p14="http://schemas.microsoft.com/office/powerpoint/2010/main" val="38752253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Dependency Rules</a:t>
            </a:r>
            <a:r>
              <a:rPr lang="en-US" baseline="0" dirty="0" smtClean="0"/>
              <a:t> &amp; Constraints (Advisor-Advisee Relationship)</a:t>
            </a:r>
            <a:endParaRPr lang="en-US" dirty="0"/>
          </a:p>
        </p:txBody>
      </p:sp>
      <p:sp>
        <p:nvSpPr>
          <p:cNvPr id="3" name="Content Placeholder 2"/>
          <p:cNvSpPr>
            <a:spLocks noGrp="1"/>
          </p:cNvSpPr>
          <p:nvPr>
            <p:ph idx="1"/>
          </p:nvPr>
        </p:nvSpPr>
        <p:spPr/>
        <p:txBody>
          <a:bodyPr>
            <a:normAutofit/>
          </a:bodyPr>
          <a:lstStyle/>
          <a:p>
            <a:r>
              <a:rPr lang="en-US" sz="2400" dirty="0" smtClean="0"/>
              <a:t>E.g., role transition - one </a:t>
            </a:r>
            <a:r>
              <a:rPr lang="en-US" sz="2400" dirty="0"/>
              <a:t>cannot be advisor before </a:t>
            </a:r>
            <a:r>
              <a:rPr lang="en-US" sz="2400" dirty="0" smtClean="0"/>
              <a:t>graduation</a:t>
            </a:r>
            <a:endParaRPr lang="en-US" sz="2400" dirty="0"/>
          </a:p>
          <a:p>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147</a:t>
            </a:fld>
            <a:endParaRPr lang="en-US" dirty="0"/>
          </a:p>
        </p:txBody>
      </p:sp>
      <p:sp>
        <p:nvSpPr>
          <p:cNvPr id="5" name="Striped Right Arrow 4"/>
          <p:cNvSpPr/>
          <p:nvPr/>
        </p:nvSpPr>
        <p:spPr>
          <a:xfrm rot="8605390">
            <a:off x="3760258" y="3308178"/>
            <a:ext cx="1241636" cy="33643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5"/>
          <p:cNvPicPr>
            <a:picLocks noChangeAspect="1"/>
          </p:cNvPicPr>
          <p:nvPr/>
        </p:nvPicPr>
        <p:blipFill>
          <a:blip r:embed="rId2"/>
          <a:stretch>
            <a:fillRect/>
          </a:stretch>
        </p:blipFill>
        <p:spPr>
          <a:xfrm>
            <a:off x="4660118" y="2264812"/>
            <a:ext cx="3004754" cy="3433236"/>
          </a:xfrm>
          <a:prstGeom prst="rect">
            <a:avLst/>
          </a:prstGeom>
        </p:spPr>
      </p:pic>
      <p:pic>
        <p:nvPicPr>
          <p:cNvPr id="7" name="Picture 6"/>
          <p:cNvPicPr>
            <a:picLocks noChangeAspect="1"/>
          </p:cNvPicPr>
          <p:nvPr/>
        </p:nvPicPr>
        <p:blipFill>
          <a:blip r:embed="rId3"/>
          <a:stretch>
            <a:fillRect/>
          </a:stretch>
        </p:blipFill>
        <p:spPr>
          <a:xfrm>
            <a:off x="7224519" y="3594764"/>
            <a:ext cx="4422628" cy="2569676"/>
          </a:xfrm>
          <a:prstGeom prst="rect">
            <a:avLst/>
          </a:prstGeom>
        </p:spPr>
      </p:pic>
      <p:pic>
        <p:nvPicPr>
          <p:cNvPr id="8" name="Picture 7"/>
          <p:cNvPicPr>
            <a:picLocks noChangeAspect="1"/>
          </p:cNvPicPr>
          <p:nvPr/>
        </p:nvPicPr>
        <p:blipFill>
          <a:blip r:embed="rId4"/>
          <a:stretch>
            <a:fillRect/>
          </a:stretch>
        </p:blipFill>
        <p:spPr>
          <a:xfrm>
            <a:off x="530921" y="3505200"/>
            <a:ext cx="3972930" cy="2511567"/>
          </a:xfrm>
          <a:prstGeom prst="rect">
            <a:avLst/>
          </a:prstGeom>
        </p:spPr>
      </p:pic>
      <p:sp>
        <p:nvSpPr>
          <p:cNvPr id="9" name="Striped Right Arrow 8"/>
          <p:cNvSpPr/>
          <p:nvPr/>
        </p:nvSpPr>
        <p:spPr>
          <a:xfrm rot="2108052">
            <a:off x="7687067" y="4074652"/>
            <a:ext cx="1132545" cy="278036"/>
          </a:xfrm>
          <a:prstGeom prst="stripedRightArrow">
            <a:avLst>
              <a:gd name="adj1" fmla="val 5666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9"/>
          <p:cNvPicPr>
            <a:picLocks noChangeAspect="1"/>
          </p:cNvPicPr>
          <p:nvPr/>
        </p:nvPicPr>
        <p:blipFill>
          <a:blip r:embed="rId5"/>
          <a:stretch>
            <a:fillRect/>
          </a:stretch>
        </p:blipFill>
        <p:spPr>
          <a:xfrm>
            <a:off x="2326542" y="4891246"/>
            <a:ext cx="571822" cy="570857"/>
          </a:xfrm>
          <a:prstGeom prst="rect">
            <a:avLst/>
          </a:prstGeom>
        </p:spPr>
      </p:pic>
      <p:sp>
        <p:nvSpPr>
          <p:cNvPr id="11" name="Smiley Face 10"/>
          <p:cNvSpPr/>
          <p:nvPr/>
        </p:nvSpPr>
        <p:spPr>
          <a:xfrm>
            <a:off x="9322920" y="4653246"/>
            <a:ext cx="653142" cy="666206"/>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468857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Dependency </a:t>
            </a:r>
            <a:r>
              <a:rPr lang="en-US" dirty="0" smtClean="0"/>
              <a:t>Rules &amp; Constraints </a:t>
            </a:r>
            <a:br>
              <a:rPr lang="en-US" dirty="0" smtClean="0"/>
            </a:br>
            <a:r>
              <a:rPr lang="en-US" dirty="0" smtClean="0"/>
              <a:t>(Social Relationship)</a:t>
            </a:r>
            <a:endParaRPr lang="en-US" dirty="0"/>
          </a:p>
        </p:txBody>
      </p:sp>
      <p:sp>
        <p:nvSpPr>
          <p:cNvPr id="12" name="Text Placeholder 11"/>
          <p:cNvSpPr>
            <a:spLocks noGrp="1"/>
          </p:cNvSpPr>
          <p:nvPr>
            <p:ph type="body" idx="1"/>
          </p:nvPr>
        </p:nvSpPr>
        <p:spPr/>
        <p:txBody>
          <a:bodyPr>
            <a:normAutofit/>
          </a:bodyPr>
          <a:lstStyle/>
          <a:p>
            <a:r>
              <a:rPr lang="en-US" sz="2400" dirty="0" smtClean="0"/>
              <a:t>Attribute-relationship</a:t>
            </a:r>
            <a:endParaRPr lang="en-US" sz="2400" dirty="0"/>
          </a:p>
        </p:txBody>
      </p:sp>
      <p:sp>
        <p:nvSpPr>
          <p:cNvPr id="3" name="Content Placeholder 2"/>
          <p:cNvSpPr>
            <a:spLocks noGrp="1"/>
          </p:cNvSpPr>
          <p:nvPr>
            <p:ph sz="half" idx="2"/>
          </p:nvPr>
        </p:nvSpPr>
        <p:spPr/>
        <p:txBody>
          <a:bodyPr>
            <a:normAutofit/>
          </a:bodyPr>
          <a:lstStyle/>
          <a:p>
            <a:r>
              <a:rPr lang="en-US" sz="2400" i="1" dirty="0" smtClean="0"/>
              <a:t>Friends </a:t>
            </a:r>
            <a:r>
              <a:rPr lang="en-US" sz="2400" i="1" dirty="0"/>
              <a:t>of </a:t>
            </a:r>
            <a:r>
              <a:rPr lang="en-US" sz="2400" i="1" dirty="0" smtClean="0"/>
              <a:t>the </a:t>
            </a:r>
            <a:r>
              <a:rPr lang="en-US" sz="2400" i="1" dirty="0"/>
              <a:t>same relationship type share the same value for only certain attribute</a:t>
            </a:r>
            <a:endParaRPr lang="en-US" dirty="0"/>
          </a:p>
        </p:txBody>
      </p:sp>
      <p:sp>
        <p:nvSpPr>
          <p:cNvPr id="13" name="Text Placeholder 12"/>
          <p:cNvSpPr>
            <a:spLocks noGrp="1"/>
          </p:cNvSpPr>
          <p:nvPr>
            <p:ph type="body" sz="quarter" idx="3"/>
          </p:nvPr>
        </p:nvSpPr>
        <p:spPr/>
        <p:txBody>
          <a:bodyPr>
            <a:noAutofit/>
          </a:bodyPr>
          <a:lstStyle/>
          <a:p>
            <a:r>
              <a:rPr lang="en-US" sz="2400" dirty="0" smtClean="0"/>
              <a:t>Connection-Relationship</a:t>
            </a:r>
            <a:endParaRPr lang="en-US" sz="2400" dirty="0"/>
          </a:p>
        </p:txBody>
      </p:sp>
      <p:sp>
        <p:nvSpPr>
          <p:cNvPr id="8" name="Content Placeholder 7"/>
          <p:cNvSpPr>
            <a:spLocks noGrp="1"/>
          </p:cNvSpPr>
          <p:nvPr>
            <p:ph sz="quarter" idx="4"/>
          </p:nvPr>
        </p:nvSpPr>
        <p:spPr/>
        <p:txBody>
          <a:bodyPr>
            <a:normAutofit/>
          </a:bodyPr>
          <a:lstStyle/>
          <a:p>
            <a:r>
              <a:rPr lang="en-US" sz="2400" i="1" dirty="0" smtClean="0"/>
              <a:t>The </a:t>
            </a:r>
            <a:r>
              <a:rPr lang="en-US" sz="2400" i="1" dirty="0"/>
              <a:t>friends having different relationships </a:t>
            </a:r>
            <a:r>
              <a:rPr lang="en-US" sz="2400" i="1" dirty="0" smtClean="0"/>
              <a:t>are </a:t>
            </a:r>
            <a:r>
              <a:rPr lang="en-US" sz="2400" i="1" dirty="0"/>
              <a:t>loosely connected</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148</a:t>
            </a:fld>
            <a:endParaRPr lang="en-US" dirty="0"/>
          </a:p>
        </p:txBody>
      </p:sp>
      <p:pic>
        <p:nvPicPr>
          <p:cNvPr id="6" name="Picture 2"/>
          <p:cNvPicPr>
            <a:picLocks noChangeAspect="1" noChangeArrowheads="1"/>
          </p:cNvPicPr>
          <p:nvPr/>
        </p:nvPicPr>
        <p:blipFill rotWithShape="1">
          <a:blip r:embed="rId2" cstate="print"/>
          <a:srcRect l="7265" t="4721" r="6437" b="2501"/>
          <a:stretch/>
        </p:blipFill>
        <p:spPr bwMode="auto">
          <a:xfrm>
            <a:off x="1015686" y="3701089"/>
            <a:ext cx="4952326" cy="2322414"/>
          </a:xfrm>
          <a:prstGeom prst="rect">
            <a:avLst/>
          </a:prstGeom>
          <a:noFill/>
          <a:ln w="9525">
            <a:noFill/>
            <a:miter lim="800000"/>
            <a:headEnd/>
            <a:tailEnd/>
          </a:ln>
        </p:spPr>
      </p:pic>
      <p:pic>
        <p:nvPicPr>
          <p:cNvPr id="10" name="Picture 2"/>
          <p:cNvPicPr>
            <a:picLocks noChangeAspect="1" noChangeArrowheads="1"/>
          </p:cNvPicPr>
          <p:nvPr/>
        </p:nvPicPr>
        <p:blipFill rotWithShape="1">
          <a:blip r:embed="rId3" cstate="print"/>
          <a:srcRect l="3797" t="10555" r="3381" b="2177"/>
          <a:stretch/>
        </p:blipFill>
        <p:spPr bwMode="auto">
          <a:xfrm>
            <a:off x="6108465" y="3671149"/>
            <a:ext cx="5156670" cy="2382294"/>
          </a:xfrm>
          <a:prstGeom prst="rect">
            <a:avLst/>
          </a:prstGeom>
          <a:noFill/>
          <a:ln w="9525">
            <a:noFill/>
            <a:miter lim="800000"/>
            <a:headEnd/>
            <a:tailEnd/>
          </a:ln>
        </p:spPr>
      </p:pic>
    </p:spTree>
    <p:extLst>
      <p:ext uri="{BB962C8B-B14F-4D97-AF65-F5344CB8AC3E}">
        <p14:creationId xmlns:p14="http://schemas.microsoft.com/office/powerpoint/2010/main" val="68080454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Methodologies for Dependency Modeling</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800" dirty="0" smtClean="0"/>
              <a:t> Factor graph</a:t>
            </a:r>
          </a:p>
          <a:p>
            <a:pPr lvl="1"/>
            <a:r>
              <a:rPr lang="en-US" sz="2400" dirty="0">
                <a:solidFill>
                  <a:srgbClr val="C00000"/>
                </a:solidFill>
              </a:rPr>
              <a:t>[Wang et al. 10, 11, 12]</a:t>
            </a:r>
          </a:p>
          <a:p>
            <a:pPr lvl="1"/>
            <a:r>
              <a:rPr lang="en-US" sz="2400" dirty="0" smtClean="0"/>
              <a:t>[Tang et al. 11]</a:t>
            </a:r>
          </a:p>
          <a:p>
            <a:pPr>
              <a:buFont typeface="Wingdings" panose="05000000000000000000" pitchFamily="2" charset="2"/>
              <a:buChar char="q"/>
            </a:pPr>
            <a:r>
              <a:rPr lang="en-US" sz="2800" dirty="0" smtClean="0"/>
              <a:t> Optimization framework</a:t>
            </a:r>
          </a:p>
          <a:p>
            <a:pPr lvl="1"/>
            <a:r>
              <a:rPr lang="en-US" sz="2400" dirty="0" smtClean="0"/>
              <a:t>[</a:t>
            </a:r>
            <a:r>
              <a:rPr lang="en-US" sz="2400" dirty="0" err="1" smtClean="0"/>
              <a:t>McAuley</a:t>
            </a:r>
            <a:r>
              <a:rPr lang="en-US" sz="2400" dirty="0" smtClean="0"/>
              <a:t> &amp; </a:t>
            </a:r>
            <a:r>
              <a:rPr lang="en-US" sz="2400" dirty="0" err="1" smtClean="0"/>
              <a:t>Leskovec</a:t>
            </a:r>
            <a:r>
              <a:rPr lang="en-US" sz="2400" dirty="0" smtClean="0"/>
              <a:t> 12]</a:t>
            </a:r>
          </a:p>
          <a:p>
            <a:pPr lvl="1"/>
            <a:r>
              <a:rPr lang="en-US" sz="2400" dirty="0">
                <a:solidFill>
                  <a:srgbClr val="C00000"/>
                </a:solidFill>
              </a:rPr>
              <a:t>[Li, Wang &amp; Chang 14</a:t>
            </a:r>
            <a:r>
              <a:rPr lang="en-US" sz="2400" dirty="0" smtClean="0">
                <a:solidFill>
                  <a:srgbClr val="C00000"/>
                </a:solidFill>
              </a:rPr>
              <a:t>]</a:t>
            </a:r>
            <a:endParaRPr lang="en-US" sz="2400" dirty="0">
              <a:solidFill>
                <a:srgbClr val="C00000"/>
              </a:solidFill>
            </a:endParaRPr>
          </a:p>
          <a:p>
            <a:pPr>
              <a:buFont typeface="Wingdings" panose="05000000000000000000" pitchFamily="2" charset="2"/>
              <a:buChar char="q"/>
            </a:pPr>
            <a:r>
              <a:rPr lang="en-US" sz="2800" dirty="0" smtClean="0"/>
              <a:t> Graph-based ranking</a:t>
            </a:r>
          </a:p>
          <a:p>
            <a:pPr lvl="1"/>
            <a:r>
              <a:rPr lang="en-US" sz="2400" dirty="0"/>
              <a:t>[</a:t>
            </a:r>
            <a:r>
              <a:rPr lang="en-US" sz="2400" dirty="0" err="1"/>
              <a:t>Yakout</a:t>
            </a:r>
            <a:r>
              <a:rPr lang="en-US" sz="2400" dirty="0"/>
              <a:t> et al. 12]</a:t>
            </a:r>
          </a:p>
        </p:txBody>
      </p:sp>
      <p:sp>
        <p:nvSpPr>
          <p:cNvPr id="4" name="Slide Number Placeholder 3"/>
          <p:cNvSpPr>
            <a:spLocks noGrp="1"/>
          </p:cNvSpPr>
          <p:nvPr>
            <p:ph type="sldNum" sz="quarter" idx="12"/>
          </p:nvPr>
        </p:nvSpPr>
        <p:spPr/>
        <p:txBody>
          <a:bodyPr/>
          <a:lstStyle/>
          <a:p>
            <a:fld id="{6113E31D-E2AB-40D1-8B51-AFA5AFEF393A}" type="slidenum">
              <a:rPr lang="en-US" smtClean="0"/>
              <a:t>149</a:t>
            </a:fld>
            <a:endParaRPr lang="en-US" dirty="0"/>
          </a:p>
        </p:txBody>
      </p:sp>
    </p:spTree>
    <p:extLst>
      <p:ext uri="{BB962C8B-B14F-4D97-AF65-F5344CB8AC3E}">
        <p14:creationId xmlns:p14="http://schemas.microsoft.com/office/powerpoint/2010/main" val="2960319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defRPr/>
            </a:pPr>
            <a:r>
              <a:rPr lang="en-US" dirty="0" smtClean="0"/>
              <a:t>What Can Be Mined in Structured Information Networks</a:t>
            </a:r>
            <a:endParaRPr lang="en-US" altLang="en-US" dirty="0"/>
          </a:p>
        </p:txBody>
      </p:sp>
      <p:sp>
        <p:nvSpPr>
          <p:cNvPr id="12291" name="Content Placeholder 2"/>
          <p:cNvSpPr>
            <a:spLocks noGrp="1"/>
          </p:cNvSpPr>
          <p:nvPr>
            <p:ph idx="1"/>
          </p:nvPr>
        </p:nvSpPr>
        <p:spPr/>
        <p:txBody>
          <a:bodyPr>
            <a:normAutofit/>
          </a:bodyPr>
          <a:lstStyle/>
          <a:p>
            <a:r>
              <a:rPr lang="en-US" altLang="zh-CN" sz="2800" dirty="0" smtClean="0">
                <a:ea typeface="SimSun" panose="02010600030101010101" pitchFamily="2" charset="-122"/>
                <a:cs typeface="MS PGothic" panose="020B0600070205080204" pitchFamily="34" charset="-128"/>
              </a:rPr>
              <a:t>Example:  DBLP:  A Computer Science bibliographic database</a:t>
            </a:r>
          </a:p>
          <a:p>
            <a:endParaRPr lang="en-US" altLang="en-US" dirty="0" smtClean="0">
              <a:cs typeface="MS PGothic" panose="020B0600070205080204" pitchFamily="34" charset="-128"/>
            </a:endParaRPr>
          </a:p>
          <a:p>
            <a:endParaRPr lang="en-US" altLang="en-US" dirty="0" smtClean="0">
              <a:cs typeface="MS PGothic" panose="020B0600070205080204" pitchFamily="34" charset="-128"/>
            </a:endParaRPr>
          </a:p>
        </p:txBody>
      </p:sp>
      <p:graphicFrame>
        <p:nvGraphicFramePr>
          <p:cNvPr id="6" name="Table 5"/>
          <p:cNvGraphicFramePr>
            <a:graphicFrameLocks noGrp="1"/>
          </p:cNvGraphicFramePr>
          <p:nvPr>
            <p:extLst/>
          </p:nvPr>
        </p:nvGraphicFramePr>
        <p:xfrm>
          <a:off x="698868" y="3455768"/>
          <a:ext cx="10789854" cy="281355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8040182"/>
                <a:gridCol w="2749672"/>
              </a:tblGrid>
              <a:tr h="430308">
                <a:tc>
                  <a:txBody>
                    <a:bodyPr/>
                    <a:lstStyle/>
                    <a:p>
                      <a:r>
                        <a:rPr lang="en-US" sz="2000" dirty="0" smtClean="0"/>
                        <a:t>Knowledge</a:t>
                      </a:r>
                      <a:r>
                        <a:rPr lang="en-US" sz="2000" baseline="0" dirty="0" smtClean="0"/>
                        <a:t> hidden in</a:t>
                      </a:r>
                      <a:r>
                        <a:rPr lang="en-US" sz="2000" dirty="0" smtClean="0"/>
                        <a:t> DBLP Network</a:t>
                      </a:r>
                      <a:endParaRPr lang="en-US" sz="2000" dirty="0"/>
                    </a:p>
                  </a:txBody>
                  <a:tcPr/>
                </a:tc>
                <a:tc>
                  <a:txBody>
                    <a:bodyPr/>
                    <a:lstStyle/>
                    <a:p>
                      <a:r>
                        <a:rPr lang="en-US" sz="2000" dirty="0" smtClean="0"/>
                        <a:t>Mining Functions</a:t>
                      </a:r>
                      <a:endParaRPr lang="en-US" sz="2000" dirty="0"/>
                    </a:p>
                  </a:txBody>
                  <a:tcPr/>
                </a:tc>
              </a:tr>
              <a:tr h="39720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ea typeface="宋体" pitchFamily="2" charset="-122"/>
                        </a:rPr>
                        <a:t>Who are the </a:t>
                      </a:r>
                      <a:r>
                        <a:rPr lang="en-US" altLang="zh-CN" sz="1800" b="1" dirty="0" smtClean="0">
                          <a:solidFill>
                            <a:srgbClr val="0070C0"/>
                          </a:solidFill>
                          <a:effectLst/>
                          <a:ea typeface="宋体" pitchFamily="2" charset="-122"/>
                        </a:rPr>
                        <a:t>leading</a:t>
                      </a:r>
                      <a:r>
                        <a:rPr lang="en-US" altLang="zh-CN" sz="1800" b="1" dirty="0" smtClean="0">
                          <a:effectLst>
                            <a:outerShdw blurRad="38100" dist="38100" dir="2700000" algn="tl">
                              <a:srgbClr val="000000">
                                <a:alpha val="43137"/>
                              </a:srgbClr>
                            </a:outerShdw>
                          </a:effectLst>
                          <a:ea typeface="宋体" pitchFamily="2" charset="-122"/>
                        </a:rPr>
                        <a:t> </a:t>
                      </a:r>
                      <a:r>
                        <a:rPr lang="en-US" altLang="zh-CN" sz="1800" dirty="0" smtClean="0">
                          <a:ea typeface="宋体" pitchFamily="2" charset="-122"/>
                        </a:rPr>
                        <a:t>researchers on Web search?</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ea typeface="宋体" pitchFamily="2" charset="-122"/>
                        </a:rPr>
                        <a:t>Ranking</a:t>
                      </a:r>
                    </a:p>
                  </a:txBody>
                  <a:tcPr/>
                </a:tc>
              </a:tr>
              <a:tr h="397207">
                <a:tc>
                  <a:txBody>
                    <a:bodyPr/>
                    <a:lstStyle/>
                    <a:p>
                      <a:r>
                        <a:rPr lang="en-US" sz="1800" dirty="0" smtClean="0"/>
                        <a:t>Who are</a:t>
                      </a:r>
                      <a:r>
                        <a:rPr lang="en-US" sz="1800" baseline="0" dirty="0" smtClean="0"/>
                        <a:t> the </a:t>
                      </a:r>
                      <a:r>
                        <a:rPr lang="en-US" sz="1800" b="1" u="none" baseline="0" dirty="0" smtClean="0">
                          <a:solidFill>
                            <a:srgbClr val="0070C0"/>
                          </a:solidFill>
                        </a:rPr>
                        <a:t>peer</a:t>
                      </a:r>
                      <a:r>
                        <a:rPr lang="en-US" sz="1800" baseline="0" dirty="0" smtClean="0"/>
                        <a:t> researchers of Jure </a:t>
                      </a:r>
                      <a:r>
                        <a:rPr lang="en-US" sz="1800" baseline="0" dirty="0" err="1" smtClean="0"/>
                        <a:t>Leskovec</a:t>
                      </a:r>
                      <a:r>
                        <a:rPr lang="en-US" sz="1800" baseline="0" dirty="0" smtClean="0"/>
                        <a:t>?</a:t>
                      </a:r>
                      <a:endParaRPr lang="en-US" sz="1800" dirty="0"/>
                    </a:p>
                  </a:txBody>
                  <a:tcPr/>
                </a:tc>
                <a:tc>
                  <a:txBody>
                    <a:bodyPr/>
                    <a:lstStyle/>
                    <a:p>
                      <a:r>
                        <a:rPr lang="en-US" sz="1800" dirty="0" smtClean="0"/>
                        <a:t>Similarity Search</a:t>
                      </a:r>
                      <a:endParaRPr lang="en-US" sz="1800" dirty="0"/>
                    </a:p>
                  </a:txBody>
                  <a:tcPr/>
                </a:tc>
              </a:tr>
              <a:tr h="3972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ea typeface="宋体" pitchFamily="2" charset="-122"/>
                        </a:rPr>
                        <a:t>Whom</a:t>
                      </a:r>
                      <a:r>
                        <a:rPr lang="en-US" altLang="zh-CN" sz="1800" baseline="0" dirty="0" smtClean="0">
                          <a:ea typeface="宋体" pitchFamily="2" charset="-122"/>
                        </a:rPr>
                        <a:t> </a:t>
                      </a:r>
                      <a:r>
                        <a:rPr lang="en-US" altLang="zh-CN" sz="1800" b="1" dirty="0" smtClean="0">
                          <a:solidFill>
                            <a:srgbClr val="0070C0"/>
                          </a:solidFill>
                          <a:ea typeface="宋体" pitchFamily="2" charset="-122"/>
                        </a:rPr>
                        <a:t>will</a:t>
                      </a:r>
                      <a:r>
                        <a:rPr lang="en-US" altLang="zh-CN" sz="1800" dirty="0" smtClean="0">
                          <a:ea typeface="宋体" pitchFamily="2" charset="-122"/>
                        </a:rPr>
                        <a:t> Christos </a:t>
                      </a:r>
                      <a:r>
                        <a:rPr lang="en-US" altLang="zh-CN" sz="1800" dirty="0" err="1" smtClean="0">
                          <a:ea typeface="宋体" pitchFamily="2" charset="-122"/>
                        </a:rPr>
                        <a:t>Faloutsos</a:t>
                      </a:r>
                      <a:r>
                        <a:rPr lang="en-US" altLang="zh-CN" sz="1800" dirty="0" smtClean="0">
                          <a:ea typeface="宋体" pitchFamily="2" charset="-122"/>
                        </a:rPr>
                        <a:t> </a:t>
                      </a:r>
                      <a:r>
                        <a:rPr lang="en-US" altLang="zh-CN" sz="1800" b="1" dirty="0" smtClean="0">
                          <a:solidFill>
                            <a:srgbClr val="0070C0"/>
                          </a:solidFill>
                          <a:ea typeface="宋体" pitchFamily="2" charset="-122"/>
                        </a:rPr>
                        <a:t>collaborate with</a:t>
                      </a:r>
                      <a:r>
                        <a:rPr lang="en-US" altLang="zh-CN" sz="1800" dirty="0" smtClean="0">
                          <a:ea typeface="宋体" pitchFamily="2" charset="-122"/>
                        </a:rPr>
                        <a:t>?</a:t>
                      </a:r>
                      <a:endParaRPr lang="en-US" sz="1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Relationship Prediction</a:t>
                      </a:r>
                    </a:p>
                  </a:txBody>
                  <a:tcPr/>
                </a:tc>
              </a:tr>
              <a:tr h="397207">
                <a:tc>
                  <a:txBody>
                    <a:bodyPr/>
                    <a:lstStyle/>
                    <a:p>
                      <a:r>
                        <a:rPr lang="en-US" sz="1800" dirty="0" smtClean="0"/>
                        <a:t>Which</a:t>
                      </a:r>
                      <a:r>
                        <a:rPr lang="en-US" sz="1800" baseline="0" dirty="0" smtClean="0"/>
                        <a:t> types of </a:t>
                      </a:r>
                      <a:r>
                        <a:rPr lang="en-US" sz="1800" b="1" baseline="0" dirty="0" smtClean="0">
                          <a:solidFill>
                            <a:srgbClr val="0070C0"/>
                          </a:solidFill>
                        </a:rPr>
                        <a:t>relationships</a:t>
                      </a:r>
                      <a:r>
                        <a:rPr lang="en-US" sz="1800" baseline="0" dirty="0" smtClean="0"/>
                        <a:t> are most </a:t>
                      </a:r>
                      <a:r>
                        <a:rPr lang="en-US" sz="1800" b="1" baseline="0" dirty="0" smtClean="0">
                          <a:solidFill>
                            <a:srgbClr val="0070C0"/>
                          </a:solidFill>
                        </a:rPr>
                        <a:t>influential</a:t>
                      </a:r>
                      <a:r>
                        <a:rPr lang="en-US" sz="1800" baseline="0" dirty="0" smtClean="0"/>
                        <a:t> for an author to decide her topics?</a:t>
                      </a:r>
                      <a:endParaRPr lang="en-US" sz="1800" dirty="0"/>
                    </a:p>
                  </a:txBody>
                  <a:tcPr/>
                </a:tc>
                <a:tc>
                  <a:txBody>
                    <a:bodyPr/>
                    <a:lstStyle/>
                    <a:p>
                      <a:r>
                        <a:rPr lang="en-US" sz="1800" dirty="0" smtClean="0"/>
                        <a:t>Relation Strength Learning</a:t>
                      </a:r>
                      <a:endParaRPr lang="en-US" sz="1800" dirty="0"/>
                    </a:p>
                  </a:txBody>
                  <a:tcPr/>
                </a:tc>
              </a:tr>
              <a:tr h="397207">
                <a:tc>
                  <a:txBody>
                    <a:bodyPr/>
                    <a:lstStyle/>
                    <a:p>
                      <a:r>
                        <a:rPr lang="en-US" sz="1800" dirty="0" smtClean="0"/>
                        <a:t>How was the field of Data Mining </a:t>
                      </a:r>
                      <a:r>
                        <a:rPr lang="en-US" sz="1800" b="1" baseline="0" dirty="0" smtClean="0">
                          <a:solidFill>
                            <a:srgbClr val="0070C0"/>
                          </a:solidFill>
                        </a:rPr>
                        <a:t>emerged</a:t>
                      </a:r>
                      <a:r>
                        <a:rPr lang="en-US" sz="1800" baseline="0" dirty="0" smtClean="0"/>
                        <a:t> or </a:t>
                      </a:r>
                      <a:r>
                        <a:rPr lang="en-US" sz="1800" b="1" baseline="0" dirty="0" smtClean="0">
                          <a:solidFill>
                            <a:srgbClr val="0070C0"/>
                          </a:solidFill>
                        </a:rPr>
                        <a:t>evolving</a:t>
                      </a:r>
                      <a:r>
                        <a:rPr lang="en-US" sz="1800" baseline="0" dirty="0" smtClean="0"/>
                        <a:t>?</a:t>
                      </a:r>
                      <a:endParaRPr lang="en-US" sz="1800" dirty="0"/>
                    </a:p>
                  </a:txBody>
                  <a:tcPr/>
                </a:tc>
                <a:tc>
                  <a:txBody>
                    <a:bodyPr/>
                    <a:lstStyle/>
                    <a:p>
                      <a:r>
                        <a:rPr lang="en-US" sz="1800" dirty="0" smtClean="0"/>
                        <a:t>Network</a:t>
                      </a:r>
                      <a:r>
                        <a:rPr lang="en-US" sz="1800" baseline="0" dirty="0" smtClean="0"/>
                        <a:t> Evolution</a:t>
                      </a:r>
                      <a:endParaRPr lang="en-US" sz="1800" dirty="0"/>
                    </a:p>
                  </a:txBody>
                  <a:tcPr/>
                </a:tc>
              </a:tr>
              <a:tr h="397207">
                <a:tc>
                  <a:txBody>
                    <a:bodyPr/>
                    <a:lstStyle/>
                    <a:p>
                      <a:r>
                        <a:rPr lang="en-US" sz="1800" dirty="0" smtClean="0"/>
                        <a:t>Which</a:t>
                      </a:r>
                      <a:r>
                        <a:rPr lang="en-US" sz="1800" baseline="0" dirty="0" smtClean="0"/>
                        <a:t> authors are </a:t>
                      </a:r>
                      <a:r>
                        <a:rPr lang="en-US" sz="1800" b="1" baseline="0" dirty="0" smtClean="0">
                          <a:solidFill>
                            <a:srgbClr val="0070C0"/>
                          </a:solidFill>
                        </a:rPr>
                        <a:t>rather different </a:t>
                      </a:r>
                      <a:r>
                        <a:rPr lang="en-US" sz="1800" baseline="0" dirty="0" smtClean="0"/>
                        <a:t>from his/her peers in IR?</a:t>
                      </a:r>
                      <a:endParaRPr lang="en-US" sz="1800" dirty="0"/>
                    </a:p>
                  </a:txBody>
                  <a:tcPr/>
                </a:tc>
                <a:tc>
                  <a:txBody>
                    <a:bodyPr/>
                    <a:lstStyle/>
                    <a:p>
                      <a:r>
                        <a:rPr lang="en-US" sz="1800" dirty="0" smtClean="0"/>
                        <a:t>Outlier/anomaly detection</a:t>
                      </a:r>
                      <a:endParaRPr lang="en-US" sz="1800" dirty="0"/>
                    </a:p>
                  </a:txBody>
                  <a:tcPr/>
                </a:tc>
              </a:tr>
            </a:tbl>
          </a:graphicData>
        </a:graphic>
      </p:graphicFrame>
      <p:pic>
        <p:nvPicPr>
          <p:cNvPr id="122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165" y="2304326"/>
            <a:ext cx="9672382" cy="1092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6113E31D-E2AB-40D1-8B51-AFA5AFEF393A}" type="slidenum">
              <a:rPr lang="en-US" smtClean="0"/>
              <a:t>15</a:t>
            </a:fld>
            <a:endParaRPr lang="en-US" dirty="0"/>
          </a:p>
        </p:txBody>
      </p:sp>
    </p:spTree>
    <p:extLst>
      <p:ext uri="{BB962C8B-B14F-4D97-AF65-F5344CB8AC3E}">
        <p14:creationId xmlns:p14="http://schemas.microsoft.com/office/powerpoint/2010/main" val="281683457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Methodologies for Dependency Modeling</a:t>
            </a:r>
            <a:endParaRPr lang="en-US" dirty="0"/>
          </a:p>
        </p:txBody>
      </p:sp>
      <p:sp>
        <p:nvSpPr>
          <p:cNvPr id="3" name="Content Placeholder 2"/>
          <p:cNvSpPr>
            <a:spLocks noGrp="1"/>
          </p:cNvSpPr>
          <p:nvPr>
            <p:ph sz="half" idx="1"/>
          </p:nvPr>
        </p:nvSpPr>
        <p:spPr/>
        <p:txBody>
          <a:bodyPr>
            <a:normAutofit/>
          </a:bodyPr>
          <a:lstStyle/>
          <a:p>
            <a:pPr>
              <a:buFont typeface="Wingdings" panose="05000000000000000000" pitchFamily="2" charset="2"/>
              <a:buChar char="q"/>
            </a:pPr>
            <a:r>
              <a:rPr lang="en-US" sz="2800" dirty="0" smtClean="0"/>
              <a:t> Factor graph</a:t>
            </a:r>
          </a:p>
          <a:p>
            <a:pPr lvl="1"/>
            <a:r>
              <a:rPr lang="en-US" sz="2400" dirty="0">
                <a:solidFill>
                  <a:srgbClr val="C00000"/>
                </a:solidFill>
              </a:rPr>
              <a:t>[Wang et al. 10, 11, 12]</a:t>
            </a:r>
          </a:p>
          <a:p>
            <a:pPr lvl="1"/>
            <a:r>
              <a:rPr lang="en-US" sz="2400" dirty="0" smtClean="0"/>
              <a:t>[Tang et al. 11]</a:t>
            </a:r>
          </a:p>
          <a:p>
            <a:pPr>
              <a:buFont typeface="Wingdings" panose="05000000000000000000" pitchFamily="2" charset="2"/>
              <a:buChar char="q"/>
            </a:pPr>
            <a:r>
              <a:rPr lang="en-US" sz="2800" dirty="0" smtClean="0"/>
              <a:t> Optimization framework</a:t>
            </a:r>
          </a:p>
          <a:p>
            <a:pPr lvl="1"/>
            <a:r>
              <a:rPr lang="en-US" sz="2400" dirty="0" smtClean="0"/>
              <a:t>[</a:t>
            </a:r>
            <a:r>
              <a:rPr lang="en-US" sz="2400" dirty="0" err="1" smtClean="0"/>
              <a:t>McAuley</a:t>
            </a:r>
            <a:r>
              <a:rPr lang="en-US" sz="2400" dirty="0" smtClean="0"/>
              <a:t> &amp; </a:t>
            </a:r>
            <a:r>
              <a:rPr lang="en-US" sz="2400" dirty="0" err="1" smtClean="0"/>
              <a:t>Leskovec</a:t>
            </a:r>
            <a:r>
              <a:rPr lang="en-US" sz="2400" dirty="0" smtClean="0"/>
              <a:t> 12]</a:t>
            </a:r>
          </a:p>
          <a:p>
            <a:pPr lvl="1"/>
            <a:r>
              <a:rPr lang="en-US" sz="2400" dirty="0">
                <a:solidFill>
                  <a:srgbClr val="C00000"/>
                </a:solidFill>
              </a:rPr>
              <a:t>[Li, Wang &amp; Chang 14</a:t>
            </a:r>
            <a:r>
              <a:rPr lang="en-US" sz="2400" dirty="0" smtClean="0">
                <a:solidFill>
                  <a:srgbClr val="C00000"/>
                </a:solidFill>
              </a:rPr>
              <a:t>]</a:t>
            </a:r>
            <a:endParaRPr lang="en-US" sz="2400" dirty="0">
              <a:solidFill>
                <a:srgbClr val="C00000"/>
              </a:solidFill>
            </a:endParaRPr>
          </a:p>
          <a:p>
            <a:pPr>
              <a:buFont typeface="Wingdings" panose="05000000000000000000" pitchFamily="2" charset="2"/>
              <a:buChar char="q"/>
            </a:pPr>
            <a:r>
              <a:rPr lang="en-US" sz="2800" dirty="0" smtClean="0"/>
              <a:t> Graph-based ranking</a:t>
            </a:r>
          </a:p>
          <a:p>
            <a:pPr lvl="1"/>
            <a:r>
              <a:rPr lang="en-US" sz="2400" dirty="0"/>
              <a:t>[</a:t>
            </a:r>
            <a:r>
              <a:rPr lang="en-US" sz="2400" dirty="0" err="1"/>
              <a:t>Yakout</a:t>
            </a:r>
            <a:r>
              <a:rPr lang="en-US" sz="2400" dirty="0"/>
              <a:t> et al. 12]</a:t>
            </a:r>
          </a:p>
        </p:txBody>
      </p:sp>
      <p:sp>
        <p:nvSpPr>
          <p:cNvPr id="8" name="Content Placeholder 7"/>
          <p:cNvSpPr>
            <a:spLocks noGrp="1"/>
          </p:cNvSpPr>
          <p:nvPr>
            <p:ph sz="half" idx="2"/>
          </p:nvPr>
        </p:nvSpPr>
        <p:spPr/>
        <p:txBody>
          <a:bodyPr>
            <a:normAutofit/>
          </a:bodyPr>
          <a:lstStyle/>
          <a:p>
            <a:pPr lvl="1"/>
            <a:r>
              <a:rPr lang="en-US" sz="2200" dirty="0" smtClean="0"/>
              <a:t>Suitable for discrete variables</a:t>
            </a:r>
          </a:p>
          <a:p>
            <a:pPr lvl="1"/>
            <a:r>
              <a:rPr lang="en-US" sz="2200" dirty="0" smtClean="0"/>
              <a:t>Probabilistic model with general inference algorithms</a:t>
            </a:r>
          </a:p>
          <a:p>
            <a:pPr lvl="1"/>
            <a:endParaRPr lang="en-US" sz="2200" dirty="0"/>
          </a:p>
          <a:p>
            <a:pPr lvl="1"/>
            <a:r>
              <a:rPr lang="en-US" sz="2200" dirty="0" smtClean="0"/>
              <a:t>Both discrete and real variables</a:t>
            </a:r>
          </a:p>
          <a:p>
            <a:pPr lvl="1"/>
            <a:r>
              <a:rPr lang="en-US" sz="2200" dirty="0" smtClean="0"/>
              <a:t>Special </a:t>
            </a:r>
            <a:r>
              <a:rPr lang="en-US" sz="2200" dirty="0"/>
              <a:t>optimization algorithm </a:t>
            </a:r>
            <a:r>
              <a:rPr lang="en-US" sz="2200" dirty="0" smtClean="0"/>
              <a:t>needed</a:t>
            </a:r>
          </a:p>
          <a:p>
            <a:pPr lvl="1"/>
            <a:endParaRPr lang="en-US" sz="2200" dirty="0" smtClean="0"/>
          </a:p>
          <a:p>
            <a:pPr lvl="1"/>
            <a:r>
              <a:rPr lang="en-US" sz="2200" dirty="0" smtClean="0"/>
              <a:t>Similar to PageRank</a:t>
            </a:r>
          </a:p>
          <a:p>
            <a:pPr lvl="1"/>
            <a:r>
              <a:rPr lang="en-US" sz="2200" dirty="0" smtClean="0"/>
              <a:t>Suitable when the problem can be modeled as ranking on graphs</a:t>
            </a:r>
          </a:p>
          <a:p>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150</a:t>
            </a:fld>
            <a:endParaRPr lang="en-US" dirty="0"/>
          </a:p>
        </p:txBody>
      </p:sp>
      <p:cxnSp>
        <p:nvCxnSpPr>
          <p:cNvPr id="5" name="Straight Arrow Connector 4"/>
          <p:cNvCxnSpPr/>
          <p:nvPr/>
        </p:nvCxnSpPr>
        <p:spPr>
          <a:xfrm flipH="1">
            <a:off x="4787900" y="2133600"/>
            <a:ext cx="133858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787900" y="3840782"/>
            <a:ext cx="133858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787900" y="5003800"/>
            <a:ext cx="133858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56350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defRPr/>
            </a:pPr>
            <a:r>
              <a:rPr lang="en-US" dirty="0" smtClean="0"/>
              <a:t>Mining Information Networks</a:t>
            </a:r>
            <a:endParaRPr lang="en-US" altLang="en-US" dirty="0"/>
          </a:p>
        </p:txBody>
      </p:sp>
      <p:sp>
        <p:nvSpPr>
          <p:cNvPr id="12291" name="Content Placeholder 2"/>
          <p:cNvSpPr>
            <a:spLocks noGrp="1"/>
          </p:cNvSpPr>
          <p:nvPr>
            <p:ph idx="1"/>
          </p:nvPr>
        </p:nvSpPr>
        <p:spPr/>
        <p:txBody>
          <a:bodyPr>
            <a:normAutofit/>
          </a:bodyPr>
          <a:lstStyle/>
          <a:p>
            <a:r>
              <a:rPr lang="en-US" altLang="zh-CN" sz="2800" dirty="0" smtClean="0">
                <a:ea typeface="SimSun" panose="02010600030101010101" pitchFamily="2" charset="-122"/>
                <a:cs typeface="MS PGothic" panose="020B0600070205080204" pitchFamily="34" charset="-128"/>
              </a:rPr>
              <a:t>Example:  DBLP:  A Computer Science bibliographic database</a:t>
            </a:r>
          </a:p>
          <a:p>
            <a:endParaRPr lang="en-US" altLang="en-US" dirty="0" smtClean="0">
              <a:cs typeface="MS PGothic" panose="020B0600070205080204" pitchFamily="34" charset="-128"/>
            </a:endParaRPr>
          </a:p>
          <a:p>
            <a:endParaRPr lang="en-US" altLang="en-US" dirty="0" smtClean="0">
              <a:cs typeface="MS PGothic" panose="020B0600070205080204" pitchFamily="34" charset="-128"/>
            </a:endParaRPr>
          </a:p>
        </p:txBody>
      </p:sp>
      <p:graphicFrame>
        <p:nvGraphicFramePr>
          <p:cNvPr id="6" name="Table 5"/>
          <p:cNvGraphicFramePr>
            <a:graphicFrameLocks noGrp="1"/>
          </p:cNvGraphicFramePr>
          <p:nvPr>
            <p:extLst/>
          </p:nvPr>
        </p:nvGraphicFramePr>
        <p:xfrm>
          <a:off x="698868" y="3455768"/>
          <a:ext cx="10789854" cy="281355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8040182"/>
                <a:gridCol w="2749672"/>
              </a:tblGrid>
              <a:tr h="430308">
                <a:tc>
                  <a:txBody>
                    <a:bodyPr/>
                    <a:lstStyle/>
                    <a:p>
                      <a:r>
                        <a:rPr lang="en-US" sz="2000" dirty="0" smtClean="0"/>
                        <a:t>Knowledge</a:t>
                      </a:r>
                      <a:r>
                        <a:rPr lang="en-US" sz="2000" baseline="0" dirty="0" smtClean="0"/>
                        <a:t> hidden in</a:t>
                      </a:r>
                      <a:r>
                        <a:rPr lang="en-US" sz="2000" dirty="0" smtClean="0"/>
                        <a:t> DBLP Network</a:t>
                      </a:r>
                      <a:endParaRPr lang="en-US" sz="2000" dirty="0"/>
                    </a:p>
                  </a:txBody>
                  <a:tcPr/>
                </a:tc>
                <a:tc>
                  <a:txBody>
                    <a:bodyPr/>
                    <a:lstStyle/>
                    <a:p>
                      <a:r>
                        <a:rPr lang="en-US" sz="2000" dirty="0" smtClean="0"/>
                        <a:t>Mining Functions</a:t>
                      </a:r>
                      <a:endParaRPr lang="en-US" sz="2000" dirty="0"/>
                    </a:p>
                  </a:txBody>
                  <a:tcPr/>
                </a:tc>
              </a:tr>
              <a:tr h="39720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ea typeface="宋体" pitchFamily="2" charset="-122"/>
                        </a:rPr>
                        <a:t>Who are the </a:t>
                      </a:r>
                      <a:r>
                        <a:rPr lang="en-US" altLang="zh-CN" sz="1800" b="1" dirty="0" smtClean="0">
                          <a:solidFill>
                            <a:srgbClr val="0070C0"/>
                          </a:solidFill>
                          <a:effectLst/>
                          <a:ea typeface="宋体" pitchFamily="2" charset="-122"/>
                        </a:rPr>
                        <a:t>leading</a:t>
                      </a:r>
                      <a:r>
                        <a:rPr lang="en-US" altLang="zh-CN" sz="1800" b="1" dirty="0" smtClean="0">
                          <a:effectLst>
                            <a:outerShdw blurRad="38100" dist="38100" dir="2700000" algn="tl">
                              <a:srgbClr val="000000">
                                <a:alpha val="43137"/>
                              </a:srgbClr>
                            </a:outerShdw>
                          </a:effectLst>
                          <a:ea typeface="宋体" pitchFamily="2" charset="-122"/>
                        </a:rPr>
                        <a:t> </a:t>
                      </a:r>
                      <a:r>
                        <a:rPr lang="en-US" altLang="zh-CN" sz="1800" dirty="0" smtClean="0">
                          <a:ea typeface="宋体" pitchFamily="2" charset="-122"/>
                        </a:rPr>
                        <a:t>researchers on Web search?</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ea typeface="宋体" pitchFamily="2" charset="-122"/>
                        </a:rPr>
                        <a:t>Ranking</a:t>
                      </a:r>
                    </a:p>
                  </a:txBody>
                  <a:tcPr/>
                </a:tc>
              </a:tr>
              <a:tr h="397207">
                <a:tc>
                  <a:txBody>
                    <a:bodyPr/>
                    <a:lstStyle/>
                    <a:p>
                      <a:r>
                        <a:rPr lang="en-US" sz="1800" dirty="0" smtClean="0"/>
                        <a:t>Who are</a:t>
                      </a:r>
                      <a:r>
                        <a:rPr lang="en-US" sz="1800" baseline="0" dirty="0" smtClean="0"/>
                        <a:t> the </a:t>
                      </a:r>
                      <a:r>
                        <a:rPr lang="en-US" sz="1800" b="1" u="none" baseline="0" dirty="0" smtClean="0">
                          <a:solidFill>
                            <a:srgbClr val="0070C0"/>
                          </a:solidFill>
                        </a:rPr>
                        <a:t>peer</a:t>
                      </a:r>
                      <a:r>
                        <a:rPr lang="en-US" sz="1800" baseline="0" dirty="0" smtClean="0"/>
                        <a:t> researchers of Jure </a:t>
                      </a:r>
                      <a:r>
                        <a:rPr lang="en-US" sz="1800" baseline="0" dirty="0" err="1" smtClean="0"/>
                        <a:t>Leskovec</a:t>
                      </a:r>
                      <a:r>
                        <a:rPr lang="en-US" sz="1800" baseline="0" dirty="0" smtClean="0"/>
                        <a:t>?</a:t>
                      </a:r>
                      <a:endParaRPr lang="en-US" sz="1800" dirty="0"/>
                    </a:p>
                  </a:txBody>
                  <a:tcPr/>
                </a:tc>
                <a:tc>
                  <a:txBody>
                    <a:bodyPr/>
                    <a:lstStyle/>
                    <a:p>
                      <a:r>
                        <a:rPr lang="en-US" sz="1800" dirty="0" smtClean="0"/>
                        <a:t>Similarity Search</a:t>
                      </a:r>
                      <a:endParaRPr lang="en-US" sz="1800" dirty="0"/>
                    </a:p>
                  </a:txBody>
                  <a:tcPr/>
                </a:tc>
              </a:tr>
              <a:tr h="3972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ea typeface="宋体" pitchFamily="2" charset="-122"/>
                        </a:rPr>
                        <a:t>Whom</a:t>
                      </a:r>
                      <a:r>
                        <a:rPr lang="en-US" altLang="zh-CN" sz="1800" baseline="0" dirty="0" smtClean="0">
                          <a:ea typeface="宋体" pitchFamily="2" charset="-122"/>
                        </a:rPr>
                        <a:t> </a:t>
                      </a:r>
                      <a:r>
                        <a:rPr lang="en-US" altLang="zh-CN" sz="1800" b="1" dirty="0" smtClean="0">
                          <a:solidFill>
                            <a:srgbClr val="0070C0"/>
                          </a:solidFill>
                          <a:ea typeface="宋体" pitchFamily="2" charset="-122"/>
                        </a:rPr>
                        <a:t>will</a:t>
                      </a:r>
                      <a:r>
                        <a:rPr lang="en-US" altLang="zh-CN" sz="1800" dirty="0" smtClean="0">
                          <a:ea typeface="宋体" pitchFamily="2" charset="-122"/>
                        </a:rPr>
                        <a:t> Christos </a:t>
                      </a:r>
                      <a:r>
                        <a:rPr lang="en-US" altLang="zh-CN" sz="1800" dirty="0" err="1" smtClean="0">
                          <a:ea typeface="宋体" pitchFamily="2" charset="-122"/>
                        </a:rPr>
                        <a:t>Faloutsos</a:t>
                      </a:r>
                      <a:r>
                        <a:rPr lang="en-US" altLang="zh-CN" sz="1800" dirty="0" smtClean="0">
                          <a:ea typeface="宋体" pitchFamily="2" charset="-122"/>
                        </a:rPr>
                        <a:t> </a:t>
                      </a:r>
                      <a:r>
                        <a:rPr lang="en-US" altLang="zh-CN" sz="1800" b="1" dirty="0" smtClean="0">
                          <a:solidFill>
                            <a:srgbClr val="0070C0"/>
                          </a:solidFill>
                          <a:ea typeface="宋体" pitchFamily="2" charset="-122"/>
                        </a:rPr>
                        <a:t>collaborate with</a:t>
                      </a:r>
                      <a:r>
                        <a:rPr lang="en-US" altLang="zh-CN" sz="1800" dirty="0" smtClean="0">
                          <a:ea typeface="宋体" pitchFamily="2" charset="-122"/>
                        </a:rPr>
                        <a:t>?</a:t>
                      </a:r>
                      <a:endParaRPr lang="en-US" sz="1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Relationship Prediction</a:t>
                      </a:r>
                    </a:p>
                  </a:txBody>
                  <a:tcPr/>
                </a:tc>
              </a:tr>
              <a:tr h="397207">
                <a:tc>
                  <a:txBody>
                    <a:bodyPr/>
                    <a:lstStyle/>
                    <a:p>
                      <a:r>
                        <a:rPr lang="en-US" sz="1800" dirty="0" smtClean="0"/>
                        <a:t>Which</a:t>
                      </a:r>
                      <a:r>
                        <a:rPr lang="en-US" sz="1800" baseline="0" dirty="0" smtClean="0"/>
                        <a:t> types of </a:t>
                      </a:r>
                      <a:r>
                        <a:rPr lang="en-US" sz="1800" b="1" baseline="0" dirty="0" smtClean="0">
                          <a:solidFill>
                            <a:srgbClr val="0070C0"/>
                          </a:solidFill>
                        </a:rPr>
                        <a:t>relationships</a:t>
                      </a:r>
                      <a:r>
                        <a:rPr lang="en-US" sz="1800" baseline="0" dirty="0" smtClean="0"/>
                        <a:t> are most </a:t>
                      </a:r>
                      <a:r>
                        <a:rPr lang="en-US" sz="1800" b="1" baseline="0" dirty="0" smtClean="0">
                          <a:solidFill>
                            <a:srgbClr val="0070C0"/>
                          </a:solidFill>
                        </a:rPr>
                        <a:t>influential</a:t>
                      </a:r>
                      <a:r>
                        <a:rPr lang="en-US" sz="1800" baseline="0" dirty="0" smtClean="0"/>
                        <a:t> for an author to decide her topics?</a:t>
                      </a:r>
                      <a:endParaRPr lang="en-US" sz="1800" dirty="0"/>
                    </a:p>
                  </a:txBody>
                  <a:tcPr/>
                </a:tc>
                <a:tc>
                  <a:txBody>
                    <a:bodyPr/>
                    <a:lstStyle/>
                    <a:p>
                      <a:r>
                        <a:rPr lang="en-US" sz="1800" dirty="0" smtClean="0"/>
                        <a:t>Relation Strength Learning</a:t>
                      </a:r>
                      <a:endParaRPr lang="en-US" sz="1800" dirty="0"/>
                    </a:p>
                  </a:txBody>
                  <a:tcPr/>
                </a:tc>
              </a:tr>
              <a:tr h="397207">
                <a:tc>
                  <a:txBody>
                    <a:bodyPr/>
                    <a:lstStyle/>
                    <a:p>
                      <a:r>
                        <a:rPr lang="en-US" sz="1800" dirty="0" smtClean="0"/>
                        <a:t>How was the field of Data Mining </a:t>
                      </a:r>
                      <a:r>
                        <a:rPr lang="en-US" sz="1800" b="1" baseline="0" dirty="0" smtClean="0">
                          <a:solidFill>
                            <a:srgbClr val="0070C0"/>
                          </a:solidFill>
                        </a:rPr>
                        <a:t>emerged</a:t>
                      </a:r>
                      <a:r>
                        <a:rPr lang="en-US" sz="1800" baseline="0" dirty="0" smtClean="0"/>
                        <a:t> or </a:t>
                      </a:r>
                      <a:r>
                        <a:rPr lang="en-US" sz="1800" b="1" baseline="0" dirty="0" smtClean="0">
                          <a:solidFill>
                            <a:srgbClr val="0070C0"/>
                          </a:solidFill>
                        </a:rPr>
                        <a:t>evolving</a:t>
                      </a:r>
                      <a:r>
                        <a:rPr lang="en-US" sz="1800" baseline="0" dirty="0" smtClean="0"/>
                        <a:t>?</a:t>
                      </a:r>
                      <a:endParaRPr lang="en-US" sz="1800" dirty="0"/>
                    </a:p>
                  </a:txBody>
                  <a:tcPr/>
                </a:tc>
                <a:tc>
                  <a:txBody>
                    <a:bodyPr/>
                    <a:lstStyle/>
                    <a:p>
                      <a:r>
                        <a:rPr lang="en-US" sz="1800" dirty="0" smtClean="0"/>
                        <a:t>Network</a:t>
                      </a:r>
                      <a:r>
                        <a:rPr lang="en-US" sz="1800" baseline="0" dirty="0" smtClean="0"/>
                        <a:t> Evolution</a:t>
                      </a:r>
                      <a:endParaRPr lang="en-US" sz="1800" dirty="0"/>
                    </a:p>
                  </a:txBody>
                  <a:tcPr/>
                </a:tc>
              </a:tr>
              <a:tr h="397207">
                <a:tc>
                  <a:txBody>
                    <a:bodyPr/>
                    <a:lstStyle/>
                    <a:p>
                      <a:r>
                        <a:rPr lang="en-US" sz="1800" dirty="0" smtClean="0"/>
                        <a:t>Which</a:t>
                      </a:r>
                      <a:r>
                        <a:rPr lang="en-US" sz="1800" baseline="0" dirty="0" smtClean="0"/>
                        <a:t> authors are </a:t>
                      </a:r>
                      <a:r>
                        <a:rPr lang="en-US" sz="1800" b="1" baseline="0" dirty="0" smtClean="0">
                          <a:solidFill>
                            <a:srgbClr val="0070C0"/>
                          </a:solidFill>
                        </a:rPr>
                        <a:t>rather different </a:t>
                      </a:r>
                      <a:r>
                        <a:rPr lang="en-US" sz="1800" baseline="0" dirty="0" smtClean="0"/>
                        <a:t>from his/her peers in IR?</a:t>
                      </a:r>
                      <a:endParaRPr lang="en-US" sz="1800" dirty="0"/>
                    </a:p>
                  </a:txBody>
                  <a:tcPr/>
                </a:tc>
                <a:tc>
                  <a:txBody>
                    <a:bodyPr/>
                    <a:lstStyle/>
                    <a:p>
                      <a:r>
                        <a:rPr lang="en-US" sz="1800" dirty="0" smtClean="0"/>
                        <a:t>Outlier/anomaly detection</a:t>
                      </a:r>
                      <a:endParaRPr lang="en-US" sz="1800" dirty="0"/>
                    </a:p>
                  </a:txBody>
                  <a:tcPr/>
                </a:tc>
              </a:tr>
            </a:tbl>
          </a:graphicData>
        </a:graphic>
      </p:graphicFrame>
      <p:pic>
        <p:nvPicPr>
          <p:cNvPr id="122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165" y="2304326"/>
            <a:ext cx="9672382" cy="1092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6113E31D-E2AB-40D1-8B51-AFA5AFEF393A}" type="slidenum">
              <a:rPr lang="en-US" smtClean="0"/>
              <a:t>151</a:t>
            </a:fld>
            <a:endParaRPr lang="en-US" dirty="0"/>
          </a:p>
        </p:txBody>
      </p:sp>
    </p:spTree>
    <p:extLst>
      <p:ext uri="{BB962C8B-B14F-4D97-AF65-F5344CB8AC3E}">
        <p14:creationId xmlns:p14="http://schemas.microsoft.com/office/powerpoint/2010/main" val="204533371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altLang="en-US" dirty="0"/>
              <a:t>Similarity </a:t>
            </a:r>
            <a:r>
              <a:rPr lang="en-US" altLang="en-US" dirty="0" smtClean="0"/>
              <a:t>Search:  Find Similar Objects in Networks Guided by Meta-Paths </a:t>
            </a:r>
            <a:endParaRPr lang="en-US" altLang="en-US" dirty="0"/>
          </a:p>
        </p:txBody>
      </p:sp>
      <p:sp>
        <p:nvSpPr>
          <p:cNvPr id="27651" name="Content Placeholder 2"/>
          <p:cNvSpPr>
            <a:spLocks noGrp="1"/>
          </p:cNvSpPr>
          <p:nvPr>
            <p:ph idx="1"/>
          </p:nvPr>
        </p:nvSpPr>
        <p:spPr>
          <a:xfrm>
            <a:off x="1189037" y="1829600"/>
            <a:ext cx="8811489" cy="1084263"/>
          </a:xfrm>
        </p:spPr>
        <p:txBody>
          <a:bodyPr>
            <a:noAutofit/>
          </a:bodyPr>
          <a:lstStyle/>
          <a:p>
            <a:pPr eaLnBrk="1" hangingPunct="1"/>
            <a:r>
              <a:rPr lang="en-US" altLang="zh-CN" sz="2400" dirty="0" smtClean="0">
                <a:ea typeface="SimSun" panose="02010600030101010101" pitchFamily="2" charset="-122"/>
                <a:cs typeface="MS PGothic" panose="020B0600070205080204" pitchFamily="34" charset="-128"/>
              </a:rPr>
              <a:t>Who are very similar to Christos </a:t>
            </a:r>
            <a:r>
              <a:rPr lang="en-US" altLang="zh-CN" sz="2400" dirty="0" err="1" smtClean="0">
                <a:ea typeface="SimSun" panose="02010600030101010101" pitchFamily="2" charset="-122"/>
                <a:cs typeface="MS PGothic" panose="020B0600070205080204" pitchFamily="34" charset="-128"/>
              </a:rPr>
              <a:t>Faloutsos</a:t>
            </a:r>
            <a:r>
              <a:rPr lang="en-US" altLang="zh-CN" sz="2400" dirty="0" smtClean="0">
                <a:ea typeface="SimSun" panose="02010600030101010101" pitchFamily="2" charset="-122"/>
                <a:cs typeface="MS PGothic" panose="020B0600070205080204" pitchFamily="34" charset="-128"/>
              </a:rPr>
              <a:t>?</a:t>
            </a:r>
          </a:p>
          <a:p>
            <a:pPr eaLnBrk="1" hangingPunct="1"/>
            <a:r>
              <a:rPr lang="en-US" altLang="en-US" sz="2400" dirty="0" smtClean="0">
                <a:cs typeface="MS PGothic" panose="020B0600070205080204" pitchFamily="34" charset="-128"/>
              </a:rPr>
              <a:t>Meta-Path: </a:t>
            </a:r>
            <a:r>
              <a:rPr lang="en-US" altLang="en-US" sz="2400" b="1" dirty="0" smtClean="0">
                <a:solidFill>
                  <a:srgbClr val="FF0000"/>
                </a:solidFill>
                <a:cs typeface="MS PGothic" panose="020B0600070205080204" pitchFamily="34" charset="-128"/>
              </a:rPr>
              <a:t>Meta-level description</a:t>
            </a:r>
            <a:r>
              <a:rPr lang="en-US" altLang="en-US" sz="2400" dirty="0" smtClean="0">
                <a:cs typeface="MS PGothic" panose="020B0600070205080204" pitchFamily="34" charset="-128"/>
              </a:rPr>
              <a:t> of a path between two objects</a:t>
            </a:r>
            <a:endParaRPr lang="en-US" altLang="zh-CN" sz="2400" dirty="0" smtClean="0">
              <a:ea typeface="SimSun" panose="02010600030101010101" pitchFamily="2" charset="-122"/>
              <a:cs typeface="MS PGothic" panose="020B0600070205080204" pitchFamily="34" charset="-128"/>
            </a:endParaRPr>
          </a:p>
        </p:txBody>
      </p:sp>
      <p:pic>
        <p:nvPicPr>
          <p:cNvPr id="27653" name="Picture 6"/>
          <p:cNvPicPr>
            <a:picLocks noChangeAspect="1" noChangeArrowheads="1"/>
          </p:cNvPicPr>
          <p:nvPr/>
        </p:nvPicPr>
        <p:blipFill>
          <a:blip r:embed="rId3">
            <a:extLst>
              <a:ext uri="{28A0092B-C50C-407E-A947-70E740481C1C}">
                <a14:useLocalDpi xmlns:a14="http://schemas.microsoft.com/office/drawing/2010/main" val="0"/>
              </a:ext>
            </a:extLst>
          </a:blip>
          <a:srcRect t="13898"/>
          <a:stretch>
            <a:fillRect/>
          </a:stretch>
        </p:blipFill>
        <p:spPr bwMode="auto">
          <a:xfrm>
            <a:off x="6618288" y="4136319"/>
            <a:ext cx="4267200" cy="193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654" name="Group 2"/>
          <p:cNvGrpSpPr>
            <a:grpSpLocks/>
          </p:cNvGrpSpPr>
          <p:nvPr/>
        </p:nvGrpSpPr>
        <p:grpSpPr bwMode="auto">
          <a:xfrm>
            <a:off x="4382697" y="2826387"/>
            <a:ext cx="2235591" cy="1785938"/>
            <a:chOff x="3348054" y="1730375"/>
            <a:chExt cx="2235591" cy="1785938"/>
          </a:xfrm>
        </p:grpSpPr>
        <p:pic>
          <p:nvPicPr>
            <p:cNvPr id="276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788" y="1730375"/>
              <a:ext cx="1747837" cy="178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5" name="AutoShape 21"/>
            <p:cNvSpPr>
              <a:spLocks noChangeArrowheads="1"/>
            </p:cNvSpPr>
            <p:nvPr/>
          </p:nvSpPr>
          <p:spPr bwMode="auto">
            <a:xfrm rot="7971850">
              <a:off x="3269473" y="2543850"/>
              <a:ext cx="469900" cy="312738"/>
            </a:xfrm>
            <a:prstGeom prst="rightArrow">
              <a:avLst>
                <a:gd name="adj1" fmla="val 50000"/>
                <a:gd name="adj2" fmla="val 56262"/>
              </a:avLst>
            </a:prstGeom>
            <a:solidFill>
              <a:schemeClr val="accent1"/>
            </a:solidFill>
            <a:ln w="9525">
              <a:solidFill>
                <a:schemeClr val="tx1"/>
              </a:solidFill>
              <a:miter lim="800000"/>
              <a:headEnd/>
              <a:tailEnd/>
            </a:ln>
          </p:spPr>
          <p:txBody>
            <a:bodyPr wrap="none" anchor="ct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endParaRPr lang="zh-CN" altLang="en-US" sz="2800">
                <a:ea typeface="SimSun" panose="02010600030101010101" pitchFamily="2" charset="-122"/>
              </a:endParaRPr>
            </a:p>
          </p:txBody>
        </p:sp>
        <p:sp>
          <p:nvSpPr>
            <p:cNvPr id="27666" name="AutoShape 21"/>
            <p:cNvSpPr>
              <a:spLocks noChangeArrowheads="1"/>
            </p:cNvSpPr>
            <p:nvPr/>
          </p:nvSpPr>
          <p:spPr bwMode="auto">
            <a:xfrm rot="2490398">
              <a:off x="5115333" y="2564277"/>
              <a:ext cx="468312" cy="311150"/>
            </a:xfrm>
            <a:prstGeom prst="rightArrow">
              <a:avLst>
                <a:gd name="adj1" fmla="val 50000"/>
                <a:gd name="adj2" fmla="val 56358"/>
              </a:avLst>
            </a:prstGeom>
            <a:solidFill>
              <a:schemeClr val="accent1"/>
            </a:solidFill>
            <a:ln w="9525">
              <a:solidFill>
                <a:schemeClr val="tx1"/>
              </a:solidFill>
              <a:miter lim="800000"/>
              <a:headEnd/>
              <a:tailEnd/>
            </a:ln>
          </p:spPr>
          <p:txBody>
            <a:bodyPr wrap="none" anchor="ct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endParaRPr lang="zh-CN" altLang="en-US" sz="2800">
                <a:ea typeface="SimSun" panose="02010600030101010101" pitchFamily="2" charset="-122"/>
              </a:endParaRPr>
            </a:p>
          </p:txBody>
        </p:sp>
      </p:grpSp>
      <p:sp>
        <p:nvSpPr>
          <p:cNvPr id="27655" name="TextBox 9"/>
          <p:cNvSpPr txBox="1">
            <a:spLocks noChangeArrowheads="1"/>
          </p:cNvSpPr>
          <p:nvPr/>
        </p:nvSpPr>
        <p:spPr bwMode="auto">
          <a:xfrm>
            <a:off x="805637" y="5926934"/>
            <a:ext cx="44323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800" b="1">
                <a:solidFill>
                  <a:srgbClr val="FF0000"/>
                </a:solidFill>
              </a:rPr>
              <a:t>Christos’s students or close collaborators</a:t>
            </a:r>
          </a:p>
        </p:txBody>
      </p:sp>
      <p:sp>
        <p:nvSpPr>
          <p:cNvPr id="27656" name="TextBox 10"/>
          <p:cNvSpPr txBox="1">
            <a:spLocks noChangeArrowheads="1"/>
          </p:cNvSpPr>
          <p:nvPr/>
        </p:nvSpPr>
        <p:spPr bwMode="auto">
          <a:xfrm>
            <a:off x="6502401" y="5928607"/>
            <a:ext cx="44608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800" b="1">
                <a:solidFill>
                  <a:srgbClr val="FF0000"/>
                </a:solidFill>
              </a:rPr>
              <a:t>Similar reputation at similar venues</a:t>
            </a:r>
          </a:p>
        </p:txBody>
      </p:sp>
      <p:pic>
        <p:nvPicPr>
          <p:cNvPr id="27652" name="Picture 5"/>
          <p:cNvPicPr>
            <a:picLocks noChangeAspect="1" noChangeArrowheads="1"/>
          </p:cNvPicPr>
          <p:nvPr/>
        </p:nvPicPr>
        <p:blipFill>
          <a:blip r:embed="rId5">
            <a:extLst>
              <a:ext uri="{28A0092B-C50C-407E-A947-70E740481C1C}">
                <a14:useLocalDpi xmlns:a14="http://schemas.microsoft.com/office/drawing/2010/main" val="0"/>
              </a:ext>
            </a:extLst>
          </a:blip>
          <a:srcRect t="13808"/>
          <a:stretch>
            <a:fillRect/>
          </a:stretch>
        </p:blipFill>
        <p:spPr bwMode="auto">
          <a:xfrm>
            <a:off x="805637" y="4087021"/>
            <a:ext cx="4191000" cy="194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7" name="TextBox 12"/>
          <p:cNvSpPr txBox="1">
            <a:spLocks noChangeArrowheads="1"/>
          </p:cNvSpPr>
          <p:nvPr/>
        </p:nvSpPr>
        <p:spPr bwMode="auto">
          <a:xfrm>
            <a:off x="1108527" y="3779046"/>
            <a:ext cx="31337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400" b="1" dirty="0"/>
              <a:t>Meta-Path: </a:t>
            </a:r>
            <a:r>
              <a:rPr lang="en-US" altLang="en-US" sz="1400" b="1" i="1" dirty="0"/>
              <a:t>Author-Paper-Author</a:t>
            </a:r>
            <a:r>
              <a:rPr lang="en-US" altLang="en-US" sz="1400" b="1" dirty="0"/>
              <a:t>  (APA)</a:t>
            </a:r>
          </a:p>
        </p:txBody>
      </p:sp>
      <p:sp>
        <p:nvSpPr>
          <p:cNvPr id="27658" name="TextBox 13"/>
          <p:cNvSpPr txBox="1">
            <a:spLocks noChangeArrowheads="1"/>
          </p:cNvSpPr>
          <p:nvPr/>
        </p:nvSpPr>
        <p:spPr bwMode="auto">
          <a:xfrm>
            <a:off x="6562726" y="3856919"/>
            <a:ext cx="43402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400" b="1" dirty="0"/>
              <a:t>Meta-Path: </a:t>
            </a:r>
            <a:r>
              <a:rPr lang="en-US" altLang="en-US" sz="1400" b="1" i="1" dirty="0"/>
              <a:t>Author-Paper-Venue-Paper-Author</a:t>
            </a:r>
            <a:r>
              <a:rPr lang="en-US" altLang="en-US" sz="1400" b="1" dirty="0"/>
              <a:t>  (APVPA)</a:t>
            </a:r>
          </a:p>
        </p:txBody>
      </p:sp>
      <p:pic>
        <p:nvPicPr>
          <p:cNvPr id="2766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7725" y="1812823"/>
            <a:ext cx="1147763" cy="129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1" name="TextBox 3"/>
          <p:cNvSpPr txBox="1">
            <a:spLocks noChangeArrowheads="1"/>
          </p:cNvSpPr>
          <p:nvPr/>
        </p:nvSpPr>
        <p:spPr bwMode="auto">
          <a:xfrm>
            <a:off x="851037" y="2976618"/>
            <a:ext cx="3597219" cy="40011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ClrTx/>
              <a:buSzTx/>
              <a:buFontTx/>
              <a:buNone/>
            </a:pPr>
            <a:r>
              <a:rPr lang="en-US" altLang="en-US" sz="2000" b="1" dirty="0"/>
              <a:t>Schema of the DBLP Network</a:t>
            </a:r>
          </a:p>
        </p:txBody>
      </p:sp>
      <p:sp>
        <p:nvSpPr>
          <p:cNvPr id="27662" name="TextBox 16"/>
          <p:cNvSpPr txBox="1">
            <a:spLocks noChangeArrowheads="1"/>
          </p:cNvSpPr>
          <p:nvPr/>
        </p:nvSpPr>
        <p:spPr bwMode="auto">
          <a:xfrm>
            <a:off x="6933939" y="3154865"/>
            <a:ext cx="4115469" cy="7080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ClrTx/>
              <a:buSzTx/>
              <a:buFontTx/>
              <a:buNone/>
            </a:pPr>
            <a:r>
              <a:rPr lang="en-US" altLang="en-US" sz="2000" b="1" dirty="0"/>
              <a:t>Different meta-paths lead to very different results!</a:t>
            </a:r>
          </a:p>
        </p:txBody>
      </p:sp>
      <p:sp>
        <p:nvSpPr>
          <p:cNvPr id="3" name="Slide Number Placeholder 2"/>
          <p:cNvSpPr>
            <a:spLocks noGrp="1"/>
          </p:cNvSpPr>
          <p:nvPr>
            <p:ph type="sldNum" sz="quarter" idx="12"/>
          </p:nvPr>
        </p:nvSpPr>
        <p:spPr/>
        <p:txBody>
          <a:bodyPr/>
          <a:lstStyle/>
          <a:p>
            <a:fld id="{6113E31D-E2AB-40D1-8B51-AFA5AFEF393A}" type="slidenum">
              <a:rPr lang="en-US" smtClean="0"/>
              <a:t>152</a:t>
            </a:fld>
            <a:endParaRPr lang="en-US" dirty="0"/>
          </a:p>
        </p:txBody>
      </p:sp>
    </p:spTree>
    <p:extLst>
      <p:ext uri="{BB962C8B-B14F-4D97-AF65-F5344CB8AC3E}">
        <p14:creationId xmlns:p14="http://schemas.microsoft.com/office/powerpoint/2010/main" val="751035297"/>
      </p:ext>
    </p:extLst>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altLang="en-US" dirty="0" smtClean="0"/>
              <a:t>Similarity Search: </a:t>
            </a:r>
            <a:r>
              <a:rPr lang="en-US" altLang="en-US" dirty="0" err="1" smtClean="0"/>
              <a:t>PathSim</a:t>
            </a:r>
            <a:r>
              <a:rPr lang="en-US" altLang="en-US" dirty="0" smtClean="0"/>
              <a:t> Measure Helps Find Peer Objects in Long Tails</a:t>
            </a:r>
            <a:endParaRPr lang="en-US" altLang="en-US" dirty="0"/>
          </a:p>
        </p:txBody>
      </p:sp>
      <p:sp>
        <p:nvSpPr>
          <p:cNvPr id="30723" name="Content Placeholder 2"/>
          <p:cNvSpPr>
            <a:spLocks noGrp="1"/>
          </p:cNvSpPr>
          <p:nvPr>
            <p:ph idx="1"/>
          </p:nvPr>
        </p:nvSpPr>
        <p:spPr/>
        <p:txBody>
          <a:bodyPr>
            <a:normAutofit/>
          </a:bodyPr>
          <a:lstStyle/>
          <a:p>
            <a:pPr eaLnBrk="1" hangingPunct="1"/>
            <a:r>
              <a:rPr lang="en-US" altLang="en-US" sz="2400" dirty="0" err="1" smtClean="0">
                <a:cs typeface="MS PGothic" panose="020B0600070205080204" pitchFamily="34" charset="-128"/>
              </a:rPr>
              <a:t>Anhai</a:t>
            </a:r>
            <a:r>
              <a:rPr lang="en-US" altLang="en-US" sz="2400" dirty="0" smtClean="0">
                <a:cs typeface="MS PGothic" panose="020B0600070205080204" pitchFamily="34" charset="-128"/>
              </a:rPr>
              <a:t> Doan</a:t>
            </a:r>
          </a:p>
          <a:p>
            <a:pPr lvl="1" eaLnBrk="1" hangingPunct="1"/>
            <a:r>
              <a:rPr lang="en-US" altLang="en-US" sz="2400" dirty="0"/>
              <a:t>CS, Wisconsin</a:t>
            </a:r>
          </a:p>
          <a:p>
            <a:pPr lvl="1" eaLnBrk="1" hangingPunct="1"/>
            <a:r>
              <a:rPr lang="en-US" altLang="en-US" sz="2400" dirty="0"/>
              <a:t>Database area</a:t>
            </a:r>
          </a:p>
          <a:p>
            <a:pPr lvl="1" eaLnBrk="1" hangingPunct="1"/>
            <a:r>
              <a:rPr lang="en-US" altLang="en-US" sz="2400" dirty="0"/>
              <a:t>PhD: 2002</a:t>
            </a:r>
          </a:p>
        </p:txBody>
      </p:sp>
      <p:pic>
        <p:nvPicPr>
          <p:cNvPr id="307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825" y="1831622"/>
            <a:ext cx="1114425"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p:nvPicPr>
        <p:blipFill rotWithShape="1">
          <a:blip r:embed="rId5" cstate="print">
            <a:duotone>
              <a:prstClr val="black"/>
              <a:schemeClr val="accent5">
                <a:tint val="45000"/>
                <a:satMod val="400000"/>
              </a:schemeClr>
            </a:duotone>
            <a:extLst/>
          </a:blip>
          <a:srcRect l="2684" t="17119" r="1897" b="4342"/>
          <a:stretch/>
        </p:blipFill>
        <p:spPr bwMode="auto">
          <a:xfrm>
            <a:off x="430454" y="4354284"/>
            <a:ext cx="7739743" cy="1698171"/>
          </a:xfrm>
          <a:prstGeom prst="rect">
            <a:avLst/>
          </a:prstGeom>
          <a:noFill/>
          <a:ln>
            <a:noFill/>
          </a:ln>
          <a:effectLst/>
          <a:extLst/>
        </p:spPr>
      </p:pic>
      <p:sp>
        <p:nvSpPr>
          <p:cNvPr id="30726" name="TextBox 9"/>
          <p:cNvSpPr txBox="1">
            <a:spLocks noChangeArrowheads="1"/>
          </p:cNvSpPr>
          <p:nvPr/>
        </p:nvSpPr>
        <p:spPr bwMode="auto">
          <a:xfrm>
            <a:off x="1691610" y="4019322"/>
            <a:ext cx="49498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600" b="1" dirty="0"/>
              <a:t>Meta-Path: </a:t>
            </a:r>
            <a:r>
              <a:rPr lang="en-US" altLang="en-US" sz="1600" b="1" i="1" dirty="0"/>
              <a:t>Author-Paper-Venue-Paper-Author (APVPA)</a:t>
            </a:r>
            <a:r>
              <a:rPr lang="en-US" altLang="en-US" sz="1600" b="1" dirty="0"/>
              <a:t> </a:t>
            </a:r>
          </a:p>
        </p:txBody>
      </p:sp>
      <p:grpSp>
        <p:nvGrpSpPr>
          <p:cNvPr id="30727" name="Group 16"/>
          <p:cNvGrpSpPr>
            <a:grpSpLocks/>
          </p:cNvGrpSpPr>
          <p:nvPr/>
        </p:nvGrpSpPr>
        <p:grpSpPr bwMode="auto">
          <a:xfrm>
            <a:off x="8412031" y="1831586"/>
            <a:ext cx="3344863" cy="1519237"/>
            <a:chOff x="4952976" y="1284512"/>
            <a:chExt cx="3345134" cy="1518988"/>
          </a:xfrm>
        </p:grpSpPr>
        <p:pic>
          <p:nvPicPr>
            <p:cNvPr id="3074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2976" y="1284512"/>
              <a:ext cx="1185568" cy="1454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1" name="TextBox 15"/>
            <p:cNvSpPr txBox="1">
              <a:spLocks noChangeArrowheads="1"/>
            </p:cNvSpPr>
            <p:nvPr/>
          </p:nvSpPr>
          <p:spPr bwMode="auto">
            <a:xfrm>
              <a:off x="6138544" y="1295395"/>
              <a:ext cx="2159566"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indent="-182563">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indent="-182563">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Clr>
                  <a:schemeClr val="accent1"/>
                </a:buClr>
                <a:buSzPct val="85000"/>
                <a:buFont typeface="Arial" panose="020B0604020202020204" pitchFamily="34" charset="0"/>
                <a:buChar char="•"/>
              </a:pPr>
              <a:r>
                <a:rPr lang="en-US" altLang="en-US" sz="2000" b="1">
                  <a:latin typeface="Baskerville Old Face" panose="02020602080505020303" pitchFamily="18" charset="0"/>
                  <a:cs typeface="Arial" panose="020B0604020202020204" pitchFamily="34" charset="0"/>
                </a:rPr>
                <a:t>Jignesh Patel</a:t>
              </a:r>
            </a:p>
            <a:p>
              <a:pPr lvl="1" eaLnBrk="1" hangingPunct="1">
                <a:buClr>
                  <a:schemeClr val="accent1"/>
                </a:buClr>
                <a:buSzPct val="85000"/>
                <a:buFont typeface="Arial" panose="020B0604020202020204" pitchFamily="34" charset="0"/>
                <a:buChar char="•"/>
              </a:pPr>
              <a:r>
                <a:rPr lang="en-US" altLang="en-US" sz="2000">
                  <a:solidFill>
                    <a:srgbClr val="002060"/>
                  </a:solidFill>
                  <a:latin typeface="Baskerville Old Face" panose="02020602080505020303" pitchFamily="18" charset="0"/>
                  <a:cs typeface="Arial" panose="020B0604020202020204" pitchFamily="34" charset="0"/>
                </a:rPr>
                <a:t>CS, Wisconsin</a:t>
              </a:r>
            </a:p>
            <a:p>
              <a:pPr lvl="1" eaLnBrk="1" hangingPunct="1">
                <a:buClr>
                  <a:schemeClr val="accent1"/>
                </a:buClr>
                <a:buSzPct val="85000"/>
                <a:buFont typeface="Arial" panose="020B0604020202020204" pitchFamily="34" charset="0"/>
                <a:buChar char="•"/>
              </a:pPr>
              <a:r>
                <a:rPr lang="en-US" altLang="en-US" sz="2000">
                  <a:solidFill>
                    <a:srgbClr val="002060"/>
                  </a:solidFill>
                  <a:latin typeface="Baskerville Old Face" panose="02020602080505020303" pitchFamily="18" charset="0"/>
                  <a:cs typeface="Arial" panose="020B0604020202020204" pitchFamily="34" charset="0"/>
                </a:rPr>
                <a:t>Database area</a:t>
              </a:r>
            </a:p>
            <a:p>
              <a:pPr lvl="1" eaLnBrk="1" hangingPunct="1">
                <a:buClr>
                  <a:schemeClr val="accent1"/>
                </a:buClr>
                <a:buSzPct val="85000"/>
                <a:buFont typeface="Arial" panose="020B0604020202020204" pitchFamily="34" charset="0"/>
                <a:buChar char="•"/>
              </a:pPr>
              <a:r>
                <a:rPr lang="en-US" altLang="en-US" sz="2000">
                  <a:solidFill>
                    <a:srgbClr val="002060"/>
                  </a:solidFill>
                  <a:latin typeface="Baskerville Old Face" panose="02020602080505020303" pitchFamily="18" charset="0"/>
                  <a:cs typeface="Arial" panose="020B0604020202020204" pitchFamily="34" charset="0"/>
                </a:rPr>
                <a:t>PhD: 1998</a:t>
              </a:r>
            </a:p>
          </p:txBody>
        </p:sp>
      </p:grpSp>
      <p:grpSp>
        <p:nvGrpSpPr>
          <p:cNvPr id="30728" name="Group 29"/>
          <p:cNvGrpSpPr>
            <a:grpSpLocks/>
          </p:cNvGrpSpPr>
          <p:nvPr/>
        </p:nvGrpSpPr>
        <p:grpSpPr bwMode="auto">
          <a:xfrm>
            <a:off x="8413067" y="3350077"/>
            <a:ext cx="3321050" cy="1508125"/>
            <a:chOff x="760991" y="5351819"/>
            <a:chExt cx="3320082" cy="1508105"/>
          </a:xfrm>
        </p:grpSpPr>
        <p:sp>
          <p:nvSpPr>
            <p:cNvPr id="30738" name="TextBox 30"/>
            <p:cNvSpPr txBox="1">
              <a:spLocks noChangeArrowheads="1"/>
            </p:cNvSpPr>
            <p:nvPr/>
          </p:nvSpPr>
          <p:spPr bwMode="auto">
            <a:xfrm>
              <a:off x="1901950" y="5351819"/>
              <a:ext cx="2179123"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indent="-182563">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indent="-182563">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Clr>
                  <a:schemeClr val="accent1"/>
                </a:buClr>
                <a:buSzPct val="85000"/>
                <a:buFont typeface="Arial" panose="020B0604020202020204" pitchFamily="34" charset="0"/>
                <a:buChar char="•"/>
              </a:pPr>
              <a:r>
                <a:rPr lang="en-US" altLang="en-US" sz="2000" b="1" dirty="0" err="1">
                  <a:latin typeface="Baskerville Old Face" panose="02020602080505020303" pitchFamily="18" charset="0"/>
                  <a:cs typeface="Arial" panose="020B0604020202020204" pitchFamily="34" charset="0"/>
                </a:rPr>
                <a:t>Amol</a:t>
              </a:r>
              <a:r>
                <a:rPr lang="en-US" altLang="en-US" sz="2000" b="1" dirty="0">
                  <a:latin typeface="Baskerville Old Face" panose="02020602080505020303" pitchFamily="18" charset="0"/>
                  <a:cs typeface="Arial" panose="020B0604020202020204" pitchFamily="34" charset="0"/>
                </a:rPr>
                <a:t> Deshpande</a:t>
              </a:r>
            </a:p>
            <a:p>
              <a:pPr lvl="1" eaLnBrk="1" hangingPunct="1">
                <a:buClr>
                  <a:schemeClr val="accent1"/>
                </a:buClr>
                <a:buSzPct val="85000"/>
                <a:buFont typeface="Arial" panose="020B0604020202020204" pitchFamily="34" charset="0"/>
                <a:buChar char="•"/>
              </a:pPr>
              <a:r>
                <a:rPr lang="en-US" altLang="en-US" sz="2000" dirty="0">
                  <a:solidFill>
                    <a:srgbClr val="002060"/>
                  </a:solidFill>
                  <a:latin typeface="Baskerville Old Face" panose="02020602080505020303" pitchFamily="18" charset="0"/>
                  <a:cs typeface="Arial" panose="020B0604020202020204" pitchFamily="34" charset="0"/>
                </a:rPr>
                <a:t>CS, Maryland</a:t>
              </a:r>
            </a:p>
            <a:p>
              <a:pPr lvl="1" eaLnBrk="1" hangingPunct="1">
                <a:buClr>
                  <a:schemeClr val="accent1"/>
                </a:buClr>
                <a:buSzPct val="85000"/>
                <a:buFont typeface="Arial" panose="020B0604020202020204" pitchFamily="34" charset="0"/>
                <a:buChar char="•"/>
              </a:pPr>
              <a:r>
                <a:rPr lang="en-US" altLang="en-US" sz="2000" dirty="0">
                  <a:solidFill>
                    <a:srgbClr val="002060"/>
                  </a:solidFill>
                  <a:latin typeface="Baskerville Old Face" panose="02020602080505020303" pitchFamily="18" charset="0"/>
                  <a:cs typeface="Arial" panose="020B0604020202020204" pitchFamily="34" charset="0"/>
                </a:rPr>
                <a:t>Database area</a:t>
              </a:r>
            </a:p>
            <a:p>
              <a:pPr lvl="1" eaLnBrk="1" hangingPunct="1">
                <a:buClr>
                  <a:schemeClr val="accent1"/>
                </a:buClr>
                <a:buSzPct val="85000"/>
                <a:buFont typeface="Arial" panose="020B0604020202020204" pitchFamily="34" charset="0"/>
                <a:buChar char="•"/>
              </a:pPr>
              <a:r>
                <a:rPr lang="en-US" altLang="en-US" sz="2000" dirty="0">
                  <a:solidFill>
                    <a:srgbClr val="002060"/>
                  </a:solidFill>
                  <a:latin typeface="Baskerville Old Face" panose="02020602080505020303" pitchFamily="18" charset="0"/>
                  <a:cs typeface="Arial" panose="020B0604020202020204" pitchFamily="34" charset="0"/>
                </a:rPr>
                <a:t>PhD: 2004</a:t>
              </a:r>
            </a:p>
          </p:txBody>
        </p:sp>
        <p:pic>
          <p:nvPicPr>
            <p:cNvPr id="3073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991" y="5428019"/>
              <a:ext cx="1119188"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0729" name="Group 19"/>
          <p:cNvGrpSpPr>
            <a:grpSpLocks/>
          </p:cNvGrpSpPr>
          <p:nvPr/>
        </p:nvGrpSpPr>
        <p:grpSpPr bwMode="auto">
          <a:xfrm>
            <a:off x="8475433" y="4870805"/>
            <a:ext cx="2967037" cy="1508125"/>
            <a:chOff x="4267200" y="5537695"/>
            <a:chExt cx="2967220" cy="1508105"/>
          </a:xfrm>
        </p:grpSpPr>
        <p:sp>
          <p:nvSpPr>
            <p:cNvPr id="30736" name="TextBox 26"/>
            <p:cNvSpPr txBox="1">
              <a:spLocks noChangeArrowheads="1"/>
            </p:cNvSpPr>
            <p:nvPr/>
          </p:nvSpPr>
          <p:spPr bwMode="auto">
            <a:xfrm>
              <a:off x="5171035" y="5537695"/>
              <a:ext cx="2063385"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indent="-182563">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indent="-182563">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Clr>
                  <a:schemeClr val="accent1"/>
                </a:buClr>
                <a:buSzPct val="85000"/>
                <a:buFont typeface="Arial" panose="020B0604020202020204" pitchFamily="34" charset="0"/>
                <a:buChar char="•"/>
              </a:pPr>
              <a:r>
                <a:rPr lang="en-US" altLang="en-US" sz="2000" b="1" dirty="0">
                  <a:latin typeface="Baskerville Old Face" panose="02020602080505020303" pitchFamily="18" charset="0"/>
                  <a:cs typeface="Arial" panose="020B0604020202020204" pitchFamily="34" charset="0"/>
                </a:rPr>
                <a:t>Jun Yang</a:t>
              </a:r>
            </a:p>
            <a:p>
              <a:pPr lvl="1" eaLnBrk="1" hangingPunct="1">
                <a:buClr>
                  <a:schemeClr val="accent1"/>
                </a:buClr>
                <a:buSzPct val="85000"/>
                <a:buFont typeface="Arial" panose="020B0604020202020204" pitchFamily="34" charset="0"/>
                <a:buChar char="•"/>
              </a:pPr>
              <a:r>
                <a:rPr lang="en-US" altLang="en-US" sz="2000" dirty="0">
                  <a:solidFill>
                    <a:srgbClr val="002060"/>
                  </a:solidFill>
                  <a:latin typeface="Baskerville Old Face" panose="02020602080505020303" pitchFamily="18" charset="0"/>
                  <a:cs typeface="Arial" panose="020B0604020202020204" pitchFamily="34" charset="0"/>
                </a:rPr>
                <a:t>CS, Duke</a:t>
              </a:r>
            </a:p>
            <a:p>
              <a:pPr lvl="1" eaLnBrk="1" hangingPunct="1">
                <a:buClr>
                  <a:schemeClr val="accent1"/>
                </a:buClr>
                <a:buSzPct val="85000"/>
                <a:buFont typeface="Arial" panose="020B0604020202020204" pitchFamily="34" charset="0"/>
                <a:buChar char="•"/>
              </a:pPr>
              <a:r>
                <a:rPr lang="en-US" altLang="en-US" sz="2000" dirty="0">
                  <a:solidFill>
                    <a:srgbClr val="002060"/>
                  </a:solidFill>
                  <a:latin typeface="Baskerville Old Face" panose="02020602080505020303" pitchFamily="18" charset="0"/>
                  <a:cs typeface="Arial" panose="020B0604020202020204" pitchFamily="34" charset="0"/>
                </a:rPr>
                <a:t>Database area</a:t>
              </a:r>
            </a:p>
            <a:p>
              <a:pPr lvl="1" eaLnBrk="1" hangingPunct="1">
                <a:buClr>
                  <a:schemeClr val="accent1"/>
                </a:buClr>
                <a:buSzPct val="85000"/>
                <a:buFont typeface="Arial" panose="020B0604020202020204" pitchFamily="34" charset="0"/>
                <a:buChar char="•"/>
              </a:pPr>
              <a:r>
                <a:rPr lang="en-US" altLang="en-US" sz="2000" dirty="0">
                  <a:solidFill>
                    <a:srgbClr val="002060"/>
                  </a:solidFill>
                  <a:latin typeface="Baskerville Old Face" panose="02020602080505020303" pitchFamily="18" charset="0"/>
                  <a:cs typeface="Arial" panose="020B0604020202020204" pitchFamily="34" charset="0"/>
                </a:rPr>
                <a:t>PhD: 2001</a:t>
              </a:r>
            </a:p>
          </p:txBody>
        </p:sp>
        <p:pic>
          <p:nvPicPr>
            <p:cNvPr id="3073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5603778"/>
              <a:ext cx="978719" cy="1370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Down Arrow 20"/>
          <p:cNvSpPr/>
          <p:nvPr/>
        </p:nvSpPr>
        <p:spPr>
          <a:xfrm rot="16200000">
            <a:off x="6334057" y="1774892"/>
            <a:ext cx="304800" cy="2514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algn="ctr" eaLnBrk="1" hangingPunct="1">
              <a:defRPr/>
            </a:pPr>
            <a:endParaRPr lang="en-US">
              <a:solidFill>
                <a:srgbClr val="FFFFFF"/>
              </a:solidFill>
            </a:endParaRPr>
          </a:p>
        </p:txBody>
      </p:sp>
      <p:cxnSp>
        <p:nvCxnSpPr>
          <p:cNvPr id="29" name="Straight Connector 28"/>
          <p:cNvCxnSpPr>
            <a:cxnSpLocks noChangeShapeType="1"/>
          </p:cNvCxnSpPr>
          <p:nvPr/>
        </p:nvCxnSpPr>
        <p:spPr bwMode="auto">
          <a:xfrm>
            <a:off x="6276310" y="5192483"/>
            <a:ext cx="1665287"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41" name="Straight Connector 40"/>
          <p:cNvCxnSpPr>
            <a:cxnSpLocks noChangeShapeType="1"/>
          </p:cNvCxnSpPr>
          <p:nvPr/>
        </p:nvCxnSpPr>
        <p:spPr bwMode="auto">
          <a:xfrm>
            <a:off x="6352510" y="5497283"/>
            <a:ext cx="1665287"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42" name="Straight Connector 41"/>
          <p:cNvCxnSpPr>
            <a:cxnSpLocks noChangeShapeType="1"/>
          </p:cNvCxnSpPr>
          <p:nvPr/>
        </p:nvCxnSpPr>
        <p:spPr bwMode="auto">
          <a:xfrm>
            <a:off x="6352510" y="5725883"/>
            <a:ext cx="1665287"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0735" name="TextBox 2"/>
          <p:cNvSpPr txBox="1">
            <a:spLocks noChangeArrowheads="1"/>
          </p:cNvSpPr>
          <p:nvPr/>
        </p:nvSpPr>
        <p:spPr bwMode="auto">
          <a:xfrm>
            <a:off x="5380309" y="2063237"/>
            <a:ext cx="1744662" cy="707886"/>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000" dirty="0" err="1"/>
              <a:t>PathSim</a:t>
            </a:r>
            <a:r>
              <a:rPr lang="en-US" altLang="en-US" sz="2000" dirty="0"/>
              <a:t> </a:t>
            </a:r>
            <a:endParaRPr lang="en-US" altLang="en-US" sz="2000" dirty="0" smtClean="0"/>
          </a:p>
          <a:p>
            <a:pPr>
              <a:spcBef>
                <a:spcPct val="0"/>
              </a:spcBef>
              <a:buClrTx/>
              <a:buSzTx/>
              <a:buFontTx/>
              <a:buNone/>
            </a:pPr>
            <a:r>
              <a:rPr lang="en-US" altLang="en-US" sz="2000" dirty="0" smtClean="0"/>
              <a:t>[Sun et al. 11</a:t>
            </a:r>
            <a:r>
              <a:rPr lang="en-US" altLang="en-US" sz="2000" dirty="0"/>
              <a:t>]</a:t>
            </a:r>
          </a:p>
        </p:txBody>
      </p:sp>
      <p:sp>
        <p:nvSpPr>
          <p:cNvPr id="3" name="Slide Number Placeholder 2"/>
          <p:cNvSpPr>
            <a:spLocks noGrp="1"/>
          </p:cNvSpPr>
          <p:nvPr>
            <p:ph type="sldNum" sz="quarter" idx="12"/>
          </p:nvPr>
        </p:nvSpPr>
        <p:spPr/>
        <p:txBody>
          <a:bodyPr/>
          <a:lstStyle/>
          <a:p>
            <a:fld id="{6113E31D-E2AB-40D1-8B51-AFA5AFEF393A}" type="slidenum">
              <a:rPr lang="en-US" smtClean="0"/>
              <a:t>153</a:t>
            </a:fld>
            <a:endParaRPr lang="en-US" dirty="0"/>
          </a:p>
        </p:txBody>
      </p:sp>
    </p:spTree>
    <p:custDataLst>
      <p:tags r:id="rId1"/>
    </p:custDataLst>
    <p:extLst>
      <p:ext uri="{BB962C8B-B14F-4D97-AF65-F5344CB8AC3E}">
        <p14:creationId xmlns:p14="http://schemas.microsoft.com/office/powerpoint/2010/main" val="1314778512"/>
      </p:ext>
    </p:extLst>
  </p:cSld>
  <p:clrMapOvr>
    <a:masterClrMapping/>
  </p:clrMapOvr>
  <p:transition spd="slow"/>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err="1"/>
              <a:t>PathPredict</a:t>
            </a:r>
            <a:r>
              <a:rPr lang="en-US" altLang="en-US" dirty="0"/>
              <a:t>: Meta-Path </a:t>
            </a:r>
            <a:r>
              <a:rPr lang="en-US" altLang="en-US" dirty="0" smtClean="0"/>
              <a:t>Based Relationship Prediction</a:t>
            </a:r>
            <a:endParaRPr lang="en-US" dirty="0"/>
          </a:p>
        </p:txBody>
      </p:sp>
      <p:sp>
        <p:nvSpPr>
          <p:cNvPr id="32770" name="Rectangle 4"/>
          <p:cNvSpPr>
            <a:spLocks noGrp="1"/>
          </p:cNvSpPr>
          <p:nvPr>
            <p:ph idx="1"/>
          </p:nvPr>
        </p:nvSpPr>
        <p:spPr>
          <a:xfrm>
            <a:off x="1097280" y="1845734"/>
            <a:ext cx="10058400" cy="4323572"/>
          </a:xfrm>
        </p:spPr>
        <p:txBody>
          <a:bodyPr>
            <a:normAutofit/>
          </a:bodyPr>
          <a:lstStyle/>
          <a:p>
            <a:pPr>
              <a:buFont typeface="Wingdings" panose="05000000000000000000" pitchFamily="2" charset="2"/>
              <a:buChar char="q"/>
            </a:pPr>
            <a:r>
              <a:rPr lang="en-US" altLang="zh-CN" sz="2400" dirty="0" smtClean="0">
                <a:ea typeface="SimSun" panose="02010600030101010101" pitchFamily="2" charset="-122"/>
                <a:cs typeface="MS PGothic" panose="020B0600070205080204" pitchFamily="34" charset="-128"/>
              </a:rPr>
              <a:t> Meta path-guided prediction of links and relationships </a:t>
            </a:r>
          </a:p>
          <a:p>
            <a:pPr>
              <a:buFont typeface="Wingdings" panose="05000000000000000000" pitchFamily="2" charset="2"/>
              <a:buChar char="q"/>
            </a:pPr>
            <a:endParaRPr lang="en-US" altLang="zh-CN" sz="2400" dirty="0" smtClean="0">
              <a:ea typeface="SimSun" panose="02010600030101010101" pitchFamily="2" charset="-122"/>
              <a:cs typeface="MS PGothic" panose="020B0600070205080204" pitchFamily="34" charset="-128"/>
            </a:endParaRPr>
          </a:p>
          <a:p>
            <a:pPr>
              <a:buFont typeface="Wingdings" panose="05000000000000000000" pitchFamily="2" charset="2"/>
              <a:buChar char="q"/>
            </a:pPr>
            <a:r>
              <a:rPr lang="en-US" altLang="zh-CN" sz="2400" dirty="0" smtClean="0">
                <a:ea typeface="SimSun" panose="02010600030101010101" pitchFamily="2" charset="-122"/>
                <a:cs typeface="MS PGothic" panose="020B0600070205080204" pitchFamily="34" charset="-128"/>
              </a:rPr>
              <a:t> Insight:  Meta path relationships among similar typed links share similar semantics and are comparable and inferable</a:t>
            </a:r>
          </a:p>
          <a:p>
            <a:pPr>
              <a:buFont typeface="Wingdings" panose="05000000000000000000" pitchFamily="2" charset="2"/>
              <a:buChar char="q"/>
            </a:pPr>
            <a:endParaRPr lang="en-US" altLang="zh-CN" sz="2400" dirty="0">
              <a:ea typeface="SimSun" panose="02010600030101010101" pitchFamily="2" charset="-122"/>
              <a:cs typeface="MS PGothic" panose="020B0600070205080204" pitchFamily="34" charset="-128"/>
            </a:endParaRPr>
          </a:p>
          <a:p>
            <a:pPr>
              <a:buFont typeface="Wingdings" panose="05000000000000000000" pitchFamily="2" charset="2"/>
              <a:buChar char="q"/>
            </a:pPr>
            <a:endParaRPr lang="en-US" altLang="zh-CN" sz="2400" dirty="0" smtClean="0">
              <a:ea typeface="SimSun" panose="02010600030101010101" pitchFamily="2" charset="-122"/>
              <a:cs typeface="MS PGothic" panose="020B0600070205080204" pitchFamily="34" charset="-128"/>
            </a:endParaRPr>
          </a:p>
          <a:p>
            <a:pPr>
              <a:buFont typeface="Wingdings" panose="05000000000000000000" pitchFamily="2" charset="2"/>
              <a:buChar char="q"/>
            </a:pPr>
            <a:endParaRPr lang="en-US" altLang="zh-CN" sz="2400" dirty="0" smtClean="0">
              <a:ea typeface="SimSun" panose="02010600030101010101" pitchFamily="2" charset="-122"/>
              <a:cs typeface="MS PGothic" panose="020B0600070205080204" pitchFamily="34" charset="-128"/>
            </a:endParaRPr>
          </a:p>
          <a:p>
            <a:pPr>
              <a:buFont typeface="Wingdings" panose="05000000000000000000" pitchFamily="2" charset="2"/>
              <a:buChar char="q"/>
            </a:pPr>
            <a:endParaRPr lang="en-US" altLang="zh-CN" sz="2400" dirty="0" smtClean="0">
              <a:ea typeface="SimSun" panose="02010600030101010101" pitchFamily="2" charset="-122"/>
              <a:cs typeface="MS PGothic" panose="020B0600070205080204" pitchFamily="34" charset="-128"/>
            </a:endParaRPr>
          </a:p>
          <a:p>
            <a:pPr>
              <a:buFont typeface="Wingdings" panose="05000000000000000000" pitchFamily="2" charset="2"/>
              <a:buChar char="q"/>
            </a:pPr>
            <a:r>
              <a:rPr lang="en-US" altLang="zh-CN" sz="2400" dirty="0">
                <a:ea typeface="SimSun" panose="02010600030101010101" pitchFamily="2" charset="-122"/>
              </a:rPr>
              <a:t> Bibliographic network:  Co-author prediction (A—P—A) </a:t>
            </a:r>
            <a:endParaRPr lang="en-US" altLang="zh-CN" sz="2400" dirty="0" smtClean="0">
              <a:ea typeface="SimSun" panose="02010600030101010101" pitchFamily="2" charset="-122"/>
            </a:endParaRPr>
          </a:p>
        </p:txBody>
      </p:sp>
      <p:grpSp>
        <p:nvGrpSpPr>
          <p:cNvPr id="32772" name="Group 56"/>
          <p:cNvGrpSpPr>
            <a:grpSpLocks/>
          </p:cNvGrpSpPr>
          <p:nvPr/>
        </p:nvGrpSpPr>
        <p:grpSpPr bwMode="auto">
          <a:xfrm>
            <a:off x="3471981" y="3215601"/>
            <a:ext cx="7209539" cy="2307425"/>
            <a:chOff x="508639" y="2857350"/>
            <a:chExt cx="7124720" cy="3549955"/>
          </a:xfrm>
        </p:grpSpPr>
        <p:grpSp>
          <p:nvGrpSpPr>
            <p:cNvPr id="32789" name="Group 7"/>
            <p:cNvGrpSpPr>
              <a:grpSpLocks/>
            </p:cNvGrpSpPr>
            <p:nvPr/>
          </p:nvGrpSpPr>
          <p:grpSpPr bwMode="auto">
            <a:xfrm>
              <a:off x="4115418" y="4601245"/>
              <a:ext cx="1103218" cy="913442"/>
              <a:chOff x="3505818" y="3839245"/>
              <a:chExt cx="1103218" cy="913442"/>
            </a:xfrm>
          </p:grpSpPr>
          <p:sp>
            <p:nvSpPr>
              <p:cNvPr id="6" name="Oval 5"/>
              <p:cNvSpPr/>
              <p:nvPr/>
            </p:nvSpPr>
            <p:spPr bwMode="auto">
              <a:xfrm>
                <a:off x="3505818" y="3839245"/>
                <a:ext cx="989928" cy="913442"/>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a:lstStyle>
                <a:lvl1pPr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eaLnBrk="1" hangingPunct="1">
                  <a:defRPr/>
                </a:pPr>
                <a:endParaRPr lang="en-US"/>
              </a:p>
            </p:txBody>
          </p:sp>
          <p:sp>
            <p:nvSpPr>
              <p:cNvPr id="7" name="TextBox 6"/>
              <p:cNvSpPr txBox="1"/>
              <p:nvPr/>
            </p:nvSpPr>
            <p:spPr>
              <a:xfrm>
                <a:off x="3542236" y="3899232"/>
                <a:ext cx="1066800" cy="710267"/>
              </a:xfrm>
              <a:prstGeom prst="rect">
                <a:avLst/>
              </a:prstGeom>
              <a:noFill/>
            </p:spPr>
            <p:txBody>
              <a:bodyPr>
                <a:spAutoFit/>
              </a:bodyPr>
              <a:lstStyle/>
              <a:p>
                <a:pPr eaLnBrk="1" hangingPunct="1">
                  <a:defRPr/>
                </a:pPr>
                <a:r>
                  <a:rPr lang="en-US" sz="2400" dirty="0"/>
                  <a:t>paper</a:t>
                </a:r>
              </a:p>
            </p:txBody>
          </p:sp>
        </p:grpSp>
        <p:grpSp>
          <p:nvGrpSpPr>
            <p:cNvPr id="32790" name="Group 8"/>
            <p:cNvGrpSpPr>
              <a:grpSpLocks/>
            </p:cNvGrpSpPr>
            <p:nvPr/>
          </p:nvGrpSpPr>
          <p:grpSpPr bwMode="auto">
            <a:xfrm>
              <a:off x="1118912" y="4546661"/>
              <a:ext cx="1166080" cy="895171"/>
              <a:chOff x="2795312" y="3784661"/>
              <a:chExt cx="1166080" cy="895171"/>
            </a:xfrm>
          </p:grpSpPr>
          <p:sp>
            <p:nvSpPr>
              <p:cNvPr id="10" name="Oval 9"/>
              <p:cNvSpPr/>
              <p:nvPr/>
            </p:nvSpPr>
            <p:spPr bwMode="auto">
              <a:xfrm>
                <a:off x="2795312" y="3784661"/>
                <a:ext cx="989927" cy="895171"/>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a:lstStyle>
                <a:lvl1pPr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eaLnBrk="1" hangingPunct="1">
                  <a:defRPr/>
                </a:pPr>
                <a:endParaRPr lang="en-US"/>
              </a:p>
            </p:txBody>
          </p:sp>
          <p:sp>
            <p:nvSpPr>
              <p:cNvPr id="11" name="TextBox 10"/>
              <p:cNvSpPr txBox="1"/>
              <p:nvPr/>
            </p:nvSpPr>
            <p:spPr>
              <a:xfrm>
                <a:off x="2896160" y="3819528"/>
                <a:ext cx="1065232" cy="710267"/>
              </a:xfrm>
              <a:prstGeom prst="rect">
                <a:avLst/>
              </a:prstGeom>
              <a:noFill/>
            </p:spPr>
            <p:txBody>
              <a:bodyPr>
                <a:spAutoFit/>
              </a:bodyPr>
              <a:lstStyle/>
              <a:p>
                <a:pPr eaLnBrk="1" hangingPunct="1">
                  <a:defRPr/>
                </a:pPr>
                <a:r>
                  <a:rPr lang="en-US" sz="2400" dirty="0"/>
                  <a:t>topic</a:t>
                </a:r>
              </a:p>
            </p:txBody>
          </p:sp>
        </p:grpSp>
        <p:grpSp>
          <p:nvGrpSpPr>
            <p:cNvPr id="32791" name="Group 11"/>
            <p:cNvGrpSpPr>
              <a:grpSpLocks/>
            </p:cNvGrpSpPr>
            <p:nvPr/>
          </p:nvGrpSpPr>
          <p:grpSpPr bwMode="auto">
            <a:xfrm>
              <a:off x="4091098" y="2857350"/>
              <a:ext cx="1103219" cy="913442"/>
              <a:chOff x="3557698" y="4000350"/>
              <a:chExt cx="1103219" cy="913442"/>
            </a:xfrm>
          </p:grpSpPr>
          <p:sp>
            <p:nvSpPr>
              <p:cNvPr id="13" name="Oval 12"/>
              <p:cNvSpPr/>
              <p:nvPr/>
            </p:nvSpPr>
            <p:spPr bwMode="auto">
              <a:xfrm>
                <a:off x="3557698" y="4000350"/>
                <a:ext cx="989927" cy="913442"/>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a:lstStyle>
                <a:lvl1pPr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eaLnBrk="1" hangingPunct="1">
                  <a:defRPr/>
                </a:pPr>
                <a:endParaRPr lang="en-US"/>
              </a:p>
            </p:txBody>
          </p:sp>
          <p:sp>
            <p:nvSpPr>
              <p:cNvPr id="14" name="TextBox 13"/>
              <p:cNvSpPr txBox="1"/>
              <p:nvPr/>
            </p:nvSpPr>
            <p:spPr>
              <a:xfrm>
                <a:off x="3594117" y="4060337"/>
                <a:ext cx="1066800" cy="710267"/>
              </a:xfrm>
              <a:prstGeom prst="rect">
                <a:avLst/>
              </a:prstGeom>
              <a:noFill/>
            </p:spPr>
            <p:txBody>
              <a:bodyPr>
                <a:spAutoFit/>
              </a:bodyPr>
              <a:lstStyle/>
              <a:p>
                <a:pPr eaLnBrk="1" hangingPunct="1">
                  <a:defRPr/>
                </a:pPr>
                <a:r>
                  <a:rPr lang="en-US" sz="2400" dirty="0"/>
                  <a:t>venue</a:t>
                </a:r>
              </a:p>
            </p:txBody>
          </p:sp>
        </p:grpSp>
        <p:grpSp>
          <p:nvGrpSpPr>
            <p:cNvPr id="32792" name="Group 14"/>
            <p:cNvGrpSpPr>
              <a:grpSpLocks/>
            </p:cNvGrpSpPr>
            <p:nvPr/>
          </p:nvGrpSpPr>
          <p:grpSpPr bwMode="auto">
            <a:xfrm>
              <a:off x="6530140" y="4628367"/>
              <a:ext cx="1103219" cy="913442"/>
              <a:chOff x="3482140" y="3866367"/>
              <a:chExt cx="1103219" cy="913442"/>
            </a:xfrm>
          </p:grpSpPr>
          <p:sp>
            <p:nvSpPr>
              <p:cNvPr id="16" name="Oval 15"/>
              <p:cNvSpPr/>
              <p:nvPr/>
            </p:nvSpPr>
            <p:spPr bwMode="auto">
              <a:xfrm>
                <a:off x="3482140" y="3866367"/>
                <a:ext cx="989928" cy="913442"/>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a:lstStyle>
                <a:lvl1pPr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eaLnBrk="1" hangingPunct="1">
                  <a:defRPr/>
                </a:pPr>
                <a:endParaRPr lang="en-US"/>
              </a:p>
            </p:txBody>
          </p:sp>
          <p:sp>
            <p:nvSpPr>
              <p:cNvPr id="17" name="TextBox 16"/>
              <p:cNvSpPr txBox="1"/>
              <p:nvPr/>
            </p:nvSpPr>
            <p:spPr>
              <a:xfrm>
                <a:off x="3518559" y="3926354"/>
                <a:ext cx="1066800" cy="710267"/>
              </a:xfrm>
              <a:prstGeom prst="rect">
                <a:avLst/>
              </a:prstGeom>
              <a:noFill/>
            </p:spPr>
            <p:txBody>
              <a:bodyPr>
                <a:spAutoFit/>
              </a:bodyPr>
              <a:lstStyle/>
              <a:p>
                <a:pPr eaLnBrk="1" hangingPunct="1">
                  <a:defRPr/>
                </a:pPr>
                <a:r>
                  <a:rPr lang="en-US" sz="2400" dirty="0"/>
                  <a:t>author</a:t>
                </a:r>
              </a:p>
            </p:txBody>
          </p:sp>
        </p:grpSp>
        <p:cxnSp>
          <p:nvCxnSpPr>
            <p:cNvPr id="19" name="Straight Arrow Connector 18"/>
            <p:cNvCxnSpPr>
              <a:cxnSpLocks noChangeShapeType="1"/>
            </p:cNvCxnSpPr>
            <p:nvPr/>
          </p:nvCxnSpPr>
          <p:spPr bwMode="auto">
            <a:xfrm rot="5400000">
              <a:off x="4000737" y="4228291"/>
              <a:ext cx="837727" cy="31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0" name="Straight Arrow Connector 19"/>
            <p:cNvCxnSpPr>
              <a:cxnSpLocks noChangeShapeType="1"/>
            </p:cNvCxnSpPr>
            <p:nvPr/>
          </p:nvCxnSpPr>
          <p:spPr bwMode="auto">
            <a:xfrm rot="5400000" flipH="1" flipV="1">
              <a:off x="4269237" y="4189998"/>
              <a:ext cx="911000" cy="1569"/>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2795" name="TextBox 22"/>
            <p:cNvSpPr txBox="1">
              <a:spLocks noChangeArrowheads="1"/>
            </p:cNvSpPr>
            <p:nvPr/>
          </p:nvSpPr>
          <p:spPr bwMode="auto">
            <a:xfrm>
              <a:off x="3428552" y="3732626"/>
              <a:ext cx="1447800" cy="71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dirty="0"/>
                <a:t>publish</a:t>
              </a:r>
            </a:p>
          </p:txBody>
        </p:sp>
        <p:sp>
          <p:nvSpPr>
            <p:cNvPr id="32796" name="TextBox 23"/>
            <p:cNvSpPr txBox="1">
              <a:spLocks noChangeArrowheads="1"/>
            </p:cNvSpPr>
            <p:nvPr/>
          </p:nvSpPr>
          <p:spPr bwMode="auto">
            <a:xfrm>
              <a:off x="4723952" y="3732626"/>
              <a:ext cx="1447800" cy="71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a:t>publish</a:t>
              </a:r>
              <a:r>
                <a:rPr lang="en-US" altLang="en-US" baseline="30000"/>
                <a:t>-1</a:t>
              </a:r>
            </a:p>
          </p:txBody>
        </p:sp>
        <p:cxnSp>
          <p:nvCxnSpPr>
            <p:cNvPr id="27" name="Straight Arrow Connector 26"/>
            <p:cNvCxnSpPr>
              <a:cxnSpLocks noChangeShapeType="1"/>
            </p:cNvCxnSpPr>
            <p:nvPr/>
          </p:nvCxnSpPr>
          <p:spPr bwMode="auto">
            <a:xfrm>
              <a:off x="5149666" y="4929581"/>
              <a:ext cx="1314780" cy="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8" name="Straight Arrow Connector 27"/>
            <p:cNvCxnSpPr>
              <a:cxnSpLocks noChangeShapeType="1"/>
            </p:cNvCxnSpPr>
            <p:nvPr/>
          </p:nvCxnSpPr>
          <p:spPr bwMode="auto">
            <a:xfrm flipH="1">
              <a:off x="5148097" y="5159163"/>
              <a:ext cx="1316349" cy="2"/>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3" name="Straight Arrow Connector 32"/>
            <p:cNvCxnSpPr>
              <a:cxnSpLocks noChangeShapeType="1"/>
            </p:cNvCxnSpPr>
            <p:nvPr/>
          </p:nvCxnSpPr>
          <p:spPr bwMode="auto">
            <a:xfrm flipH="1" flipV="1">
              <a:off x="2159477" y="5118287"/>
              <a:ext cx="1905001" cy="7463"/>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41" name="Straight Arrow Connector 40"/>
            <p:cNvCxnSpPr>
              <a:cxnSpLocks noChangeShapeType="1"/>
            </p:cNvCxnSpPr>
            <p:nvPr/>
          </p:nvCxnSpPr>
          <p:spPr bwMode="auto">
            <a:xfrm>
              <a:off x="2210244" y="4893725"/>
              <a:ext cx="1852665" cy="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2801" name="TextBox 41"/>
            <p:cNvSpPr txBox="1">
              <a:spLocks noChangeArrowheads="1"/>
            </p:cNvSpPr>
            <p:nvPr/>
          </p:nvSpPr>
          <p:spPr bwMode="auto">
            <a:xfrm>
              <a:off x="2222130" y="4242160"/>
              <a:ext cx="1524000" cy="71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dirty="0"/>
                <a:t>mention</a:t>
              </a:r>
              <a:r>
                <a:rPr lang="en-US" altLang="en-US" baseline="30000" dirty="0"/>
                <a:t>-1</a:t>
              </a:r>
            </a:p>
          </p:txBody>
        </p:sp>
        <p:sp>
          <p:nvSpPr>
            <p:cNvPr id="32802" name="TextBox 42"/>
            <p:cNvSpPr txBox="1">
              <a:spLocks noChangeArrowheads="1"/>
            </p:cNvSpPr>
            <p:nvPr/>
          </p:nvSpPr>
          <p:spPr bwMode="auto">
            <a:xfrm>
              <a:off x="2254187" y="5024457"/>
              <a:ext cx="1524000" cy="71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dirty="0"/>
                <a:t>mention</a:t>
              </a:r>
              <a:endParaRPr lang="en-US" altLang="en-US" baseline="30000" dirty="0"/>
            </a:p>
          </p:txBody>
        </p:sp>
        <p:sp>
          <p:nvSpPr>
            <p:cNvPr id="32803" name="TextBox 43"/>
            <p:cNvSpPr txBox="1">
              <a:spLocks noChangeArrowheads="1"/>
            </p:cNvSpPr>
            <p:nvPr/>
          </p:nvSpPr>
          <p:spPr bwMode="auto">
            <a:xfrm>
              <a:off x="5430406" y="5043488"/>
              <a:ext cx="838200" cy="71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dirty="0"/>
                <a:t>write</a:t>
              </a:r>
              <a:endParaRPr lang="en-US" altLang="en-US" baseline="30000" dirty="0"/>
            </a:p>
          </p:txBody>
        </p:sp>
        <p:sp>
          <p:nvSpPr>
            <p:cNvPr id="32804" name="TextBox 44"/>
            <p:cNvSpPr txBox="1">
              <a:spLocks noChangeArrowheads="1"/>
            </p:cNvSpPr>
            <p:nvPr/>
          </p:nvSpPr>
          <p:spPr bwMode="auto">
            <a:xfrm>
              <a:off x="5398990" y="4259516"/>
              <a:ext cx="1219200" cy="71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dirty="0"/>
                <a:t>write</a:t>
              </a:r>
              <a:r>
                <a:rPr lang="en-US" altLang="en-US" baseline="30000" dirty="0"/>
                <a:t>-1</a:t>
              </a:r>
            </a:p>
          </p:txBody>
        </p:sp>
        <p:sp>
          <p:nvSpPr>
            <p:cNvPr id="49" name="Curved Right Arrow 48"/>
            <p:cNvSpPr/>
            <p:nvPr/>
          </p:nvSpPr>
          <p:spPr bwMode="auto">
            <a:xfrm rot="5400000" flipH="1">
              <a:off x="1278500" y="5073294"/>
              <a:ext cx="569887" cy="913055"/>
            </a:xfrm>
            <a:prstGeom prst="curvedRightArrow">
              <a:avLst>
                <a:gd name="adj1" fmla="val 0"/>
                <a:gd name="adj2" fmla="val 50000"/>
                <a:gd name="adj3" fmla="val 25000"/>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wrap="none"/>
            <a:lstStyle>
              <a:lvl1pPr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eaLnBrk="1" hangingPunct="1">
                <a:defRPr/>
              </a:pPr>
              <a:endParaRPr lang="en-US">
                <a:latin typeface="Tahoma" panose="020B0604030504040204" pitchFamily="34" charset="0"/>
              </a:endParaRPr>
            </a:p>
          </p:txBody>
        </p:sp>
        <p:sp>
          <p:nvSpPr>
            <p:cNvPr id="32806" name="TextBox 53"/>
            <p:cNvSpPr txBox="1">
              <a:spLocks noChangeArrowheads="1"/>
            </p:cNvSpPr>
            <p:nvPr/>
          </p:nvSpPr>
          <p:spPr bwMode="auto">
            <a:xfrm>
              <a:off x="508639" y="5671351"/>
              <a:ext cx="2362199" cy="71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dirty="0"/>
                <a:t>contain/contain</a:t>
              </a:r>
              <a:r>
                <a:rPr lang="en-US" altLang="en-US" baseline="30000" dirty="0"/>
                <a:t>-1</a:t>
              </a:r>
            </a:p>
          </p:txBody>
        </p:sp>
        <p:sp>
          <p:nvSpPr>
            <p:cNvPr id="55" name="Curved Right Arrow 54"/>
            <p:cNvSpPr/>
            <p:nvPr/>
          </p:nvSpPr>
          <p:spPr bwMode="auto">
            <a:xfrm rot="5400000" flipH="1">
              <a:off x="4327787" y="5128674"/>
              <a:ext cx="519350" cy="913055"/>
            </a:xfrm>
            <a:prstGeom prst="curvedRightArrow">
              <a:avLst>
                <a:gd name="adj1" fmla="val 0"/>
                <a:gd name="adj2" fmla="val 50000"/>
                <a:gd name="adj3" fmla="val 25000"/>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wrap="none"/>
            <a:lstStyle>
              <a:lvl1pPr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eaLnBrk="1" hangingPunct="1">
                <a:defRPr/>
              </a:pPr>
              <a:endParaRPr lang="en-US">
                <a:latin typeface="Tahoma" panose="020B0604030504040204" pitchFamily="34" charset="0"/>
              </a:endParaRPr>
            </a:p>
          </p:txBody>
        </p:sp>
        <p:sp>
          <p:nvSpPr>
            <p:cNvPr id="32808" name="TextBox 55"/>
            <p:cNvSpPr txBox="1">
              <a:spLocks noChangeArrowheads="1"/>
            </p:cNvSpPr>
            <p:nvPr/>
          </p:nvSpPr>
          <p:spPr bwMode="auto">
            <a:xfrm>
              <a:off x="4029365" y="5697037"/>
              <a:ext cx="2286000" cy="71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dirty="0"/>
                <a:t>cite/cite</a:t>
              </a:r>
              <a:r>
                <a:rPr lang="en-US" altLang="en-US" baseline="30000" dirty="0"/>
                <a:t>-1</a:t>
              </a:r>
            </a:p>
          </p:txBody>
        </p:sp>
      </p:grpSp>
      <p:grpSp>
        <p:nvGrpSpPr>
          <p:cNvPr id="32775" name="Group 11"/>
          <p:cNvGrpSpPr>
            <a:grpSpLocks/>
          </p:cNvGrpSpPr>
          <p:nvPr/>
        </p:nvGrpSpPr>
        <p:grpSpPr bwMode="auto">
          <a:xfrm>
            <a:off x="3638550" y="2240896"/>
            <a:ext cx="3970337" cy="481013"/>
            <a:chOff x="1958559" y="5871400"/>
            <a:chExt cx="4142829" cy="616893"/>
          </a:xfrm>
        </p:grpSpPr>
        <p:grpSp>
          <p:nvGrpSpPr>
            <p:cNvPr id="32776" name="Group 31"/>
            <p:cNvGrpSpPr>
              <a:grpSpLocks/>
            </p:cNvGrpSpPr>
            <p:nvPr/>
          </p:nvGrpSpPr>
          <p:grpSpPr bwMode="auto">
            <a:xfrm>
              <a:off x="1958559" y="6011065"/>
              <a:ext cx="1841547" cy="477228"/>
              <a:chOff x="1290414" y="4593003"/>
              <a:chExt cx="1841547" cy="477228"/>
            </a:xfrm>
          </p:grpSpPr>
          <p:pic>
            <p:nvPicPr>
              <p:cNvPr id="327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120" y="4593003"/>
                <a:ext cx="342841" cy="363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414" y="4707123"/>
                <a:ext cx="342841" cy="363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8" name="Straight Connector 47"/>
              <p:cNvCxnSpPr>
                <a:cxnSpLocks noChangeShapeType="1"/>
              </p:cNvCxnSpPr>
              <p:nvPr/>
            </p:nvCxnSpPr>
            <p:spPr bwMode="auto">
              <a:xfrm flipH="1" flipV="1">
                <a:off x="1633303" y="4878852"/>
                <a:ext cx="410804" cy="24431"/>
              </a:xfrm>
              <a:prstGeom prst="line">
                <a:avLst/>
              </a:prstGeom>
              <a:noFill/>
              <a:ln w="38100">
                <a:solidFill>
                  <a:schemeClr val="tx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xmlns="">
                    <a:noFill/>
                  </a14:hiddenFill>
                </a:ext>
              </a:extLst>
            </p:spPr>
          </p:cxnSp>
          <p:cxnSp>
            <p:nvCxnSpPr>
              <p:cNvPr id="50" name="Straight Connector 49"/>
              <p:cNvCxnSpPr>
                <a:cxnSpLocks noChangeShapeType="1"/>
              </p:cNvCxnSpPr>
              <p:nvPr/>
            </p:nvCxnSpPr>
            <p:spPr bwMode="auto">
              <a:xfrm flipH="1">
                <a:off x="2388652" y="4775018"/>
                <a:ext cx="400866" cy="124194"/>
              </a:xfrm>
              <a:prstGeom prst="line">
                <a:avLst/>
              </a:prstGeom>
              <a:noFill/>
              <a:ln w="38100">
                <a:solidFill>
                  <a:schemeClr val="tx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xmlns="">
                    <a:noFill/>
                  </a14:hiddenFill>
                </a:ext>
              </a:extLst>
            </p:spPr>
          </p:cxnSp>
          <p:pic>
            <p:nvPicPr>
              <p:cNvPr id="3278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930" y="4724400"/>
                <a:ext cx="396924" cy="333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2777" name="Group 37"/>
            <p:cNvGrpSpPr>
              <a:grpSpLocks/>
            </p:cNvGrpSpPr>
            <p:nvPr/>
          </p:nvGrpSpPr>
          <p:grpSpPr bwMode="auto">
            <a:xfrm>
              <a:off x="4317581" y="6032919"/>
              <a:ext cx="1783807" cy="449749"/>
              <a:chOff x="1317759" y="5345546"/>
              <a:chExt cx="1783807" cy="449749"/>
            </a:xfrm>
          </p:grpSpPr>
          <p:pic>
            <p:nvPicPr>
              <p:cNvPr id="327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759" y="5345546"/>
                <a:ext cx="342841" cy="363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725" y="5356972"/>
                <a:ext cx="342841" cy="363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013" y="5432187"/>
                <a:ext cx="342841" cy="363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4" name="Straight Connector 43"/>
              <p:cNvCxnSpPr>
                <a:cxnSpLocks noChangeShapeType="1"/>
              </p:cNvCxnSpPr>
              <p:nvPr/>
            </p:nvCxnSpPr>
            <p:spPr bwMode="auto">
              <a:xfrm flipH="1" flipV="1">
                <a:off x="1660438" y="5526066"/>
                <a:ext cx="422400" cy="87546"/>
              </a:xfrm>
              <a:prstGeom prst="line">
                <a:avLst/>
              </a:prstGeom>
              <a:noFill/>
              <a:ln w="38100">
                <a:solidFill>
                  <a:schemeClr val="tx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xmlns="">
                    <a:noFill/>
                  </a14:hiddenFill>
                </a:ext>
              </a:extLst>
            </p:spPr>
          </p:cxnSp>
          <p:cxnSp>
            <p:nvCxnSpPr>
              <p:cNvPr id="45" name="Straight Connector 44"/>
              <p:cNvCxnSpPr>
                <a:cxnSpLocks noChangeShapeType="1"/>
              </p:cNvCxnSpPr>
              <p:nvPr/>
            </p:nvCxnSpPr>
            <p:spPr bwMode="auto">
              <a:xfrm flipH="1">
                <a:off x="2425727" y="5536247"/>
                <a:ext cx="332951" cy="77366"/>
              </a:xfrm>
              <a:prstGeom prst="line">
                <a:avLst/>
              </a:prstGeom>
              <a:noFill/>
              <a:ln w="38100">
                <a:solidFill>
                  <a:schemeClr val="tx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xmlns="">
                    <a:noFill/>
                  </a14:hiddenFill>
                </a:ext>
              </a:extLst>
            </p:spPr>
          </p:cxnSp>
        </p:grpSp>
        <p:sp>
          <p:nvSpPr>
            <p:cNvPr id="32778" name="TextBox 43"/>
            <p:cNvSpPr txBox="1">
              <a:spLocks noChangeArrowheads="1"/>
            </p:cNvSpPr>
            <p:nvPr/>
          </p:nvSpPr>
          <p:spPr bwMode="auto">
            <a:xfrm>
              <a:off x="3817363" y="5871400"/>
              <a:ext cx="558062" cy="592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b="1"/>
                <a:t>vs.</a:t>
              </a:r>
            </a:p>
          </p:txBody>
        </p:sp>
      </p:grpSp>
      <p:sp>
        <p:nvSpPr>
          <p:cNvPr id="18" name="Slide Number Placeholder 17"/>
          <p:cNvSpPr>
            <a:spLocks noGrp="1"/>
          </p:cNvSpPr>
          <p:nvPr>
            <p:ph type="sldNum" sz="quarter" idx="12"/>
          </p:nvPr>
        </p:nvSpPr>
        <p:spPr/>
        <p:txBody>
          <a:bodyPr/>
          <a:lstStyle/>
          <a:p>
            <a:fld id="{6113E31D-E2AB-40D1-8B51-AFA5AFEF393A}" type="slidenum">
              <a:rPr lang="en-US" smtClean="0"/>
              <a:t>154</a:t>
            </a:fld>
            <a:endParaRPr lang="en-US" dirty="0"/>
          </a:p>
        </p:txBody>
      </p:sp>
    </p:spTree>
    <p:extLst>
      <p:ext uri="{BB962C8B-B14F-4D97-AF65-F5344CB8AC3E}">
        <p14:creationId xmlns:p14="http://schemas.microsoft.com/office/powerpoint/2010/main" val="372798579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7817" y="1367302"/>
            <a:ext cx="1814513" cy="185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97280" y="286604"/>
            <a:ext cx="10058400" cy="1450757"/>
          </a:xfrm>
        </p:spPr>
        <p:txBody>
          <a:bodyPr>
            <a:noAutofit/>
          </a:bodyPr>
          <a:lstStyle/>
          <a:p>
            <a:pPr eaLnBrk="1" hangingPunct="1">
              <a:defRPr/>
            </a:pPr>
            <a:r>
              <a:rPr lang="en-US" altLang="en-US" dirty="0" smtClean="0"/>
              <a:t>Meta-Path Based </a:t>
            </a:r>
            <a:br>
              <a:rPr lang="en-US" altLang="en-US" dirty="0" smtClean="0"/>
            </a:br>
            <a:r>
              <a:rPr lang="en-US" altLang="en-US" dirty="0" smtClean="0"/>
              <a:t>Co-authorship Prediction</a:t>
            </a:r>
            <a:endParaRPr lang="en-US" altLang="en-US" dirty="0"/>
          </a:p>
        </p:txBody>
      </p:sp>
      <p:sp>
        <p:nvSpPr>
          <p:cNvPr id="33796" name="Content Placeholder 2"/>
          <p:cNvSpPr>
            <a:spLocks noGrp="1"/>
          </p:cNvSpPr>
          <p:nvPr>
            <p:ph idx="1"/>
          </p:nvPr>
        </p:nvSpPr>
        <p:spPr>
          <a:xfrm>
            <a:off x="1014775" y="1808734"/>
            <a:ext cx="8805275" cy="1233523"/>
          </a:xfrm>
        </p:spPr>
        <p:txBody>
          <a:bodyPr>
            <a:normAutofit/>
          </a:bodyPr>
          <a:lstStyle/>
          <a:p>
            <a:pPr>
              <a:spcBef>
                <a:spcPts val="300"/>
              </a:spcBef>
              <a:buFont typeface="Wingdings" panose="05000000000000000000" pitchFamily="2" charset="2"/>
              <a:buChar char="q"/>
            </a:pPr>
            <a:r>
              <a:rPr lang="en-US" altLang="en-US" sz="2200" dirty="0" smtClean="0">
                <a:cs typeface="MS PGothic" panose="020B0600070205080204" pitchFamily="34" charset="-128"/>
              </a:rPr>
              <a:t> </a:t>
            </a:r>
            <a:r>
              <a:rPr lang="en-US" altLang="en-US" sz="2400" dirty="0" smtClean="0">
                <a:cs typeface="MS PGothic" panose="020B0600070205080204" pitchFamily="34" charset="-128"/>
              </a:rPr>
              <a:t>Co-authorship prediction: </a:t>
            </a:r>
            <a:r>
              <a:rPr lang="en-US" altLang="en-US" sz="2200" dirty="0" smtClean="0"/>
              <a:t>Whether </a:t>
            </a:r>
            <a:r>
              <a:rPr lang="en-US" altLang="en-US" sz="2200" dirty="0"/>
              <a:t>two authors </a:t>
            </a:r>
            <a:r>
              <a:rPr lang="en-US" altLang="en-US" sz="2200" dirty="0" smtClean="0"/>
              <a:t>start to collaborate</a:t>
            </a:r>
            <a:endParaRPr lang="en-US" altLang="en-US" sz="2200" dirty="0"/>
          </a:p>
          <a:p>
            <a:pPr>
              <a:spcBef>
                <a:spcPts val="300"/>
              </a:spcBef>
              <a:buFont typeface="Wingdings" panose="05000000000000000000" pitchFamily="2" charset="2"/>
              <a:buChar char="q"/>
            </a:pPr>
            <a:r>
              <a:rPr lang="en-US" altLang="en-US" sz="2200" dirty="0" smtClean="0">
                <a:cs typeface="MS PGothic" panose="020B0600070205080204" pitchFamily="34" charset="-128"/>
              </a:rPr>
              <a:t> </a:t>
            </a:r>
            <a:r>
              <a:rPr lang="en-US" altLang="en-US" sz="2400" dirty="0">
                <a:cs typeface="MS PGothic" panose="020B0600070205080204" pitchFamily="34" charset="-128"/>
              </a:rPr>
              <a:t>Co-authorship encoded in meta-path: Author-Paper-Author</a:t>
            </a:r>
          </a:p>
          <a:p>
            <a:pPr>
              <a:spcBef>
                <a:spcPts val="300"/>
              </a:spcBef>
              <a:buFont typeface="Wingdings" panose="05000000000000000000" pitchFamily="2" charset="2"/>
              <a:buChar char="q"/>
            </a:pPr>
            <a:r>
              <a:rPr lang="en-US" altLang="en-US" sz="2400" dirty="0">
                <a:cs typeface="MS PGothic" panose="020B0600070205080204" pitchFamily="34" charset="-128"/>
              </a:rPr>
              <a:t> Topological features encoded in meta-paths</a:t>
            </a:r>
          </a:p>
          <a:p>
            <a:pPr lvl="1" eaLnBrk="1" hangingPunct="1"/>
            <a:endParaRPr lang="en-US" altLang="en-US" dirty="0" smtClean="0"/>
          </a:p>
        </p:txBody>
      </p:sp>
      <p:pic>
        <p:nvPicPr>
          <p:cNvPr id="25602" name="Picture 2"/>
          <p:cNvPicPr>
            <a:picLocks noChangeAspect="1" noChangeArrowheads="1"/>
          </p:cNvPicPr>
          <p:nvPr/>
        </p:nvPicPr>
        <p:blipFill rotWithShape="1">
          <a:blip r:embed="rId4" cstate="print">
            <a:duotone>
              <a:prstClr val="black"/>
              <a:schemeClr val="accent5">
                <a:tint val="45000"/>
                <a:satMod val="400000"/>
              </a:schemeClr>
            </a:duotone>
            <a:extLst/>
          </a:blip>
          <a:srcRect l="980" t="19566"/>
          <a:stretch/>
        </p:blipFill>
        <p:spPr bwMode="auto">
          <a:xfrm>
            <a:off x="210950" y="3455768"/>
            <a:ext cx="6425520" cy="2832274"/>
          </a:xfrm>
          <a:prstGeom prst="rect">
            <a:avLst/>
          </a:prstGeom>
          <a:noFill/>
          <a:ln>
            <a:noFill/>
          </a:ln>
          <a:effectLst>
            <a:outerShdw dist="35921" dir="2700000" algn="ctr" rotWithShape="0">
              <a:schemeClr val="bg2"/>
            </a:outerShdw>
          </a:effectLst>
          <a:extLst/>
        </p:spPr>
      </p:pic>
      <p:sp>
        <p:nvSpPr>
          <p:cNvPr id="33799" name="TextBox 4"/>
          <p:cNvSpPr txBox="1">
            <a:spLocks noChangeArrowheads="1"/>
          </p:cNvSpPr>
          <p:nvPr/>
        </p:nvSpPr>
        <p:spPr bwMode="auto">
          <a:xfrm>
            <a:off x="558238" y="3113026"/>
            <a:ext cx="11969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b="1" dirty="0" smtClean="0"/>
              <a:t>Meta-Path</a:t>
            </a:r>
            <a:endParaRPr lang="en-US" altLang="en-US" sz="1800" b="1" dirty="0"/>
          </a:p>
        </p:txBody>
      </p:sp>
      <p:sp>
        <p:nvSpPr>
          <p:cNvPr id="33800" name="TextBox 8"/>
          <p:cNvSpPr txBox="1">
            <a:spLocks noChangeArrowheads="1"/>
          </p:cNvSpPr>
          <p:nvPr/>
        </p:nvSpPr>
        <p:spPr bwMode="auto">
          <a:xfrm>
            <a:off x="3002027" y="3097889"/>
            <a:ext cx="19602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b="1" dirty="0"/>
              <a:t>Semantic Meaning</a:t>
            </a:r>
          </a:p>
        </p:txBody>
      </p:sp>
      <p:sp>
        <p:nvSpPr>
          <p:cNvPr id="3" name="Slide Number Placeholder 2"/>
          <p:cNvSpPr>
            <a:spLocks noGrp="1"/>
          </p:cNvSpPr>
          <p:nvPr>
            <p:ph type="sldNum" sz="quarter" idx="12"/>
          </p:nvPr>
        </p:nvSpPr>
        <p:spPr/>
        <p:txBody>
          <a:bodyPr/>
          <a:lstStyle/>
          <a:p>
            <a:fld id="{6113E31D-E2AB-40D1-8B51-AFA5AFEF393A}" type="slidenum">
              <a:rPr lang="en-US" smtClean="0"/>
              <a:t>155</a:t>
            </a:fld>
            <a:endParaRPr lang="en-US" dirty="0"/>
          </a:p>
        </p:txBody>
      </p:sp>
      <p:pic>
        <p:nvPicPr>
          <p:cNvPr id="9" name="Picture 8"/>
          <p:cNvPicPr>
            <a:picLocks noChangeAspect="1" noChangeArrowheads="1"/>
          </p:cNvPicPr>
          <p:nvPr/>
        </p:nvPicPr>
        <p:blipFill>
          <a:blip r:embed="rId5" cstate="print">
            <a:duotone>
              <a:prstClr val="black"/>
              <a:schemeClr val="accent5">
                <a:tint val="45000"/>
                <a:satMod val="400000"/>
              </a:schemeClr>
            </a:duotone>
            <a:extLst/>
          </a:blip>
          <a:srcRect/>
          <a:stretch>
            <a:fillRect/>
          </a:stretch>
        </p:blipFill>
        <p:spPr bwMode="auto">
          <a:xfrm>
            <a:off x="6853286" y="3879004"/>
            <a:ext cx="5248175" cy="2353005"/>
          </a:xfrm>
          <a:prstGeom prst="rect">
            <a:avLst/>
          </a:prstGeom>
          <a:noFill/>
          <a:ln>
            <a:noFill/>
          </a:ln>
          <a:extLst/>
        </p:spPr>
      </p:pic>
      <p:cxnSp>
        <p:nvCxnSpPr>
          <p:cNvPr id="10" name="Straight Connector 9"/>
          <p:cNvCxnSpPr>
            <a:cxnSpLocks noChangeShapeType="1"/>
          </p:cNvCxnSpPr>
          <p:nvPr/>
        </p:nvCxnSpPr>
        <p:spPr bwMode="auto">
          <a:xfrm>
            <a:off x="6853286" y="4778797"/>
            <a:ext cx="2366259" cy="0"/>
          </a:xfrm>
          <a:prstGeom prst="line">
            <a:avLst/>
          </a:prstGeom>
          <a:noFill/>
          <a:ln w="38100">
            <a:solidFill>
              <a:schemeClr val="accent1"/>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11" name="Straight Connector 10"/>
          <p:cNvCxnSpPr>
            <a:cxnSpLocks noChangeShapeType="1"/>
          </p:cNvCxnSpPr>
          <p:nvPr/>
        </p:nvCxnSpPr>
        <p:spPr bwMode="auto">
          <a:xfrm>
            <a:off x="6853286" y="4988544"/>
            <a:ext cx="2366259" cy="0"/>
          </a:xfrm>
          <a:prstGeom prst="line">
            <a:avLst/>
          </a:prstGeom>
          <a:noFill/>
          <a:ln w="38100">
            <a:solidFill>
              <a:schemeClr val="accent1"/>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12" name="Straight Connector 11"/>
          <p:cNvCxnSpPr>
            <a:cxnSpLocks noChangeShapeType="1"/>
          </p:cNvCxnSpPr>
          <p:nvPr/>
        </p:nvCxnSpPr>
        <p:spPr bwMode="auto">
          <a:xfrm>
            <a:off x="6853286" y="5159798"/>
            <a:ext cx="2366259" cy="0"/>
          </a:xfrm>
          <a:prstGeom prst="line">
            <a:avLst/>
          </a:prstGeom>
          <a:noFill/>
          <a:ln w="38100">
            <a:solidFill>
              <a:schemeClr val="accent1"/>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13" name="Straight Connector 12"/>
          <p:cNvCxnSpPr>
            <a:cxnSpLocks noChangeShapeType="1"/>
          </p:cNvCxnSpPr>
          <p:nvPr/>
        </p:nvCxnSpPr>
        <p:spPr bwMode="auto">
          <a:xfrm>
            <a:off x="6853286" y="5734669"/>
            <a:ext cx="2366259" cy="0"/>
          </a:xfrm>
          <a:prstGeom prst="line">
            <a:avLst/>
          </a:prstGeom>
          <a:noFill/>
          <a:ln w="38100">
            <a:solidFill>
              <a:schemeClr val="accent1"/>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xmlns="">
                <a:noFill/>
              </a14:hiddenFill>
            </a:ext>
          </a:extLst>
        </p:spPr>
      </p:cxnSp>
      <p:sp>
        <p:nvSpPr>
          <p:cNvPr id="14" name="Content Placeholder 2"/>
          <p:cNvSpPr txBox="1">
            <a:spLocks/>
          </p:cNvSpPr>
          <p:nvPr/>
        </p:nvSpPr>
        <p:spPr>
          <a:xfrm>
            <a:off x="6467944" y="3189938"/>
            <a:ext cx="5138914" cy="67933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b="1" dirty="0" smtClean="0">
                <a:latin typeface="Calibri" charset="0"/>
                <a:ea typeface="MS PGothic" charset="0"/>
              </a:rPr>
              <a:t>The prediction power of each meta-path</a:t>
            </a:r>
          </a:p>
          <a:p>
            <a:pPr marL="201168" lvl="1" indent="0" algn="ctr">
              <a:buNone/>
            </a:pPr>
            <a:r>
              <a:rPr lang="en-US" sz="2000" b="1" dirty="0" smtClean="0">
                <a:latin typeface="Calibri" charset="0"/>
                <a:ea typeface="MS PGothic" charset="0"/>
              </a:rPr>
              <a:t>Derived by logistic regression</a:t>
            </a:r>
          </a:p>
        </p:txBody>
      </p:sp>
    </p:spTree>
    <p:extLst>
      <p:ext uri="{BB962C8B-B14F-4D97-AF65-F5344CB8AC3E}">
        <p14:creationId xmlns:p14="http://schemas.microsoft.com/office/powerpoint/2010/main" val="3560012623"/>
      </p:ext>
    </p:extLst>
  </p:cSld>
  <p:clrMapOvr>
    <a:masterClrMapping/>
  </p:clrMapOvr>
  <p:transition spd="slow"/>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defRPr/>
            </a:pPr>
            <a:r>
              <a:rPr lang="en-US" altLang="en-US" dirty="0" smtClean="0"/>
              <a:t>Heterogeneous Network </a:t>
            </a:r>
            <a:r>
              <a:rPr lang="en-US" altLang="en-US" dirty="0"/>
              <a:t>Helps </a:t>
            </a:r>
            <a:r>
              <a:rPr lang="en-US" altLang="en-US" dirty="0" smtClean="0"/>
              <a:t>Personalized Recommendation</a:t>
            </a:r>
            <a:endParaRPr lang="en-US" altLang="en-US" dirty="0"/>
          </a:p>
        </p:txBody>
      </p:sp>
      <p:sp>
        <p:nvSpPr>
          <p:cNvPr id="35846" name="Content Placeholder 2"/>
          <p:cNvSpPr>
            <a:spLocks noGrp="1"/>
          </p:cNvSpPr>
          <p:nvPr>
            <p:ph idx="1"/>
          </p:nvPr>
        </p:nvSpPr>
        <p:spPr/>
        <p:txBody>
          <a:bodyPr>
            <a:normAutofit/>
          </a:bodyPr>
          <a:lstStyle/>
          <a:p>
            <a:pPr>
              <a:spcBef>
                <a:spcPct val="0"/>
              </a:spcBef>
              <a:buFont typeface="Wingdings" panose="05000000000000000000" pitchFamily="2" charset="2"/>
              <a:buChar char="q"/>
            </a:pPr>
            <a:r>
              <a:rPr lang="en-US" altLang="en-US" sz="2400" dirty="0" smtClean="0">
                <a:cs typeface="MS PGothic" panose="020B0600070205080204" pitchFamily="34" charset="-128"/>
              </a:rPr>
              <a:t> Users </a:t>
            </a:r>
            <a:r>
              <a:rPr lang="en-US" altLang="en-US" sz="2400" dirty="0">
                <a:cs typeface="MS PGothic" panose="020B0600070205080204" pitchFamily="34" charset="-128"/>
              </a:rPr>
              <a:t>and items with limited feedback </a:t>
            </a:r>
            <a:r>
              <a:rPr lang="en-US" altLang="en-US" sz="2400" dirty="0" smtClean="0">
                <a:cs typeface="MS PGothic" panose="020B0600070205080204" pitchFamily="34" charset="-128"/>
              </a:rPr>
              <a:t>are </a:t>
            </a:r>
            <a:r>
              <a:rPr lang="en-US" altLang="en-US" sz="2400" dirty="0">
                <a:cs typeface="MS PGothic" panose="020B0600070205080204" pitchFamily="34" charset="-128"/>
              </a:rPr>
              <a:t>connected </a:t>
            </a:r>
            <a:r>
              <a:rPr lang="en-US" altLang="en-US" sz="2400" dirty="0" smtClean="0">
                <a:cs typeface="MS PGothic" panose="020B0600070205080204" pitchFamily="34" charset="-128"/>
              </a:rPr>
              <a:t>by </a:t>
            </a:r>
            <a:r>
              <a:rPr lang="en-US" altLang="en-US" sz="2400" b="1" dirty="0" smtClean="0">
                <a:cs typeface="MS PGothic" panose="020B0600070205080204" pitchFamily="34" charset="-128"/>
              </a:rPr>
              <a:t>a variety of </a:t>
            </a:r>
            <a:r>
              <a:rPr lang="en-US" altLang="en-US" sz="2400" b="1" dirty="0">
                <a:cs typeface="MS PGothic" panose="020B0600070205080204" pitchFamily="34" charset="-128"/>
              </a:rPr>
              <a:t>paths</a:t>
            </a:r>
          </a:p>
          <a:p>
            <a:pPr>
              <a:spcBef>
                <a:spcPct val="0"/>
              </a:spcBef>
              <a:buFont typeface="Wingdings" panose="05000000000000000000" pitchFamily="2" charset="2"/>
              <a:buChar char="q"/>
            </a:pPr>
            <a:r>
              <a:rPr lang="en-US" altLang="en-US" sz="2400" dirty="0" smtClean="0">
                <a:cs typeface="MS PGothic" panose="020B0600070205080204" pitchFamily="34" charset="-128"/>
              </a:rPr>
              <a:t> Different </a:t>
            </a:r>
            <a:r>
              <a:rPr lang="en-US" altLang="en-US" sz="2400" dirty="0">
                <a:cs typeface="MS PGothic" panose="020B0600070205080204" pitchFamily="34" charset="-128"/>
              </a:rPr>
              <a:t>users may require different models: Relationship heterogeneity makes </a:t>
            </a:r>
            <a:r>
              <a:rPr lang="en-US" altLang="en-US" sz="2400" b="1" dirty="0">
                <a:cs typeface="MS PGothic" panose="020B0600070205080204" pitchFamily="34" charset="-128"/>
              </a:rPr>
              <a:t>personalized recommendation </a:t>
            </a:r>
            <a:r>
              <a:rPr lang="en-US" altLang="en-US" sz="2400" dirty="0">
                <a:cs typeface="MS PGothic" panose="020B0600070205080204" pitchFamily="34" charset="-128"/>
              </a:rPr>
              <a:t>models easier to define</a:t>
            </a:r>
            <a:endParaRPr lang="en-US" altLang="en-US" sz="2400" dirty="0">
              <a:latin typeface="Baskerville Old Face" panose="02020602080505020303" pitchFamily="18" charset="0"/>
              <a:cs typeface="MS PGothic" panose="020B0600070205080204" pitchFamily="34" charset="-128"/>
            </a:endParaRPr>
          </a:p>
        </p:txBody>
      </p:sp>
      <p:grpSp>
        <p:nvGrpSpPr>
          <p:cNvPr id="35843" name="Group 15"/>
          <p:cNvGrpSpPr>
            <a:grpSpLocks/>
          </p:cNvGrpSpPr>
          <p:nvPr/>
        </p:nvGrpSpPr>
        <p:grpSpPr bwMode="auto">
          <a:xfrm>
            <a:off x="1218314" y="3355674"/>
            <a:ext cx="5410200" cy="2827021"/>
            <a:chOff x="505290" y="1479428"/>
            <a:chExt cx="8282799" cy="4084698"/>
          </a:xfrm>
        </p:grpSpPr>
        <p:pic>
          <p:nvPicPr>
            <p:cNvPr id="35856" name="Picture 62" descr="user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9971" y="1479428"/>
              <a:ext cx="794936" cy="721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57" name="Group 2"/>
            <p:cNvGrpSpPr>
              <a:grpSpLocks/>
            </p:cNvGrpSpPr>
            <p:nvPr/>
          </p:nvGrpSpPr>
          <p:grpSpPr bwMode="auto">
            <a:xfrm>
              <a:off x="505290" y="1524471"/>
              <a:ext cx="8282799" cy="4039655"/>
              <a:chOff x="505290" y="1524471"/>
              <a:chExt cx="8282799" cy="4039655"/>
            </a:xfrm>
          </p:grpSpPr>
          <p:pic>
            <p:nvPicPr>
              <p:cNvPr id="35858" name="Picture 63" descr="user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6274" y="1524471"/>
                <a:ext cx="869356" cy="869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9" name="Picture 64" descr="user5.png"/>
              <p:cNvPicPr>
                <a:picLocks noChangeAspect="1"/>
              </p:cNvPicPr>
              <p:nvPr/>
            </p:nvPicPr>
            <p:blipFill>
              <a:blip r:embed="rId4">
                <a:extLst>
                  <a:ext uri="{28A0092B-C50C-407E-A947-70E740481C1C}">
                    <a14:useLocalDpi xmlns:a14="http://schemas.microsoft.com/office/drawing/2010/main" val="0"/>
                  </a:ext>
                </a:extLst>
              </a:blip>
              <a:srcRect l="19751" t="8551" r="16249" b="8249"/>
              <a:stretch>
                <a:fillRect/>
              </a:stretch>
            </p:blipFill>
            <p:spPr bwMode="auto">
              <a:xfrm>
                <a:off x="2493486" y="1524471"/>
                <a:ext cx="703386" cy="914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0" name="Picture 65" descr="blue_us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8972" y="1524471"/>
                <a:ext cx="685800" cy="914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61" name="Group 7"/>
              <p:cNvGrpSpPr>
                <a:grpSpLocks/>
              </p:cNvGrpSpPr>
              <p:nvPr/>
            </p:nvGrpSpPr>
            <p:grpSpPr bwMode="auto">
              <a:xfrm>
                <a:off x="931772" y="3038030"/>
                <a:ext cx="1041611" cy="1143000"/>
                <a:chOff x="2895600" y="3124200"/>
                <a:chExt cx="1041611" cy="1143000"/>
              </a:xfrm>
            </p:grpSpPr>
            <p:pic>
              <p:nvPicPr>
                <p:cNvPr id="35904" name="Picture 70" descr="movie.jpg"/>
                <p:cNvPicPr>
                  <a:picLocks noChangeAspect="1"/>
                </p:cNvPicPr>
                <p:nvPr/>
              </p:nvPicPr>
              <p:blipFill>
                <a:blip r:embed="rId6">
                  <a:extLst>
                    <a:ext uri="{28A0092B-C50C-407E-A947-70E740481C1C}">
                      <a14:useLocalDpi xmlns:a14="http://schemas.microsoft.com/office/drawing/2010/main" val="0"/>
                    </a:ext>
                  </a:extLst>
                </a:blip>
                <a:srcRect l="13333" t="3333" r="7556" b="8888"/>
                <a:stretch>
                  <a:fillRect/>
                </a:stretch>
              </p:blipFill>
              <p:spPr bwMode="auto">
                <a:xfrm>
                  <a:off x="2940741" y="3124200"/>
                  <a:ext cx="824118" cy="731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 name="Rounded Rectangle 74"/>
                <p:cNvSpPr/>
                <p:nvPr/>
              </p:nvSpPr>
              <p:spPr>
                <a:xfrm>
                  <a:off x="2894438" y="3885995"/>
                  <a:ext cx="1042640" cy="382066"/>
                </a:xfrm>
                <a:prstGeom prst="roundRect">
                  <a:avLst/>
                </a:prstGeom>
                <a:solidFill>
                  <a:sysClr val="window" lastClr="FFFFFF"/>
                </a:solidFill>
                <a:ln w="25400" cap="flat" cmpd="sng" algn="ctr">
                  <a:solidFill>
                    <a:srgbClr val="C0504D"/>
                  </a:solidFill>
                  <a:prstDash val="solid"/>
                </a:ln>
                <a:effectLst/>
              </p:spPr>
              <p:txBody>
                <a:bodyPr anchor="ctr"/>
                <a:lstStyle/>
                <a:p>
                  <a:pPr algn="ctr">
                    <a:defRPr/>
                  </a:pPr>
                  <a:r>
                    <a:rPr lang="en-US" sz="1100" b="1" kern="0" dirty="0">
                      <a:solidFill>
                        <a:prstClr val="black"/>
                      </a:solidFill>
                      <a:latin typeface="Calibri"/>
                    </a:rPr>
                    <a:t>Avatar</a:t>
                  </a:r>
                </a:p>
              </p:txBody>
            </p:sp>
          </p:grpSp>
          <p:grpSp>
            <p:nvGrpSpPr>
              <p:cNvPr id="35862" name="Group 112"/>
              <p:cNvGrpSpPr>
                <a:grpSpLocks/>
              </p:cNvGrpSpPr>
              <p:nvPr/>
            </p:nvGrpSpPr>
            <p:grpSpPr bwMode="auto">
              <a:xfrm>
                <a:off x="3888405" y="3038030"/>
                <a:ext cx="1050415" cy="1143000"/>
                <a:chOff x="5426585" y="3124200"/>
                <a:chExt cx="1050415" cy="1143000"/>
              </a:xfrm>
            </p:grpSpPr>
            <p:pic>
              <p:nvPicPr>
                <p:cNvPr id="35902" name="Picture 71" descr="movie.jpg"/>
                <p:cNvPicPr>
                  <a:picLocks noChangeAspect="1"/>
                </p:cNvPicPr>
                <p:nvPr/>
              </p:nvPicPr>
              <p:blipFill>
                <a:blip r:embed="rId6">
                  <a:extLst>
                    <a:ext uri="{28A0092B-C50C-407E-A947-70E740481C1C}">
                      <a14:useLocalDpi xmlns:a14="http://schemas.microsoft.com/office/drawing/2010/main" val="0"/>
                    </a:ext>
                  </a:extLst>
                </a:blip>
                <a:srcRect l="13333" t="3333" r="7556" b="8888"/>
                <a:stretch>
                  <a:fillRect/>
                </a:stretch>
              </p:blipFill>
              <p:spPr bwMode="auto">
                <a:xfrm>
                  <a:off x="5607741" y="3124200"/>
                  <a:ext cx="824118" cy="731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 name="Rounded Rectangle 75"/>
                <p:cNvSpPr/>
                <p:nvPr/>
              </p:nvSpPr>
              <p:spPr>
                <a:xfrm>
                  <a:off x="5426585" y="3885995"/>
                  <a:ext cx="1049933" cy="382066"/>
                </a:xfrm>
                <a:prstGeom prst="roundRect">
                  <a:avLst/>
                </a:prstGeom>
                <a:solidFill>
                  <a:sysClr val="window" lastClr="FFFFFF"/>
                </a:solidFill>
                <a:ln w="25400" cap="flat" cmpd="sng" algn="ctr">
                  <a:solidFill>
                    <a:srgbClr val="C0504D"/>
                  </a:solidFill>
                  <a:prstDash val="solid"/>
                </a:ln>
                <a:effectLst/>
              </p:spPr>
              <p:txBody>
                <a:bodyPr anchor="ctr"/>
                <a:lstStyle/>
                <a:p>
                  <a:pPr algn="ctr">
                    <a:defRPr/>
                  </a:pPr>
                  <a:r>
                    <a:rPr lang="en-US" sz="1100" b="1" kern="0" dirty="0">
                      <a:solidFill>
                        <a:prstClr val="black"/>
                      </a:solidFill>
                      <a:latin typeface="Calibri"/>
                    </a:rPr>
                    <a:t>Titanic</a:t>
                  </a:r>
                </a:p>
              </p:txBody>
            </p:sp>
          </p:grpSp>
          <p:grpSp>
            <p:nvGrpSpPr>
              <p:cNvPr id="35863" name="Group 111"/>
              <p:cNvGrpSpPr>
                <a:grpSpLocks/>
              </p:cNvGrpSpPr>
              <p:nvPr/>
            </p:nvGrpSpPr>
            <p:grpSpPr bwMode="auto">
              <a:xfrm>
                <a:off x="2265338" y="3038030"/>
                <a:ext cx="931533" cy="1188720"/>
                <a:chOff x="4038598" y="2621280"/>
                <a:chExt cx="931533" cy="1188720"/>
              </a:xfrm>
            </p:grpSpPr>
            <p:pic>
              <p:nvPicPr>
                <p:cNvPr id="35900" name="Picture 69" descr="movie.jpg"/>
                <p:cNvPicPr>
                  <a:picLocks noChangeAspect="1"/>
                </p:cNvPicPr>
                <p:nvPr/>
              </p:nvPicPr>
              <p:blipFill>
                <a:blip r:embed="rId6">
                  <a:extLst>
                    <a:ext uri="{28A0092B-C50C-407E-A947-70E740481C1C}">
                      <a14:useLocalDpi xmlns:a14="http://schemas.microsoft.com/office/drawing/2010/main" val="0"/>
                    </a:ext>
                  </a:extLst>
                </a:blip>
                <a:srcRect l="13333" t="3333" r="7556" b="8888"/>
                <a:stretch>
                  <a:fillRect/>
                </a:stretch>
              </p:blipFill>
              <p:spPr bwMode="auto">
                <a:xfrm>
                  <a:off x="4083741" y="2621280"/>
                  <a:ext cx="824118" cy="731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 name="Rounded Rectangle 76"/>
                <p:cNvSpPr/>
                <p:nvPr/>
              </p:nvSpPr>
              <p:spPr>
                <a:xfrm>
                  <a:off x="4038159" y="3429083"/>
                  <a:ext cx="930844" cy="400068"/>
                </a:xfrm>
                <a:prstGeom prst="roundRect">
                  <a:avLst/>
                </a:prstGeom>
                <a:solidFill>
                  <a:sysClr val="window" lastClr="FFFFFF"/>
                </a:solidFill>
                <a:ln w="25400" cap="flat" cmpd="sng" algn="ctr">
                  <a:solidFill>
                    <a:srgbClr val="C0504D"/>
                  </a:solidFill>
                  <a:prstDash val="solid"/>
                </a:ln>
                <a:effectLst/>
              </p:spPr>
              <p:txBody>
                <a:bodyPr anchor="ctr"/>
                <a:lstStyle/>
                <a:p>
                  <a:pPr algn="ctr">
                    <a:defRPr/>
                  </a:pPr>
                  <a:r>
                    <a:rPr lang="en-US" sz="1200" b="1" kern="0" dirty="0">
                      <a:solidFill>
                        <a:prstClr val="black"/>
                      </a:solidFill>
                      <a:latin typeface="Calibri"/>
                    </a:rPr>
                    <a:t>Aliens</a:t>
                  </a:r>
                </a:p>
              </p:txBody>
            </p:sp>
          </p:grpSp>
          <p:grpSp>
            <p:nvGrpSpPr>
              <p:cNvPr id="35864" name="Group 113"/>
              <p:cNvGrpSpPr>
                <a:grpSpLocks/>
              </p:cNvGrpSpPr>
              <p:nvPr/>
            </p:nvGrpSpPr>
            <p:grpSpPr bwMode="auto">
              <a:xfrm>
                <a:off x="5871612" y="3038030"/>
                <a:ext cx="1721862" cy="1341120"/>
                <a:chOff x="6744890" y="2743200"/>
                <a:chExt cx="1721862" cy="1341120"/>
              </a:xfrm>
            </p:grpSpPr>
            <p:pic>
              <p:nvPicPr>
                <p:cNvPr id="35898" name="Picture 72" descr="movie.jpg"/>
                <p:cNvPicPr>
                  <a:picLocks noChangeAspect="1"/>
                </p:cNvPicPr>
                <p:nvPr/>
              </p:nvPicPr>
              <p:blipFill>
                <a:blip r:embed="rId6">
                  <a:extLst>
                    <a:ext uri="{28A0092B-C50C-407E-A947-70E740481C1C}">
                      <a14:useLocalDpi xmlns:a14="http://schemas.microsoft.com/office/drawing/2010/main" val="0"/>
                    </a:ext>
                  </a:extLst>
                </a:blip>
                <a:srcRect l="13333" t="3333" r="7556" b="8888"/>
                <a:stretch>
                  <a:fillRect/>
                </a:stretch>
              </p:blipFill>
              <p:spPr bwMode="auto">
                <a:xfrm>
                  <a:off x="7131741" y="2743200"/>
                  <a:ext cx="824118" cy="731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 name="Rounded Rectangle 77"/>
                <p:cNvSpPr/>
                <p:nvPr/>
              </p:nvSpPr>
              <p:spPr>
                <a:xfrm>
                  <a:off x="6744888" y="3555004"/>
                  <a:ext cx="1720723" cy="530090"/>
                </a:xfrm>
                <a:prstGeom prst="roundRect">
                  <a:avLst/>
                </a:prstGeom>
                <a:solidFill>
                  <a:sysClr val="window" lastClr="FFFFFF"/>
                </a:solidFill>
                <a:ln w="25400" cap="flat" cmpd="sng" algn="ctr">
                  <a:solidFill>
                    <a:srgbClr val="C0504D"/>
                  </a:solidFill>
                  <a:prstDash val="solid"/>
                </a:ln>
                <a:effectLst/>
              </p:spPr>
              <p:txBody>
                <a:bodyPr anchor="ctr"/>
                <a:lstStyle/>
                <a:p>
                  <a:pPr algn="ctr">
                    <a:defRPr/>
                  </a:pPr>
                  <a:r>
                    <a:rPr lang="en-US" sz="1200" b="1" kern="0" dirty="0">
                      <a:solidFill>
                        <a:prstClr val="black"/>
                      </a:solidFill>
                      <a:latin typeface="Calibri"/>
                    </a:rPr>
                    <a:t>Revolutionary Road</a:t>
                  </a:r>
                </a:p>
              </p:txBody>
            </p:sp>
          </p:grpSp>
          <p:sp>
            <p:nvSpPr>
              <p:cNvPr id="79" name="Rounded Rectangle 78"/>
              <p:cNvSpPr/>
              <p:nvPr/>
            </p:nvSpPr>
            <p:spPr>
              <a:xfrm>
                <a:off x="3343996" y="4992028"/>
                <a:ext cx="1419353" cy="532091"/>
              </a:xfrm>
              <a:prstGeom prst="roundRect">
                <a:avLst/>
              </a:prstGeom>
              <a:solidFill>
                <a:sysClr val="window" lastClr="FFFFFF"/>
              </a:solidFill>
              <a:ln w="38100" cap="flat" cmpd="sng" algn="ctr">
                <a:solidFill>
                  <a:srgbClr val="4BACC6"/>
                </a:solidFill>
                <a:prstDash val="solid"/>
              </a:ln>
              <a:effectLst/>
            </p:spPr>
            <p:txBody>
              <a:bodyPr anchor="ctr"/>
              <a:lstStyle/>
              <a:p>
                <a:pPr algn="ctr">
                  <a:defRPr/>
                </a:pPr>
                <a:r>
                  <a:rPr lang="en-US" sz="1200" b="1" kern="0" dirty="0">
                    <a:solidFill>
                      <a:prstClr val="black"/>
                    </a:solidFill>
                    <a:latin typeface="Calibri"/>
                  </a:rPr>
                  <a:t>James Cameron</a:t>
                </a:r>
              </a:p>
            </p:txBody>
          </p:sp>
          <p:sp>
            <p:nvSpPr>
              <p:cNvPr id="80" name="Rounded Rectangle 79"/>
              <p:cNvSpPr/>
              <p:nvPr/>
            </p:nvSpPr>
            <p:spPr>
              <a:xfrm>
                <a:off x="6221588" y="5126052"/>
                <a:ext cx="1166591" cy="434074"/>
              </a:xfrm>
              <a:prstGeom prst="roundRect">
                <a:avLst/>
              </a:prstGeom>
              <a:solidFill>
                <a:sysClr val="window" lastClr="FFFFFF"/>
              </a:solidFill>
              <a:ln w="38100" cap="flat" cmpd="sng" algn="ctr">
                <a:solidFill>
                  <a:srgbClr val="9BBB59"/>
                </a:solidFill>
                <a:prstDash val="solid"/>
              </a:ln>
              <a:effectLst/>
            </p:spPr>
            <p:txBody>
              <a:bodyPr anchor="ctr"/>
              <a:lstStyle/>
              <a:p>
                <a:pPr algn="ctr">
                  <a:defRPr/>
                </a:pPr>
                <a:r>
                  <a:rPr lang="en-US" sz="1200" b="1" kern="0" dirty="0">
                    <a:solidFill>
                      <a:prstClr val="black"/>
                    </a:solidFill>
                    <a:latin typeface="Calibri"/>
                  </a:rPr>
                  <a:t>Kate </a:t>
                </a:r>
                <a:r>
                  <a:rPr lang="en-US" sz="1200" b="1" kern="0" dirty="0" err="1">
                    <a:solidFill>
                      <a:prstClr val="black"/>
                    </a:solidFill>
                    <a:latin typeface="Calibri"/>
                  </a:rPr>
                  <a:t>Winslet</a:t>
                </a:r>
                <a:endParaRPr lang="en-US" sz="1200" b="1" kern="0" dirty="0">
                  <a:solidFill>
                    <a:prstClr val="black"/>
                  </a:solidFill>
                  <a:latin typeface="Calibri"/>
                </a:endParaRPr>
              </a:p>
            </p:txBody>
          </p:sp>
          <p:sp>
            <p:nvSpPr>
              <p:cNvPr id="81" name="Rounded Rectangle 80"/>
              <p:cNvSpPr/>
              <p:nvPr/>
            </p:nvSpPr>
            <p:spPr>
              <a:xfrm>
                <a:off x="4763349" y="5030035"/>
                <a:ext cx="1353733" cy="534091"/>
              </a:xfrm>
              <a:prstGeom prst="roundRect">
                <a:avLst/>
              </a:prstGeom>
              <a:solidFill>
                <a:sysClr val="window" lastClr="FFFFFF"/>
              </a:solidFill>
              <a:ln w="38100" cap="flat" cmpd="sng" algn="ctr">
                <a:solidFill>
                  <a:srgbClr val="9BBB59"/>
                </a:solidFill>
                <a:prstDash val="solid"/>
              </a:ln>
              <a:effectLst/>
            </p:spPr>
            <p:txBody>
              <a:bodyPr anchor="ctr"/>
              <a:lstStyle/>
              <a:p>
                <a:pPr algn="ctr">
                  <a:defRPr/>
                </a:pPr>
                <a:r>
                  <a:rPr lang="en-US" sz="1200" b="1" kern="0" dirty="0">
                    <a:solidFill>
                      <a:prstClr val="black"/>
                    </a:solidFill>
                    <a:latin typeface="Calibri"/>
                  </a:rPr>
                  <a:t>Leonardo </a:t>
                </a:r>
                <a:r>
                  <a:rPr lang="en-US" sz="1200" b="1" kern="0" dirty="0" err="1">
                    <a:solidFill>
                      <a:prstClr val="black"/>
                    </a:solidFill>
                    <a:latin typeface="Calibri"/>
                  </a:rPr>
                  <a:t>Dicaprio</a:t>
                </a:r>
                <a:endParaRPr lang="en-US" sz="1200" b="1" kern="0" dirty="0">
                  <a:solidFill>
                    <a:prstClr val="black"/>
                  </a:solidFill>
                  <a:latin typeface="Calibri"/>
                </a:endParaRPr>
              </a:p>
            </p:txBody>
          </p:sp>
          <p:sp>
            <p:nvSpPr>
              <p:cNvPr id="82" name="Rounded Rectangle 81"/>
              <p:cNvSpPr/>
              <p:nvPr/>
            </p:nvSpPr>
            <p:spPr>
              <a:xfrm>
                <a:off x="505290" y="4934019"/>
                <a:ext cx="1344011" cy="484083"/>
              </a:xfrm>
              <a:prstGeom prst="roundRect">
                <a:avLst/>
              </a:prstGeom>
              <a:solidFill>
                <a:sysClr val="window" lastClr="FFFFFF"/>
              </a:solidFill>
              <a:ln w="38100" cap="flat" cmpd="sng" algn="ctr">
                <a:solidFill>
                  <a:srgbClr val="9BBB59"/>
                </a:solidFill>
                <a:prstDash val="solid"/>
              </a:ln>
              <a:effectLst/>
            </p:spPr>
            <p:txBody>
              <a:bodyPr anchor="ctr"/>
              <a:lstStyle/>
              <a:p>
                <a:pPr algn="ctr">
                  <a:defRPr/>
                </a:pPr>
                <a:r>
                  <a:rPr lang="en-US" sz="1400" b="1" kern="0" dirty="0">
                    <a:solidFill>
                      <a:prstClr val="black"/>
                    </a:solidFill>
                    <a:latin typeface="Calibri"/>
                  </a:rPr>
                  <a:t>Zoe Saldana</a:t>
                </a:r>
              </a:p>
            </p:txBody>
          </p:sp>
          <p:cxnSp>
            <p:nvCxnSpPr>
              <p:cNvPr id="35869" name="Shape 33"/>
              <p:cNvCxnSpPr>
                <a:cxnSpLocks noChangeShapeType="1"/>
                <a:stCxn id="75" idx="2"/>
                <a:endCxn id="82" idx="0"/>
              </p:cNvCxnSpPr>
              <p:nvPr/>
            </p:nvCxnSpPr>
            <p:spPr bwMode="auto">
              <a:xfrm flipH="1">
                <a:off x="1176911" y="4181031"/>
                <a:ext cx="275668" cy="753700"/>
              </a:xfrm>
              <a:prstGeom prst="straightConnector1">
                <a:avLst/>
              </a:prstGeom>
              <a:noFill/>
              <a:ln w="28575">
                <a:solidFill>
                  <a:srgbClr val="00B050"/>
                </a:solidFill>
                <a:round/>
                <a:headEnd/>
                <a:tailEnd/>
              </a:ln>
              <a:extLst>
                <a:ext uri="{909E8E84-426E-40dd-AFC4-6F175D3DCCD1}">
                  <a14:hiddenFill xmlns:a14="http://schemas.microsoft.com/office/drawing/2010/main" xmlns="">
                    <a:noFill/>
                  </a14:hiddenFill>
                </a:ext>
              </a:extLst>
            </p:spPr>
          </p:cxnSp>
          <p:cxnSp>
            <p:nvCxnSpPr>
              <p:cNvPr id="35870" name="Curved Connector 36"/>
              <p:cNvCxnSpPr>
                <a:cxnSpLocks noChangeShapeType="1"/>
                <a:stCxn id="75" idx="2"/>
                <a:endCxn id="95" idx="0"/>
              </p:cNvCxnSpPr>
              <p:nvPr/>
            </p:nvCxnSpPr>
            <p:spPr bwMode="auto">
              <a:xfrm>
                <a:off x="1452579" y="4181031"/>
                <a:ext cx="1138422" cy="753700"/>
              </a:xfrm>
              <a:prstGeom prst="straightConnector1">
                <a:avLst/>
              </a:prstGeom>
              <a:noFill/>
              <a:ln w="28575">
                <a:solidFill>
                  <a:srgbClr val="000000"/>
                </a:solidFill>
                <a:round/>
                <a:headEnd/>
                <a:tailEnd/>
              </a:ln>
              <a:extLst>
                <a:ext uri="{909E8E84-426E-40dd-AFC4-6F175D3DCCD1}">
                  <a14:hiddenFill xmlns:a14="http://schemas.microsoft.com/office/drawing/2010/main" xmlns="">
                    <a:noFill/>
                  </a14:hiddenFill>
                </a:ext>
              </a:extLst>
            </p:spPr>
          </p:cxnSp>
          <p:cxnSp>
            <p:nvCxnSpPr>
              <p:cNvPr id="35871" name="Curved Connector 38"/>
              <p:cNvCxnSpPr>
                <a:cxnSpLocks noChangeShapeType="1"/>
                <a:stCxn id="77" idx="2"/>
                <a:endCxn id="95" idx="0"/>
              </p:cNvCxnSpPr>
              <p:nvPr/>
            </p:nvCxnSpPr>
            <p:spPr bwMode="auto">
              <a:xfrm flipH="1">
                <a:off x="2591000" y="4226750"/>
                <a:ext cx="140104" cy="707981"/>
              </a:xfrm>
              <a:prstGeom prst="straightConnector1">
                <a:avLst/>
              </a:prstGeom>
              <a:noFill/>
              <a:ln w="28575">
                <a:solidFill>
                  <a:srgbClr val="000000"/>
                </a:solidFill>
                <a:round/>
                <a:headEnd/>
                <a:tailEnd/>
              </a:ln>
              <a:extLst>
                <a:ext uri="{909E8E84-426E-40dd-AFC4-6F175D3DCCD1}">
                  <a14:hiddenFill xmlns:a14="http://schemas.microsoft.com/office/drawing/2010/main" xmlns="">
                    <a:noFill/>
                  </a14:hiddenFill>
                </a:ext>
              </a:extLst>
            </p:spPr>
          </p:cxnSp>
          <p:cxnSp>
            <p:nvCxnSpPr>
              <p:cNvPr id="35872" name="Curved Connector 40"/>
              <p:cNvCxnSpPr>
                <a:cxnSpLocks noChangeShapeType="1"/>
                <a:stCxn id="77" idx="2"/>
                <a:endCxn id="79" idx="0"/>
              </p:cNvCxnSpPr>
              <p:nvPr/>
            </p:nvCxnSpPr>
            <p:spPr bwMode="auto">
              <a:xfrm>
                <a:off x="2731105" y="4226751"/>
                <a:ext cx="1323134" cy="764350"/>
              </a:xfrm>
              <a:prstGeom prst="straightConnector1">
                <a:avLst/>
              </a:prstGeom>
              <a:noFill/>
              <a:ln w="28575">
                <a:solidFill>
                  <a:srgbClr val="00B0F0"/>
                </a:solidFill>
                <a:round/>
                <a:headEnd/>
                <a:tailEnd/>
              </a:ln>
              <a:extLst>
                <a:ext uri="{909E8E84-426E-40dd-AFC4-6F175D3DCCD1}">
                  <a14:hiddenFill xmlns:a14="http://schemas.microsoft.com/office/drawing/2010/main" xmlns="">
                    <a:noFill/>
                  </a14:hiddenFill>
                </a:ext>
              </a:extLst>
            </p:spPr>
          </p:cxnSp>
          <p:cxnSp>
            <p:nvCxnSpPr>
              <p:cNvPr id="35873" name="Shape 42"/>
              <p:cNvCxnSpPr>
                <a:cxnSpLocks noChangeShapeType="1"/>
                <a:stCxn id="76" idx="2"/>
                <a:endCxn id="79" idx="0"/>
              </p:cNvCxnSpPr>
              <p:nvPr/>
            </p:nvCxnSpPr>
            <p:spPr bwMode="auto">
              <a:xfrm flipH="1">
                <a:off x="4054239" y="4181030"/>
                <a:ext cx="359374" cy="810071"/>
              </a:xfrm>
              <a:prstGeom prst="straightConnector1">
                <a:avLst/>
              </a:prstGeom>
              <a:noFill/>
              <a:ln w="28575">
                <a:solidFill>
                  <a:srgbClr val="00B0F0"/>
                </a:solidFill>
                <a:round/>
                <a:headEnd/>
                <a:tailEnd/>
              </a:ln>
              <a:extLst>
                <a:ext uri="{909E8E84-426E-40dd-AFC4-6F175D3DCCD1}">
                  <a14:hiddenFill xmlns:a14="http://schemas.microsoft.com/office/drawing/2010/main" xmlns="">
                    <a:noFill/>
                  </a14:hiddenFill>
                </a:ext>
              </a:extLst>
            </p:spPr>
          </p:cxnSp>
          <p:cxnSp>
            <p:nvCxnSpPr>
              <p:cNvPr id="35874" name="Curved Connector 44"/>
              <p:cNvCxnSpPr>
                <a:cxnSpLocks noChangeShapeType="1"/>
                <a:stCxn id="76" idx="2"/>
                <a:endCxn id="81" idx="0"/>
              </p:cNvCxnSpPr>
              <p:nvPr/>
            </p:nvCxnSpPr>
            <p:spPr bwMode="auto">
              <a:xfrm>
                <a:off x="4413613" y="4181030"/>
                <a:ext cx="1026720" cy="849696"/>
              </a:xfrm>
              <a:prstGeom prst="straightConnector1">
                <a:avLst/>
              </a:prstGeom>
              <a:noFill/>
              <a:ln w="28575">
                <a:solidFill>
                  <a:srgbClr val="00B050"/>
                </a:solidFill>
                <a:round/>
                <a:headEnd/>
                <a:tailEnd/>
              </a:ln>
              <a:extLst>
                <a:ext uri="{909E8E84-426E-40dd-AFC4-6F175D3DCCD1}">
                  <a14:hiddenFill xmlns:a14="http://schemas.microsoft.com/office/drawing/2010/main" xmlns="">
                    <a:noFill/>
                  </a14:hiddenFill>
                </a:ext>
              </a:extLst>
            </p:spPr>
          </p:cxnSp>
          <p:cxnSp>
            <p:nvCxnSpPr>
              <p:cNvPr id="35875" name="Curved Connector 46"/>
              <p:cNvCxnSpPr>
                <a:cxnSpLocks noChangeShapeType="1"/>
                <a:stCxn id="78" idx="2"/>
                <a:endCxn id="81" idx="0"/>
              </p:cNvCxnSpPr>
              <p:nvPr/>
            </p:nvCxnSpPr>
            <p:spPr bwMode="auto">
              <a:xfrm flipH="1">
                <a:off x="5440333" y="4379149"/>
                <a:ext cx="1292210" cy="651577"/>
              </a:xfrm>
              <a:prstGeom prst="straightConnector1">
                <a:avLst/>
              </a:prstGeom>
              <a:noFill/>
              <a:ln w="28575">
                <a:solidFill>
                  <a:srgbClr val="00B050"/>
                </a:solidFill>
                <a:round/>
                <a:headEnd/>
                <a:tailEnd/>
              </a:ln>
              <a:extLst>
                <a:ext uri="{909E8E84-426E-40dd-AFC4-6F175D3DCCD1}">
                  <a14:hiddenFill xmlns:a14="http://schemas.microsoft.com/office/drawing/2010/main" xmlns="">
                    <a:noFill/>
                  </a14:hiddenFill>
                </a:ext>
              </a:extLst>
            </p:spPr>
          </p:cxnSp>
          <p:cxnSp>
            <p:nvCxnSpPr>
              <p:cNvPr id="35876" name="Curved Connector 48"/>
              <p:cNvCxnSpPr>
                <a:cxnSpLocks noChangeShapeType="1"/>
                <a:stCxn id="78" idx="2"/>
                <a:endCxn id="80" idx="0"/>
              </p:cNvCxnSpPr>
              <p:nvPr/>
            </p:nvCxnSpPr>
            <p:spPr bwMode="auto">
              <a:xfrm>
                <a:off x="6732543" y="4379150"/>
                <a:ext cx="72341" cy="747572"/>
              </a:xfrm>
              <a:prstGeom prst="straightConnector1">
                <a:avLst/>
              </a:prstGeom>
              <a:noFill/>
              <a:ln w="28575">
                <a:solidFill>
                  <a:srgbClr val="00B050"/>
                </a:solidFill>
                <a:round/>
                <a:headEnd/>
                <a:tailEnd/>
              </a:ln>
              <a:extLst>
                <a:ext uri="{909E8E84-426E-40dd-AFC4-6F175D3DCCD1}">
                  <a14:hiddenFill xmlns:a14="http://schemas.microsoft.com/office/drawing/2010/main" xmlns="">
                    <a:noFill/>
                  </a14:hiddenFill>
                </a:ext>
              </a:extLst>
            </p:spPr>
          </p:cxnSp>
          <p:cxnSp>
            <p:nvCxnSpPr>
              <p:cNvPr id="35877" name="Shape 50"/>
              <p:cNvCxnSpPr>
                <a:cxnSpLocks noChangeShapeType="1"/>
                <a:stCxn id="78" idx="2"/>
                <a:endCxn id="106" idx="0"/>
              </p:cNvCxnSpPr>
              <p:nvPr/>
            </p:nvCxnSpPr>
            <p:spPr bwMode="auto">
              <a:xfrm>
                <a:off x="6732543" y="4379150"/>
                <a:ext cx="1361434" cy="800196"/>
              </a:xfrm>
              <a:prstGeom prst="straightConnector1">
                <a:avLst/>
              </a:prstGeom>
              <a:noFill/>
              <a:ln w="28575">
                <a:solidFill>
                  <a:srgbClr val="000000"/>
                </a:solidFill>
                <a:round/>
                <a:headEnd/>
                <a:tailEnd/>
              </a:ln>
              <a:extLst>
                <a:ext uri="{909E8E84-426E-40dd-AFC4-6F175D3DCCD1}">
                  <a14:hiddenFill xmlns:a14="http://schemas.microsoft.com/office/drawing/2010/main" xmlns="">
                    <a:noFill/>
                  </a14:hiddenFill>
                </a:ext>
              </a:extLst>
            </p:spPr>
          </p:cxnSp>
          <p:cxnSp>
            <p:nvCxnSpPr>
              <p:cNvPr id="35878" name="Curved Connector 52"/>
              <p:cNvCxnSpPr>
                <a:cxnSpLocks noChangeShapeType="1"/>
                <a:stCxn id="76" idx="2"/>
                <a:endCxn id="106" idx="0"/>
              </p:cNvCxnSpPr>
              <p:nvPr/>
            </p:nvCxnSpPr>
            <p:spPr bwMode="auto">
              <a:xfrm>
                <a:off x="4413613" y="4181029"/>
                <a:ext cx="3680363" cy="998317"/>
              </a:xfrm>
              <a:prstGeom prst="straightConnector1">
                <a:avLst/>
              </a:prstGeom>
              <a:noFill/>
              <a:ln w="28575">
                <a:solidFill>
                  <a:srgbClr val="000000"/>
                </a:solidFill>
                <a:round/>
                <a:headEnd/>
                <a:tailEnd/>
              </a:ln>
              <a:extLst>
                <a:ext uri="{909E8E84-426E-40dd-AFC4-6F175D3DCCD1}">
                  <a14:hiddenFill xmlns:a14="http://schemas.microsoft.com/office/drawing/2010/main" xmlns="">
                    <a:noFill/>
                  </a14:hiddenFill>
                </a:ext>
              </a:extLst>
            </p:spPr>
          </p:cxnSp>
          <p:cxnSp>
            <p:nvCxnSpPr>
              <p:cNvPr id="35879" name="Shape 57"/>
              <p:cNvCxnSpPr>
                <a:cxnSpLocks noChangeShapeType="1"/>
                <a:stCxn id="75" idx="2"/>
                <a:endCxn id="79" idx="0"/>
              </p:cNvCxnSpPr>
              <p:nvPr/>
            </p:nvCxnSpPr>
            <p:spPr bwMode="auto">
              <a:xfrm>
                <a:off x="1452579" y="4181030"/>
                <a:ext cx="2601659" cy="810071"/>
              </a:xfrm>
              <a:prstGeom prst="straightConnector1">
                <a:avLst/>
              </a:prstGeom>
              <a:noFill/>
              <a:ln w="28575">
                <a:solidFill>
                  <a:srgbClr val="00B0F0"/>
                </a:solidFill>
                <a:round/>
                <a:headEnd/>
                <a:tailEnd/>
              </a:ln>
              <a:extLst>
                <a:ext uri="{909E8E84-426E-40dd-AFC4-6F175D3DCCD1}">
                  <a14:hiddenFill xmlns:a14="http://schemas.microsoft.com/office/drawing/2010/main" xmlns="">
                    <a:noFill/>
                  </a14:hiddenFill>
                </a:ext>
              </a:extLst>
            </p:spPr>
          </p:cxnSp>
          <p:cxnSp>
            <p:nvCxnSpPr>
              <p:cNvPr id="35880" name="Curved Connector 60"/>
              <p:cNvCxnSpPr>
                <a:cxnSpLocks noChangeShapeType="1"/>
                <a:stCxn id="76" idx="2"/>
                <a:endCxn id="80" idx="0"/>
              </p:cNvCxnSpPr>
              <p:nvPr/>
            </p:nvCxnSpPr>
            <p:spPr bwMode="auto">
              <a:xfrm>
                <a:off x="4413613" y="4181031"/>
                <a:ext cx="2391271" cy="945691"/>
              </a:xfrm>
              <a:prstGeom prst="straightConnector1">
                <a:avLst/>
              </a:prstGeom>
              <a:noFill/>
              <a:ln w="28575">
                <a:solidFill>
                  <a:srgbClr val="00B050"/>
                </a:solidFill>
                <a:round/>
                <a:headEnd/>
                <a:tailEnd/>
              </a:ln>
              <a:extLst>
                <a:ext uri="{909E8E84-426E-40dd-AFC4-6F175D3DCCD1}">
                  <a14:hiddenFill xmlns:a14="http://schemas.microsoft.com/office/drawing/2010/main" xmlns="">
                    <a:noFill/>
                  </a14:hiddenFill>
                </a:ext>
              </a:extLst>
            </p:spPr>
          </p:cxnSp>
          <p:sp>
            <p:nvSpPr>
              <p:cNvPr id="95" name="Rounded Rectangle 94"/>
              <p:cNvSpPr/>
              <p:nvPr/>
            </p:nvSpPr>
            <p:spPr>
              <a:xfrm>
                <a:off x="1905200" y="4934019"/>
                <a:ext cx="1370745" cy="382065"/>
              </a:xfrm>
              <a:prstGeom prst="roundRect">
                <a:avLst/>
              </a:prstGeom>
              <a:solidFill>
                <a:sysClr val="window" lastClr="FFFFFF"/>
              </a:solidFill>
              <a:ln w="25400" cap="flat" cmpd="sng" algn="ctr">
                <a:solidFill>
                  <a:sysClr val="windowText" lastClr="000000"/>
                </a:solidFill>
                <a:prstDash val="solid"/>
              </a:ln>
              <a:effectLst/>
            </p:spPr>
            <p:txBody>
              <a:bodyPr anchor="ctr"/>
              <a:lstStyle/>
              <a:p>
                <a:pPr algn="ctr">
                  <a:defRPr/>
                </a:pPr>
                <a:r>
                  <a:rPr lang="en-US" sz="1200" b="1" kern="0" dirty="0">
                    <a:solidFill>
                      <a:prstClr val="black"/>
                    </a:solidFill>
                    <a:latin typeface="Calibri"/>
                  </a:rPr>
                  <a:t>Adventure</a:t>
                </a:r>
              </a:p>
            </p:txBody>
          </p:sp>
          <p:cxnSp>
            <p:nvCxnSpPr>
              <p:cNvPr id="97" name="Straight Arrow Connector 96"/>
              <p:cNvCxnSpPr>
                <a:cxnSpLocks noChangeShapeType="1"/>
                <a:stCxn id="35860" idx="2"/>
                <a:endCxn id="35904" idx="0"/>
              </p:cNvCxnSpPr>
              <p:nvPr/>
            </p:nvCxnSpPr>
            <p:spPr bwMode="auto">
              <a:xfrm flipH="1">
                <a:off x="1389955" y="2439592"/>
                <a:ext cx="342687" cy="598103"/>
              </a:xfrm>
              <a:prstGeom prst="straightConnector1">
                <a:avLst/>
              </a:prstGeom>
              <a:noFill/>
              <a:ln w="25400">
                <a:solidFill>
                  <a:srgbClr val="F79646"/>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98" name="Straight Arrow Connector 97"/>
              <p:cNvCxnSpPr>
                <a:cxnSpLocks noChangeShapeType="1"/>
                <a:stCxn id="35860" idx="2"/>
                <a:endCxn id="35900" idx="0"/>
              </p:cNvCxnSpPr>
              <p:nvPr/>
            </p:nvCxnSpPr>
            <p:spPr bwMode="auto">
              <a:xfrm>
                <a:off x="1732642" y="2439592"/>
                <a:ext cx="989172" cy="598103"/>
              </a:xfrm>
              <a:prstGeom prst="straightConnector1">
                <a:avLst/>
              </a:prstGeom>
              <a:noFill/>
              <a:ln w="25400">
                <a:solidFill>
                  <a:srgbClr val="F79646"/>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99" name="Straight Arrow Connector 98"/>
              <p:cNvCxnSpPr>
                <a:cxnSpLocks noChangeShapeType="1"/>
                <a:stCxn id="35859" idx="2"/>
                <a:endCxn id="35904" idx="0"/>
              </p:cNvCxnSpPr>
              <p:nvPr/>
            </p:nvCxnSpPr>
            <p:spPr bwMode="auto">
              <a:xfrm flipH="1">
                <a:off x="1389955" y="2439592"/>
                <a:ext cx="1455810" cy="598103"/>
              </a:xfrm>
              <a:prstGeom prst="straightConnector1">
                <a:avLst/>
              </a:prstGeom>
              <a:noFill/>
              <a:ln w="25400">
                <a:solidFill>
                  <a:srgbClr val="F79646"/>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00" name="Straight Arrow Connector 99"/>
              <p:cNvCxnSpPr>
                <a:cxnSpLocks noChangeShapeType="1"/>
                <a:stCxn id="35859" idx="2"/>
                <a:endCxn id="35902" idx="0"/>
              </p:cNvCxnSpPr>
              <p:nvPr/>
            </p:nvCxnSpPr>
            <p:spPr bwMode="auto">
              <a:xfrm>
                <a:off x="2845765" y="2439592"/>
                <a:ext cx="1635658" cy="598103"/>
              </a:xfrm>
              <a:prstGeom prst="straightConnector1">
                <a:avLst/>
              </a:prstGeom>
              <a:noFill/>
              <a:ln w="25400">
                <a:solidFill>
                  <a:srgbClr val="F79646"/>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01" name="Straight Arrow Connector 100"/>
              <p:cNvCxnSpPr>
                <a:cxnSpLocks noChangeShapeType="1"/>
                <a:stCxn id="35896" idx="2"/>
                <a:endCxn id="35902" idx="0"/>
              </p:cNvCxnSpPr>
              <p:nvPr/>
            </p:nvCxnSpPr>
            <p:spPr bwMode="auto">
              <a:xfrm flipH="1">
                <a:off x="4481422" y="2585617"/>
                <a:ext cx="2431" cy="452077"/>
              </a:xfrm>
              <a:prstGeom prst="straightConnector1">
                <a:avLst/>
              </a:prstGeom>
              <a:noFill/>
              <a:ln w="25400">
                <a:solidFill>
                  <a:srgbClr val="F79646"/>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02" name="Straight Arrow Connector 101"/>
              <p:cNvCxnSpPr>
                <a:cxnSpLocks noChangeShapeType="1"/>
                <a:stCxn id="35896" idx="2"/>
                <a:endCxn id="35898" idx="0"/>
              </p:cNvCxnSpPr>
              <p:nvPr/>
            </p:nvCxnSpPr>
            <p:spPr bwMode="auto">
              <a:xfrm>
                <a:off x="4483854" y="2585617"/>
                <a:ext cx="2187359" cy="452077"/>
              </a:xfrm>
              <a:prstGeom prst="straightConnector1">
                <a:avLst/>
              </a:prstGeom>
              <a:noFill/>
              <a:ln w="25400">
                <a:solidFill>
                  <a:srgbClr val="F79646"/>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03" name="Straight Arrow Connector 102"/>
              <p:cNvCxnSpPr>
                <a:cxnSpLocks noChangeShapeType="1"/>
                <a:stCxn id="35856" idx="2"/>
                <a:endCxn id="35900" idx="0"/>
              </p:cNvCxnSpPr>
              <p:nvPr/>
            </p:nvCxnSpPr>
            <p:spPr bwMode="auto">
              <a:xfrm flipH="1">
                <a:off x="2721814" y="2201552"/>
                <a:ext cx="3334507" cy="836143"/>
              </a:xfrm>
              <a:prstGeom prst="straightConnector1">
                <a:avLst/>
              </a:prstGeom>
              <a:noFill/>
              <a:ln w="25400">
                <a:solidFill>
                  <a:srgbClr val="F79646"/>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04" name="Straight Arrow Connector 103"/>
              <p:cNvCxnSpPr>
                <a:cxnSpLocks noChangeShapeType="1"/>
                <a:stCxn id="35856" idx="2"/>
                <a:endCxn id="35902" idx="0"/>
              </p:cNvCxnSpPr>
              <p:nvPr/>
            </p:nvCxnSpPr>
            <p:spPr bwMode="auto">
              <a:xfrm flipH="1">
                <a:off x="4481422" y="2201552"/>
                <a:ext cx="1574898" cy="836143"/>
              </a:xfrm>
              <a:prstGeom prst="straightConnector1">
                <a:avLst/>
              </a:prstGeom>
              <a:noFill/>
              <a:ln w="25400">
                <a:solidFill>
                  <a:srgbClr val="F79646"/>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05" name="Straight Arrow Connector 104"/>
              <p:cNvCxnSpPr>
                <a:cxnSpLocks noChangeShapeType="1"/>
                <a:stCxn id="35858" idx="2"/>
                <a:endCxn id="35898" idx="0"/>
              </p:cNvCxnSpPr>
              <p:nvPr/>
            </p:nvCxnSpPr>
            <p:spPr bwMode="auto">
              <a:xfrm flipH="1">
                <a:off x="6671212" y="2395584"/>
                <a:ext cx="899248" cy="642110"/>
              </a:xfrm>
              <a:prstGeom prst="straightConnector1">
                <a:avLst/>
              </a:prstGeom>
              <a:noFill/>
              <a:ln w="25400">
                <a:solidFill>
                  <a:srgbClr val="F79646"/>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06" name="Rounded Rectangle 105"/>
              <p:cNvSpPr/>
              <p:nvPr/>
            </p:nvSpPr>
            <p:spPr>
              <a:xfrm>
                <a:off x="7400332" y="5180060"/>
                <a:ext cx="1387757" cy="380065"/>
              </a:xfrm>
              <a:prstGeom prst="roundRect">
                <a:avLst/>
              </a:prstGeom>
              <a:solidFill>
                <a:sysClr val="window" lastClr="FFFFFF"/>
              </a:solidFill>
              <a:ln w="25400" cap="flat" cmpd="sng" algn="ctr">
                <a:solidFill>
                  <a:sysClr val="windowText" lastClr="000000"/>
                </a:solidFill>
                <a:prstDash val="solid"/>
              </a:ln>
              <a:effectLst/>
            </p:spPr>
            <p:txBody>
              <a:bodyPr anchor="ctr"/>
              <a:lstStyle/>
              <a:p>
                <a:pPr algn="ctr">
                  <a:defRPr/>
                </a:pPr>
                <a:r>
                  <a:rPr lang="en-US" sz="1400" b="1" kern="0" dirty="0">
                    <a:solidFill>
                      <a:prstClr val="black"/>
                    </a:solidFill>
                    <a:latin typeface="Calibri"/>
                  </a:rPr>
                  <a:t>Romance</a:t>
                </a:r>
              </a:p>
            </p:txBody>
          </p:sp>
          <p:cxnSp>
            <p:nvCxnSpPr>
              <p:cNvPr id="35892" name="Straight Connector 106"/>
              <p:cNvCxnSpPr>
                <a:cxnSpLocks noChangeShapeType="1"/>
                <a:stCxn id="35860" idx="3"/>
                <a:endCxn id="35859" idx="1"/>
              </p:cNvCxnSpPr>
              <p:nvPr/>
            </p:nvCxnSpPr>
            <p:spPr bwMode="auto">
              <a:xfrm>
                <a:off x="2074772" y="1981670"/>
                <a:ext cx="418714" cy="0"/>
              </a:xfrm>
              <a:prstGeom prst="line">
                <a:avLst/>
              </a:prstGeom>
              <a:noFill/>
              <a:ln w="28575">
                <a:solidFill>
                  <a:srgbClr val="7030A0"/>
                </a:solidFill>
                <a:prstDash val="dash"/>
                <a:round/>
                <a:headEnd/>
                <a:tailEnd/>
              </a:ln>
              <a:extLst>
                <a:ext uri="{909E8E84-426E-40dd-AFC4-6F175D3DCCD1}">
                  <a14:hiddenFill xmlns:a14="http://schemas.microsoft.com/office/drawing/2010/main" xmlns="">
                    <a:noFill/>
                  </a14:hiddenFill>
                </a:ext>
              </a:extLst>
            </p:spPr>
          </p:cxnSp>
          <p:cxnSp>
            <p:nvCxnSpPr>
              <p:cNvPr id="35893" name="Straight Connector 107"/>
              <p:cNvCxnSpPr>
                <a:cxnSpLocks noChangeShapeType="1"/>
                <a:stCxn id="35859" idx="3"/>
                <a:endCxn id="35896" idx="1"/>
              </p:cNvCxnSpPr>
              <p:nvPr/>
            </p:nvCxnSpPr>
            <p:spPr bwMode="auto">
              <a:xfrm>
                <a:off x="3196872" y="1981670"/>
                <a:ext cx="1007921" cy="231176"/>
              </a:xfrm>
              <a:prstGeom prst="line">
                <a:avLst/>
              </a:prstGeom>
              <a:noFill/>
              <a:ln w="28575">
                <a:solidFill>
                  <a:srgbClr val="7030A0"/>
                </a:solidFill>
                <a:prstDash val="dash"/>
                <a:round/>
                <a:headEnd/>
                <a:tailEnd/>
              </a:ln>
              <a:extLst>
                <a:ext uri="{909E8E84-426E-40dd-AFC4-6F175D3DCCD1}">
                  <a14:hiddenFill xmlns:a14="http://schemas.microsoft.com/office/drawing/2010/main" xmlns="">
                    <a:noFill/>
                  </a14:hiddenFill>
                </a:ext>
              </a:extLst>
            </p:spPr>
          </p:cxnSp>
          <p:cxnSp>
            <p:nvCxnSpPr>
              <p:cNvPr id="35894" name="Straight Connector 108"/>
              <p:cNvCxnSpPr>
                <a:cxnSpLocks noChangeShapeType="1"/>
                <a:stCxn id="35856" idx="3"/>
                <a:endCxn id="35858" idx="1"/>
              </p:cNvCxnSpPr>
              <p:nvPr/>
            </p:nvCxnSpPr>
            <p:spPr bwMode="auto">
              <a:xfrm>
                <a:off x="6454906" y="1840380"/>
                <a:ext cx="681367" cy="118769"/>
              </a:xfrm>
              <a:prstGeom prst="line">
                <a:avLst/>
              </a:prstGeom>
              <a:noFill/>
              <a:ln w="28575">
                <a:solidFill>
                  <a:srgbClr val="7030A0"/>
                </a:solidFill>
                <a:prstDash val="dash"/>
                <a:round/>
                <a:headEnd/>
                <a:tailEnd/>
              </a:ln>
              <a:extLst>
                <a:ext uri="{909E8E84-426E-40dd-AFC4-6F175D3DCCD1}">
                  <a14:hiddenFill xmlns:a14="http://schemas.microsoft.com/office/drawing/2010/main" xmlns="">
                    <a:noFill/>
                  </a14:hiddenFill>
                </a:ext>
              </a:extLst>
            </p:spPr>
          </p:cxnSp>
          <p:cxnSp>
            <p:nvCxnSpPr>
              <p:cNvPr id="35895" name="Straight Connector 109"/>
              <p:cNvCxnSpPr>
                <a:cxnSpLocks noChangeShapeType="1"/>
                <a:stCxn id="35859" idx="3"/>
                <a:endCxn id="35856" idx="1"/>
              </p:cNvCxnSpPr>
              <p:nvPr/>
            </p:nvCxnSpPr>
            <p:spPr bwMode="auto">
              <a:xfrm flipV="1">
                <a:off x="3196872" y="1840382"/>
                <a:ext cx="2463099" cy="141289"/>
              </a:xfrm>
              <a:prstGeom prst="line">
                <a:avLst/>
              </a:prstGeom>
              <a:noFill/>
              <a:ln w="28575">
                <a:solidFill>
                  <a:srgbClr val="7030A0"/>
                </a:solidFill>
                <a:prstDash val="dash"/>
                <a:round/>
                <a:headEnd/>
                <a:tailEnd/>
              </a:ln>
              <a:extLst>
                <a:ext uri="{909E8E84-426E-40dd-AFC4-6F175D3DCCD1}">
                  <a14:hiddenFill xmlns:a14="http://schemas.microsoft.com/office/drawing/2010/main" xmlns="">
                    <a:noFill/>
                  </a14:hiddenFill>
                </a:ext>
              </a:extLst>
            </p:spPr>
          </p:cxnSp>
          <p:pic>
            <p:nvPicPr>
              <p:cNvPr id="35896" name="Picture 61" descr="red_use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04793" y="1840380"/>
                <a:ext cx="558698" cy="744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5897" name="Straight Connector 164"/>
              <p:cNvCxnSpPr>
                <a:cxnSpLocks noChangeShapeType="1"/>
                <a:stCxn id="35896" idx="3"/>
                <a:endCxn id="35856" idx="1"/>
              </p:cNvCxnSpPr>
              <p:nvPr/>
            </p:nvCxnSpPr>
            <p:spPr bwMode="auto">
              <a:xfrm flipV="1">
                <a:off x="4763491" y="1840380"/>
                <a:ext cx="896480" cy="372466"/>
              </a:xfrm>
              <a:prstGeom prst="line">
                <a:avLst/>
              </a:prstGeom>
              <a:noFill/>
              <a:ln w="28575">
                <a:solidFill>
                  <a:srgbClr val="7030A0"/>
                </a:solidFill>
                <a:prstDash val="dash"/>
                <a:round/>
                <a:headEnd/>
                <a:tailEnd/>
              </a:ln>
              <a:extLst>
                <a:ext uri="{909E8E84-426E-40dd-AFC4-6F175D3DCCD1}">
                  <a14:hiddenFill xmlns:a14="http://schemas.microsoft.com/office/drawing/2010/main" xmlns="">
                    <a:noFill/>
                  </a14:hiddenFill>
                </a:ext>
              </a:extLst>
            </p:spPr>
          </p:cxnSp>
        </p:grpSp>
      </p:grpSp>
      <p:sp>
        <p:nvSpPr>
          <p:cNvPr id="35844" name="TextBox 163"/>
          <p:cNvSpPr txBox="1">
            <a:spLocks noChangeArrowheads="1"/>
          </p:cNvSpPr>
          <p:nvPr/>
        </p:nvSpPr>
        <p:spPr bwMode="auto">
          <a:xfrm>
            <a:off x="6994236" y="2899051"/>
            <a:ext cx="3810000" cy="70643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ClrTx/>
              <a:buSzTx/>
              <a:buFontTx/>
              <a:buNone/>
            </a:pPr>
            <a:r>
              <a:rPr lang="en-US" altLang="en-US" sz="2000" dirty="0"/>
              <a:t>Collaborative filtering methods suffer from the data </a:t>
            </a:r>
            <a:r>
              <a:rPr lang="en-US" altLang="en-US" sz="2000" dirty="0" err="1"/>
              <a:t>sparsity</a:t>
            </a:r>
            <a:r>
              <a:rPr lang="en-US" altLang="en-US" sz="2000" dirty="0"/>
              <a:t> issue</a:t>
            </a:r>
          </a:p>
        </p:txBody>
      </p:sp>
      <p:grpSp>
        <p:nvGrpSpPr>
          <p:cNvPr id="35845" name="Group 133"/>
          <p:cNvGrpSpPr>
            <a:grpSpLocks/>
          </p:cNvGrpSpPr>
          <p:nvPr/>
        </p:nvGrpSpPr>
        <p:grpSpPr bwMode="auto">
          <a:xfrm>
            <a:off x="6289387" y="3653277"/>
            <a:ext cx="4354513" cy="1888945"/>
            <a:chOff x="1784689" y="1765978"/>
            <a:chExt cx="4994825" cy="2195489"/>
          </a:xfrm>
        </p:grpSpPr>
        <p:pic>
          <p:nvPicPr>
            <p:cNvPr id="35849" name="Picture 134" descr="300px-Long_tail.sv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30760" y="1913461"/>
              <a:ext cx="3343630" cy="173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0" name="TextBox 135"/>
            <p:cNvSpPr txBox="1">
              <a:spLocks noChangeArrowheads="1"/>
            </p:cNvSpPr>
            <p:nvPr/>
          </p:nvSpPr>
          <p:spPr bwMode="auto">
            <a:xfrm>
              <a:off x="4427037" y="3545213"/>
              <a:ext cx="2198292" cy="416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1800"/>
                <a:t># of users or items</a:t>
              </a:r>
            </a:p>
          </p:txBody>
        </p:sp>
        <p:sp>
          <p:nvSpPr>
            <p:cNvPr id="137" name="Rectangle 136"/>
            <p:cNvSpPr/>
            <p:nvPr/>
          </p:nvSpPr>
          <p:spPr>
            <a:xfrm>
              <a:off x="3108509" y="1765978"/>
              <a:ext cx="886795" cy="2148967"/>
            </a:xfrm>
            <a:prstGeom prst="rect">
              <a:avLst/>
            </a:prstGeom>
            <a:noFill/>
            <a:ln w="28575">
              <a:solidFill>
                <a:srgbClr val="00B050"/>
              </a:solidFill>
              <a:prstDash val="lgDash"/>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35852" name="TextBox 137"/>
            <p:cNvSpPr txBox="1">
              <a:spLocks noChangeArrowheads="1"/>
            </p:cNvSpPr>
            <p:nvPr/>
          </p:nvSpPr>
          <p:spPr bwMode="auto">
            <a:xfrm>
              <a:off x="1784689" y="2163027"/>
              <a:ext cx="1387025" cy="131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1400" b="1">
                  <a:solidFill>
                    <a:srgbClr val="7030A0"/>
                  </a:solidFill>
                </a:rPr>
                <a:t>A small set of users &amp; items have a large number of ratings</a:t>
              </a:r>
            </a:p>
          </p:txBody>
        </p:sp>
        <p:sp>
          <p:nvSpPr>
            <p:cNvPr id="35853" name="TextBox 138"/>
            <p:cNvSpPr txBox="1">
              <a:spLocks noChangeArrowheads="1"/>
            </p:cNvSpPr>
            <p:nvPr/>
          </p:nvSpPr>
          <p:spPr bwMode="auto">
            <a:xfrm>
              <a:off x="4078452" y="2156346"/>
              <a:ext cx="2701062" cy="589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a:spcBef>
                  <a:spcPct val="0"/>
                </a:spcBef>
                <a:buClrTx/>
                <a:buSzTx/>
                <a:buFontTx/>
                <a:buNone/>
              </a:pPr>
              <a:r>
                <a:rPr lang="en-US" altLang="en-US" sz="1400" b="1">
                  <a:solidFill>
                    <a:srgbClr val="7030A0"/>
                  </a:solidFill>
                </a:rPr>
                <a:t>Most users and items have a small number of ratings</a:t>
              </a:r>
            </a:p>
          </p:txBody>
        </p:sp>
        <p:sp>
          <p:nvSpPr>
            <p:cNvPr id="35854" name="TextBox 139"/>
            <p:cNvSpPr txBox="1">
              <a:spLocks noChangeArrowheads="1"/>
            </p:cNvSpPr>
            <p:nvPr/>
          </p:nvSpPr>
          <p:spPr bwMode="auto">
            <a:xfrm rot="-5400000">
              <a:off x="2599232" y="2563808"/>
              <a:ext cx="1389177" cy="423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1800"/>
                <a:t># of ratings</a:t>
              </a:r>
            </a:p>
          </p:txBody>
        </p:sp>
        <p:sp>
          <p:nvSpPr>
            <p:cNvPr id="141" name="Rectangle 140"/>
            <p:cNvSpPr/>
            <p:nvPr/>
          </p:nvSpPr>
          <p:spPr>
            <a:xfrm>
              <a:off x="4079067" y="3081124"/>
              <a:ext cx="2694984" cy="808770"/>
            </a:xfrm>
            <a:prstGeom prst="rect">
              <a:avLst/>
            </a:prstGeom>
            <a:noFill/>
            <a:ln w="28575">
              <a:solidFill>
                <a:srgbClr val="FFC000"/>
              </a:solidFill>
              <a:prstDash val="lgDash"/>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grpSp>
      <p:sp>
        <p:nvSpPr>
          <p:cNvPr id="35848" name="TextBox 144"/>
          <p:cNvSpPr txBox="1">
            <a:spLocks noChangeArrowheads="1"/>
          </p:cNvSpPr>
          <p:nvPr/>
        </p:nvSpPr>
        <p:spPr bwMode="auto">
          <a:xfrm>
            <a:off x="7070436" y="5542224"/>
            <a:ext cx="3902364" cy="677108"/>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ClrTx/>
              <a:buSzTx/>
              <a:buFontTx/>
              <a:buNone/>
            </a:pPr>
            <a:r>
              <a:rPr lang="en-US" altLang="en-US" sz="1900" dirty="0"/>
              <a:t>Personalized recommendation with </a:t>
            </a:r>
            <a:r>
              <a:rPr lang="en-US" altLang="en-US" sz="1900" dirty="0" err="1" smtClean="0"/>
              <a:t>heterogeous</a:t>
            </a:r>
            <a:r>
              <a:rPr lang="en-US" altLang="en-US" sz="1900" dirty="0" smtClean="0"/>
              <a:t> networks [Yu et al. 14a]</a:t>
            </a:r>
            <a:endParaRPr lang="en-US" altLang="en-US" sz="1900" dirty="0"/>
          </a:p>
        </p:txBody>
      </p:sp>
      <p:sp>
        <p:nvSpPr>
          <p:cNvPr id="3" name="Slide Number Placeholder 2"/>
          <p:cNvSpPr>
            <a:spLocks noGrp="1"/>
          </p:cNvSpPr>
          <p:nvPr>
            <p:ph type="sldNum" sz="quarter" idx="12"/>
          </p:nvPr>
        </p:nvSpPr>
        <p:spPr/>
        <p:txBody>
          <a:bodyPr/>
          <a:lstStyle/>
          <a:p>
            <a:fld id="{6113E31D-E2AB-40D1-8B51-AFA5AFEF393A}" type="slidenum">
              <a:rPr lang="en-US" smtClean="0"/>
              <a:t>156</a:t>
            </a:fld>
            <a:endParaRPr lang="en-US" dirty="0"/>
          </a:p>
        </p:txBody>
      </p:sp>
    </p:spTree>
    <p:extLst>
      <p:ext uri="{BB962C8B-B14F-4D97-AF65-F5344CB8AC3E}">
        <p14:creationId xmlns:p14="http://schemas.microsoft.com/office/powerpoint/2010/main" val="212046029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4"/>
          <p:cNvPicPr>
            <a:picLocks noChangeAspect="1"/>
          </p:cNvPicPr>
          <p:nvPr/>
        </p:nvPicPr>
        <p:blipFill rotWithShape="1">
          <a:blip r:embed="rId2">
            <a:extLst>
              <a:ext uri="{28A0092B-C50C-407E-A947-70E740481C1C}">
                <a14:useLocalDpi xmlns:a14="http://schemas.microsoft.com/office/drawing/2010/main" val="0"/>
              </a:ext>
            </a:extLst>
          </a:blip>
          <a:srcRect t="10251" b="4429"/>
          <a:stretch/>
        </p:blipFill>
        <p:spPr bwMode="auto">
          <a:xfrm>
            <a:off x="2987827" y="4063698"/>
            <a:ext cx="8467725" cy="2100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Autofit/>
          </a:bodyPr>
          <a:lstStyle/>
          <a:p>
            <a:pPr>
              <a:lnSpc>
                <a:spcPts val="4000"/>
              </a:lnSpc>
              <a:defRPr/>
            </a:pPr>
            <a:r>
              <a:rPr lang="en-US" altLang="en-US" dirty="0" smtClean="0"/>
              <a:t>Personalized </a:t>
            </a:r>
            <a:r>
              <a:rPr lang="en-US" altLang="en-US" dirty="0"/>
              <a:t>Recommendation in Heterogeneous Networks</a:t>
            </a:r>
          </a:p>
        </p:txBody>
      </p:sp>
      <p:sp>
        <p:nvSpPr>
          <p:cNvPr id="6" name="Content Placeholder 2"/>
          <p:cNvSpPr>
            <a:spLocks noGrp="1"/>
          </p:cNvSpPr>
          <p:nvPr>
            <p:ph idx="1"/>
          </p:nvPr>
        </p:nvSpPr>
        <p:spPr/>
        <p:txBody>
          <a:bodyPr>
            <a:normAutofit/>
          </a:bodyPr>
          <a:lstStyle/>
          <a:p>
            <a:pPr>
              <a:spcBef>
                <a:spcPts val="0"/>
              </a:spcBef>
              <a:buFont typeface="Wingdings" panose="05000000000000000000" pitchFamily="2" charset="2"/>
              <a:buChar char="q"/>
              <a:defRPr/>
            </a:pPr>
            <a:r>
              <a:rPr lang="en-US" sz="2400" dirty="0" smtClean="0"/>
              <a:t> Datasets</a:t>
            </a:r>
            <a:r>
              <a:rPr lang="en-US" sz="2400" dirty="0"/>
              <a:t>: </a:t>
            </a:r>
          </a:p>
          <a:p>
            <a:pPr>
              <a:spcBef>
                <a:spcPts val="0"/>
              </a:spcBef>
              <a:buFont typeface="Wingdings" panose="05000000000000000000" pitchFamily="2" charset="2"/>
              <a:buChar char="q"/>
              <a:defRPr/>
            </a:pPr>
            <a:r>
              <a:rPr lang="en-US" sz="2400" dirty="0" smtClean="0"/>
              <a:t> Methods </a:t>
            </a:r>
            <a:r>
              <a:rPr lang="en-US" sz="2400" dirty="0"/>
              <a:t>to </a:t>
            </a:r>
            <a:r>
              <a:rPr lang="en-US" sz="2400" dirty="0" smtClean="0"/>
              <a:t>compare:</a:t>
            </a:r>
            <a:endParaRPr lang="en-US" sz="2400" dirty="0"/>
          </a:p>
          <a:p>
            <a:pPr lvl="1" algn="just">
              <a:spcBef>
                <a:spcPts val="0"/>
              </a:spcBef>
              <a:defRPr/>
            </a:pPr>
            <a:r>
              <a:rPr lang="en-US" sz="2200" dirty="0">
                <a:solidFill>
                  <a:srgbClr val="0070C0"/>
                </a:solidFill>
              </a:rPr>
              <a:t>Popularity:</a:t>
            </a:r>
            <a:r>
              <a:rPr lang="en-US" sz="2200" dirty="0"/>
              <a:t> Recommend the most popular items to users</a:t>
            </a:r>
          </a:p>
          <a:p>
            <a:pPr lvl="1" algn="just">
              <a:spcBef>
                <a:spcPts val="0"/>
              </a:spcBef>
              <a:defRPr/>
            </a:pPr>
            <a:r>
              <a:rPr lang="en-US" sz="2200" dirty="0">
                <a:solidFill>
                  <a:srgbClr val="0070C0"/>
                </a:solidFill>
              </a:rPr>
              <a:t>Co-click:</a:t>
            </a:r>
            <a:r>
              <a:rPr lang="en-US" sz="2200" dirty="0"/>
              <a:t> Conditional probabilities between items</a:t>
            </a:r>
          </a:p>
          <a:p>
            <a:pPr lvl="1" algn="just">
              <a:spcBef>
                <a:spcPts val="0"/>
              </a:spcBef>
              <a:defRPr/>
            </a:pPr>
            <a:r>
              <a:rPr lang="en-US" sz="2200" dirty="0">
                <a:solidFill>
                  <a:srgbClr val="0070C0"/>
                </a:solidFill>
              </a:rPr>
              <a:t>NMF:</a:t>
            </a:r>
            <a:r>
              <a:rPr lang="en-US" sz="2200" dirty="0"/>
              <a:t> Non-negative matrix factorization on user feedback</a:t>
            </a:r>
          </a:p>
          <a:p>
            <a:pPr lvl="1" algn="just">
              <a:spcBef>
                <a:spcPts val="0"/>
              </a:spcBef>
              <a:defRPr/>
            </a:pPr>
            <a:r>
              <a:rPr lang="en-US" sz="2200" dirty="0">
                <a:solidFill>
                  <a:srgbClr val="0070C0"/>
                </a:solidFill>
              </a:rPr>
              <a:t>Hybrid-SVM:</a:t>
            </a:r>
            <a:r>
              <a:rPr lang="en-US" sz="2200" dirty="0"/>
              <a:t> Use Rank-SVM </a:t>
            </a:r>
            <a:r>
              <a:rPr lang="en-US" sz="2200" dirty="0" smtClean="0"/>
              <a:t> to utilize </a:t>
            </a:r>
            <a:r>
              <a:rPr lang="en-US" sz="2200" dirty="0"/>
              <a:t>both user feedback and information </a:t>
            </a:r>
            <a:r>
              <a:rPr lang="en-US" sz="2200" dirty="0" smtClean="0"/>
              <a:t>network</a:t>
            </a:r>
            <a:endParaRPr lang="en-US" sz="2200" dirty="0"/>
          </a:p>
        </p:txBody>
      </p:sp>
      <p:sp>
        <p:nvSpPr>
          <p:cNvPr id="36868" name="TextBox 2"/>
          <p:cNvSpPr txBox="1">
            <a:spLocks noChangeArrowheads="1"/>
          </p:cNvSpPr>
          <p:nvPr/>
        </p:nvSpPr>
        <p:spPr bwMode="auto">
          <a:xfrm>
            <a:off x="752355" y="4509911"/>
            <a:ext cx="2178669" cy="1446550"/>
          </a:xfrm>
          <a:prstGeom prst="rect">
            <a:avLst/>
          </a:prstGeom>
          <a:solidFill>
            <a:srgbClr val="FFFF00"/>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a:spcBef>
                <a:spcPct val="20000"/>
              </a:spcBef>
              <a:buClr>
                <a:srgbClr val="170981"/>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FF6600"/>
              </a:buClr>
              <a:buSzPct val="80000"/>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SzPct val="80000"/>
              <a:buFont typeface="Wingdings" panose="05000000000000000000" pitchFamily="2" charset="2"/>
              <a:buChar char="§"/>
              <a:defRPr sz="2000">
                <a:solidFill>
                  <a:srgbClr val="120761"/>
                </a:solidFill>
                <a:latin typeface="Calibri" panose="020F0502020204030204" pitchFamily="34" charset="0"/>
                <a:ea typeface="MS PGothic" panose="020B0600070205080204" pitchFamily="34" charset="-128"/>
              </a:defRPr>
            </a:lvl3pPr>
            <a:lvl4pPr marL="1600200" indent="-228600">
              <a:spcBef>
                <a:spcPct val="20000"/>
              </a:spcBef>
              <a:buClr>
                <a:srgbClr val="00CC00"/>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200" b="1" dirty="0"/>
              <a:t>Winner:</a:t>
            </a:r>
            <a:r>
              <a:rPr lang="en-US" altLang="en-US" sz="2200" dirty="0"/>
              <a:t> </a:t>
            </a:r>
            <a:r>
              <a:rPr lang="en-US" altLang="en-US" sz="2200" dirty="0" err="1"/>
              <a:t>HeteRec</a:t>
            </a:r>
            <a:r>
              <a:rPr lang="en-US" altLang="en-US" sz="2200" dirty="0"/>
              <a:t> personalized recommendation (</a:t>
            </a:r>
            <a:r>
              <a:rPr lang="en-US" altLang="en-US" sz="2200" dirty="0" err="1"/>
              <a:t>HeteRec</a:t>
            </a:r>
            <a:r>
              <a:rPr lang="en-US" altLang="en-US" sz="2200" dirty="0"/>
              <a:t>-p)</a:t>
            </a:r>
          </a:p>
        </p:txBody>
      </p:sp>
      <p:pic>
        <p:nvPicPr>
          <p:cNvPr id="368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505" y="1774973"/>
            <a:ext cx="6734175" cy="790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6113E31D-E2AB-40D1-8B51-AFA5AFEF393A}" type="slidenum">
              <a:rPr lang="en-US" smtClean="0"/>
              <a:t>157</a:t>
            </a:fld>
            <a:endParaRPr lang="en-US" dirty="0"/>
          </a:p>
        </p:txBody>
      </p:sp>
    </p:spTree>
    <p:extLst>
      <p:ext uri="{BB962C8B-B14F-4D97-AF65-F5344CB8AC3E}">
        <p14:creationId xmlns:p14="http://schemas.microsoft.com/office/powerpoint/2010/main" val="418493845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135764" y="1999686"/>
            <a:ext cx="10058400" cy="4023360"/>
          </a:xfrm>
        </p:spPr>
        <p:txBody>
          <a:bodyPr>
            <a:normAutofit/>
          </a:bodyPr>
          <a:lstStyle/>
          <a:p>
            <a:pPr marL="457200" indent="-457200">
              <a:lnSpc>
                <a:spcPct val="140000"/>
              </a:lnSpc>
              <a:buFont typeface="+mj-lt"/>
              <a:buAutoNum type="arabicPeriod"/>
            </a:pPr>
            <a:r>
              <a:rPr lang="en-US" sz="2800" dirty="0" smtClean="0"/>
              <a:t>Introduction to bringing structure to text</a:t>
            </a:r>
          </a:p>
          <a:p>
            <a:pPr marL="457200" indent="-457200">
              <a:lnSpc>
                <a:spcPct val="140000"/>
              </a:lnSpc>
              <a:buFont typeface="+mj-lt"/>
              <a:buAutoNum type="arabicPeriod"/>
            </a:pPr>
            <a:r>
              <a:rPr lang="en-US" sz="2800" dirty="0" smtClean="0"/>
              <a:t>Mining phrase-based and entity-enriched topical hierarchies</a:t>
            </a:r>
          </a:p>
          <a:p>
            <a:pPr marL="457200" indent="-457200">
              <a:lnSpc>
                <a:spcPct val="140000"/>
              </a:lnSpc>
              <a:buFont typeface="+mj-lt"/>
              <a:buAutoNum type="arabicPeriod"/>
            </a:pPr>
            <a:r>
              <a:rPr lang="en-US" sz="2800" dirty="0" smtClean="0"/>
              <a:t>Heterogeneous information network construction and mining</a:t>
            </a:r>
          </a:p>
          <a:p>
            <a:pPr marL="457200" indent="-457200">
              <a:lnSpc>
                <a:spcPct val="140000"/>
              </a:lnSpc>
              <a:buFont typeface="+mj-lt"/>
              <a:buAutoNum type="arabicPeriod"/>
            </a:pPr>
            <a:r>
              <a:rPr lang="en-US" sz="2800" dirty="0" smtClean="0"/>
              <a:t>Trends and research problems</a:t>
            </a:r>
            <a:endParaRPr lang="en-US" sz="2800" dirty="0"/>
          </a:p>
        </p:txBody>
      </p:sp>
      <p:sp>
        <p:nvSpPr>
          <p:cNvPr id="4" name="Slide Number Placeholder 3"/>
          <p:cNvSpPr>
            <a:spLocks noGrp="1"/>
          </p:cNvSpPr>
          <p:nvPr>
            <p:ph type="sldNum" sz="quarter" idx="12"/>
          </p:nvPr>
        </p:nvSpPr>
        <p:spPr/>
        <p:txBody>
          <a:bodyPr/>
          <a:lstStyle/>
          <a:p>
            <a:fld id="{6113E31D-E2AB-40D1-8B51-AFA5AFEF393A}" type="slidenum">
              <a:rPr lang="en-US" smtClean="0"/>
              <a:t>158</a:t>
            </a:fld>
            <a:endParaRPr lang="en-US" dirty="0"/>
          </a:p>
        </p:txBody>
      </p:sp>
      <p:sp>
        <p:nvSpPr>
          <p:cNvPr id="5" name="AutoShape 8"/>
          <p:cNvSpPr>
            <a:spLocks noChangeArrowheads="1"/>
          </p:cNvSpPr>
          <p:nvPr/>
        </p:nvSpPr>
        <p:spPr bwMode="auto">
          <a:xfrm rot="9129169">
            <a:off x="6053009" y="4338471"/>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ln>
            <a:headEnd/>
            <a:tailEnd/>
          </a:ln>
        </p:spPr>
        <p:style>
          <a:lnRef idx="2">
            <a:schemeClr val="accent2"/>
          </a:lnRef>
          <a:fillRef idx="1">
            <a:schemeClr val="lt1"/>
          </a:fillRef>
          <a:effectRef idx="0">
            <a:schemeClr val="accent2"/>
          </a:effectRef>
          <a:fontRef idx="minor">
            <a:schemeClr val="dk1"/>
          </a:fontRef>
        </p:style>
        <p:txBody>
          <a:bodyPr rot="10800000" wrap="none" anchor="ctr"/>
          <a:lstStyle/>
          <a:p>
            <a:pPr eaLnBrk="1" hangingPunct="1">
              <a:defRPr/>
            </a:pPr>
            <a:endParaRPr lang="en-US" b="1">
              <a:ln w="18000">
                <a:solidFill>
                  <a:schemeClr val="accent2">
                    <a:satMod val="140000"/>
                  </a:schemeClr>
                </a:solidFill>
                <a:prstDash val="solid"/>
                <a:miter lim="800000"/>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13139861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Mining Latent Structures </a:t>
            </a:r>
            <a:br>
              <a:rPr lang="en-US" dirty="0" smtClean="0"/>
            </a:br>
            <a:r>
              <a:rPr lang="en-US" dirty="0" smtClean="0"/>
              <a:t>from Multiple Sources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dirty="0" smtClean="0"/>
              <a:t> Knowledgebase</a:t>
            </a:r>
          </a:p>
          <a:p>
            <a:pPr>
              <a:buFont typeface="Wingdings" panose="05000000000000000000" pitchFamily="2" charset="2"/>
              <a:buChar char="q"/>
            </a:pPr>
            <a:r>
              <a:rPr lang="en-US" sz="2400" dirty="0" smtClean="0"/>
              <a:t> Taxonomy </a:t>
            </a:r>
          </a:p>
          <a:p>
            <a:pPr>
              <a:buFont typeface="Wingdings" panose="05000000000000000000" pitchFamily="2" charset="2"/>
              <a:buChar char="q"/>
            </a:pPr>
            <a:r>
              <a:rPr lang="en-US" sz="2400" dirty="0" smtClean="0"/>
              <a:t> Web tables</a:t>
            </a:r>
          </a:p>
          <a:p>
            <a:pPr>
              <a:buFont typeface="Wingdings" panose="05000000000000000000" pitchFamily="2" charset="2"/>
              <a:buChar char="q"/>
            </a:pPr>
            <a:r>
              <a:rPr lang="en-US" sz="2400" dirty="0" smtClean="0"/>
              <a:t> Web pages</a:t>
            </a:r>
          </a:p>
          <a:p>
            <a:pPr>
              <a:buFont typeface="Wingdings" panose="05000000000000000000" pitchFamily="2" charset="2"/>
              <a:buChar char="q"/>
            </a:pPr>
            <a:r>
              <a:rPr lang="en-US" sz="2400" dirty="0" smtClean="0"/>
              <a:t> Domain text</a:t>
            </a:r>
          </a:p>
          <a:p>
            <a:pPr>
              <a:buFont typeface="Wingdings" panose="05000000000000000000" pitchFamily="2" charset="2"/>
              <a:buChar char="q"/>
            </a:pPr>
            <a:r>
              <a:rPr lang="en-US" sz="2400" dirty="0" smtClean="0"/>
              <a:t> Social media</a:t>
            </a:r>
          </a:p>
          <a:p>
            <a:pPr>
              <a:buFont typeface="Wingdings" panose="05000000000000000000" pitchFamily="2" charset="2"/>
              <a:buChar char="q"/>
            </a:pPr>
            <a:r>
              <a:rPr lang="en-US" sz="2400" dirty="0" smtClean="0"/>
              <a:t> Social networks</a:t>
            </a:r>
          </a:p>
          <a:p>
            <a:r>
              <a:rPr lang="en-US" sz="2400" dirty="0" smtClean="0"/>
              <a:t>…</a:t>
            </a:r>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159</a:t>
            </a:fld>
            <a:endParaRPr lang="en-US" dirty="0"/>
          </a:p>
        </p:txBody>
      </p:sp>
      <p:pic>
        <p:nvPicPr>
          <p:cNvPr id="5" name="Picture 4"/>
          <p:cNvPicPr>
            <a:picLocks noChangeAspect="1"/>
          </p:cNvPicPr>
          <p:nvPr/>
        </p:nvPicPr>
        <p:blipFill>
          <a:blip r:embed="rId2"/>
          <a:stretch>
            <a:fillRect/>
          </a:stretch>
        </p:blipFill>
        <p:spPr>
          <a:xfrm>
            <a:off x="3769171" y="1840620"/>
            <a:ext cx="844880" cy="974861"/>
          </a:xfrm>
          <a:prstGeom prst="rect">
            <a:avLst/>
          </a:prstGeom>
        </p:spPr>
      </p:pic>
      <p:grpSp>
        <p:nvGrpSpPr>
          <p:cNvPr id="9" name="Group 8"/>
          <p:cNvGrpSpPr/>
          <p:nvPr/>
        </p:nvGrpSpPr>
        <p:grpSpPr>
          <a:xfrm>
            <a:off x="4755728" y="1773119"/>
            <a:ext cx="1827612" cy="1109862"/>
            <a:chOff x="744948" y="5412395"/>
            <a:chExt cx="1774601" cy="107767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948" y="5412395"/>
              <a:ext cx="1077670" cy="1077670"/>
            </a:xfrm>
            <a:prstGeom prst="rect">
              <a:avLst/>
            </a:prstGeom>
          </p:spPr>
        </p:pic>
        <p:sp>
          <p:nvSpPr>
            <p:cNvPr id="11" name="TextBox 10"/>
            <p:cNvSpPr txBox="1"/>
            <p:nvPr/>
          </p:nvSpPr>
          <p:spPr>
            <a:xfrm>
              <a:off x="954999" y="6004016"/>
              <a:ext cx="1564550" cy="461665"/>
            </a:xfrm>
            <a:prstGeom prst="rect">
              <a:avLst/>
            </a:prstGeom>
            <a:noFill/>
          </p:spPr>
          <p:txBody>
            <a:bodyPr wrap="square" rtlCol="0">
              <a:spAutoFit/>
            </a:bodyPr>
            <a:lstStyle/>
            <a:p>
              <a:pPr algn="ctr"/>
              <a:r>
                <a:rPr lang="en-US" sz="240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Free</a:t>
              </a:r>
              <a:r>
                <a:rPr lang="en-US" sz="2400" b="1"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a:t>
              </a:r>
              <a:endParaRPr lang="en-US" sz="24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3540" y="2019115"/>
            <a:ext cx="1525054" cy="78779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8398" y="1950530"/>
            <a:ext cx="1396419" cy="863764"/>
          </a:xfrm>
          <a:prstGeom prst="rect">
            <a:avLst/>
          </a:prstGeom>
        </p:spPr>
      </p:pic>
      <p:pic>
        <p:nvPicPr>
          <p:cNvPr id="14" name="Picture 13"/>
          <p:cNvPicPr>
            <a:picLocks noChangeAspect="1"/>
          </p:cNvPicPr>
          <p:nvPr/>
        </p:nvPicPr>
        <p:blipFill>
          <a:blip r:embed="rId6"/>
          <a:stretch>
            <a:fillRect/>
          </a:stretch>
        </p:blipFill>
        <p:spPr>
          <a:xfrm>
            <a:off x="3458335" y="3295357"/>
            <a:ext cx="4296835" cy="1290091"/>
          </a:xfrm>
          <a:prstGeom prst="rect">
            <a:avLst/>
          </a:prstGeom>
        </p:spPr>
      </p:pic>
      <p:pic>
        <p:nvPicPr>
          <p:cNvPr id="16" name="Picture 15"/>
          <p:cNvPicPr>
            <a:picLocks noChangeAspect="1"/>
          </p:cNvPicPr>
          <p:nvPr/>
        </p:nvPicPr>
        <p:blipFill>
          <a:blip r:embed="rId7"/>
          <a:stretch>
            <a:fillRect/>
          </a:stretch>
        </p:blipFill>
        <p:spPr>
          <a:xfrm>
            <a:off x="7768029" y="3280326"/>
            <a:ext cx="3650845" cy="1474050"/>
          </a:xfrm>
          <a:prstGeom prst="rect">
            <a:avLst/>
          </a:prstGeom>
        </p:spPr>
      </p:pic>
      <p:grpSp>
        <p:nvGrpSpPr>
          <p:cNvPr id="17" name="Group 16"/>
          <p:cNvGrpSpPr/>
          <p:nvPr/>
        </p:nvGrpSpPr>
        <p:grpSpPr>
          <a:xfrm>
            <a:off x="6531446" y="1834115"/>
            <a:ext cx="1455300" cy="1039361"/>
            <a:chOff x="6980930" y="5455621"/>
            <a:chExt cx="1455300" cy="1039361"/>
          </a:xfrm>
        </p:grpSpPr>
        <p:sp>
          <p:nvSpPr>
            <p:cNvPr id="18" name="TextBox 17"/>
            <p:cNvSpPr txBox="1"/>
            <p:nvPr/>
          </p:nvSpPr>
          <p:spPr>
            <a:xfrm>
              <a:off x="7002196" y="5455621"/>
              <a:ext cx="1272336" cy="646331"/>
            </a:xfrm>
            <a:prstGeom prst="rect">
              <a:avLst/>
            </a:prstGeom>
            <a:noFill/>
          </p:spPr>
          <p:txBody>
            <a:bodyPr wrap="none" rtlCol="0">
              <a:spAutoFit/>
            </a:bodyPr>
            <a:lstStyle/>
            <a:p>
              <a:r>
                <a:rPr lang="en-US" sz="3600" dirty="0"/>
                <a:t>Satori</a:t>
              </a: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0930" y="5983823"/>
              <a:ext cx="1455300" cy="511159"/>
            </a:xfrm>
            <a:prstGeom prst="rect">
              <a:avLst/>
            </a:prstGeom>
          </p:spPr>
        </p:pic>
      </p:grpSp>
      <p:pic>
        <p:nvPicPr>
          <p:cNvPr id="20" name="Picture 2" descr="http://trit.or.tz/wp-content/uploads/2011/02/central-publication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452" y="4863763"/>
            <a:ext cx="2083751" cy="136081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1" name="Straight Connector 20"/>
          <p:cNvCxnSpPr>
            <a:stCxn id="13" idx="2"/>
          </p:cNvCxnSpPr>
          <p:nvPr/>
        </p:nvCxnSpPr>
        <p:spPr>
          <a:xfrm flipH="1">
            <a:off x="8763674" y="2814294"/>
            <a:ext cx="2934" cy="466032"/>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309328" y="2835291"/>
            <a:ext cx="1331" cy="459675"/>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155676" y="2808052"/>
            <a:ext cx="1819430" cy="5085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Annotate</a:t>
            </a:r>
            <a:endParaRPr lang="en-US" sz="2400" dirty="0">
              <a:solidFill>
                <a:schemeClr val="tx1"/>
              </a:solidFill>
            </a:endParaRPr>
          </a:p>
        </p:txBody>
      </p:sp>
      <p:sp>
        <p:nvSpPr>
          <p:cNvPr id="28" name="Rectangle 27"/>
          <p:cNvSpPr/>
          <p:nvPr/>
        </p:nvSpPr>
        <p:spPr>
          <a:xfrm>
            <a:off x="8542796" y="2806914"/>
            <a:ext cx="1573429" cy="5085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Enrich</a:t>
            </a:r>
            <a:endParaRPr lang="en-US" sz="2400" dirty="0">
              <a:solidFill>
                <a:schemeClr val="tx1"/>
              </a:solidFill>
            </a:endParaRPr>
          </a:p>
        </p:txBody>
      </p:sp>
      <p:pic>
        <p:nvPicPr>
          <p:cNvPr id="32" name="Picture 31"/>
          <p:cNvPicPr>
            <a:picLocks noChangeAspect="1"/>
          </p:cNvPicPr>
          <p:nvPr/>
        </p:nvPicPr>
        <p:blipFill>
          <a:blip r:embed="rId10"/>
          <a:stretch>
            <a:fillRect/>
          </a:stretch>
        </p:blipFill>
        <p:spPr>
          <a:xfrm>
            <a:off x="7447419" y="4857875"/>
            <a:ext cx="2562232" cy="1358974"/>
          </a:xfrm>
          <a:prstGeom prst="rect">
            <a:avLst/>
          </a:prstGeom>
        </p:spPr>
      </p:pic>
      <p:pic>
        <p:nvPicPr>
          <p:cNvPr id="30" name="Picture 29"/>
          <p:cNvPicPr>
            <a:picLocks noChangeAspect="1"/>
          </p:cNvPicPr>
          <p:nvPr/>
        </p:nvPicPr>
        <p:blipFill>
          <a:blip r:embed="rId2"/>
          <a:stretch>
            <a:fillRect/>
          </a:stretch>
        </p:blipFill>
        <p:spPr>
          <a:xfrm>
            <a:off x="9216411" y="4811620"/>
            <a:ext cx="743491" cy="857874"/>
          </a:xfrm>
          <a:prstGeom prst="rect">
            <a:avLst/>
          </a:prstGeom>
        </p:spPr>
      </p:pic>
      <p:cxnSp>
        <p:nvCxnSpPr>
          <p:cNvPr id="33" name="Straight Connector 32"/>
          <p:cNvCxnSpPr/>
          <p:nvPr/>
        </p:nvCxnSpPr>
        <p:spPr>
          <a:xfrm flipH="1">
            <a:off x="6509159" y="5209819"/>
            <a:ext cx="780304" cy="1"/>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6124792" y="4729558"/>
            <a:ext cx="1573429" cy="5085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Enrich</a:t>
            </a:r>
            <a:endParaRPr lang="en-US" sz="2400" dirty="0">
              <a:solidFill>
                <a:schemeClr val="tx1"/>
              </a:solidFill>
            </a:endParaRPr>
          </a:p>
        </p:txBody>
      </p:sp>
      <p:cxnSp>
        <p:nvCxnSpPr>
          <p:cNvPr id="36" name="Straight Connector 35"/>
          <p:cNvCxnSpPr/>
          <p:nvPr/>
        </p:nvCxnSpPr>
        <p:spPr>
          <a:xfrm flipV="1">
            <a:off x="6513467" y="5718454"/>
            <a:ext cx="753427" cy="1"/>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124792" y="5734109"/>
            <a:ext cx="1573429" cy="4133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Guide</a:t>
            </a:r>
            <a:endParaRPr lang="en-US" sz="2400" dirty="0">
              <a:solidFill>
                <a:schemeClr val="tx1"/>
              </a:solidFill>
            </a:endParaRPr>
          </a:p>
        </p:txBody>
      </p:sp>
      <p:cxnSp>
        <p:nvCxnSpPr>
          <p:cNvPr id="40" name="Straight Connector 39"/>
          <p:cNvCxnSpPr>
            <a:cxnSpLocks noChangeShapeType="1"/>
          </p:cNvCxnSpPr>
          <p:nvPr/>
        </p:nvCxnSpPr>
        <p:spPr bwMode="auto">
          <a:xfrm>
            <a:off x="3458335" y="4734448"/>
            <a:ext cx="7697345" cy="7733"/>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grpSp>
        <p:nvGrpSpPr>
          <p:cNvPr id="42" name="Group 41"/>
          <p:cNvGrpSpPr/>
          <p:nvPr/>
        </p:nvGrpSpPr>
        <p:grpSpPr>
          <a:xfrm>
            <a:off x="7159908" y="405960"/>
            <a:ext cx="4113006" cy="666641"/>
            <a:chOff x="1475458" y="1057660"/>
            <a:chExt cx="5051266" cy="812589"/>
          </a:xfrm>
        </p:grpSpPr>
        <p:sp>
          <p:nvSpPr>
            <p:cNvPr id="43" name="Pentagon 42"/>
            <p:cNvSpPr/>
            <p:nvPr/>
          </p:nvSpPr>
          <p:spPr>
            <a:xfrm rot="10800000">
              <a:off x="1475458" y="1057660"/>
              <a:ext cx="5051266" cy="812589"/>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Pentagon 4"/>
            <p:cNvSpPr/>
            <p:nvPr/>
          </p:nvSpPr>
          <p:spPr>
            <a:xfrm>
              <a:off x="1678605" y="1057660"/>
              <a:ext cx="4848119" cy="8125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8329" tIns="114300" rIns="213360" bIns="114300" numCol="1" spcCol="1270" anchor="ctr" anchorCtr="0">
              <a:noAutofit/>
            </a:bodyPr>
            <a:lstStyle/>
            <a:p>
              <a:pPr lvl="0" algn="ctr" defTabSz="1333500">
                <a:lnSpc>
                  <a:spcPct val="90000"/>
                </a:lnSpc>
                <a:spcBef>
                  <a:spcPct val="0"/>
                </a:spcBef>
                <a:spcAft>
                  <a:spcPct val="35000"/>
                </a:spcAft>
              </a:pPr>
              <a:r>
                <a:rPr lang="en-US" sz="3000" kern="1200" dirty="0" smtClean="0"/>
                <a:t>Topical phrase mining</a:t>
              </a:r>
              <a:endParaRPr lang="en-US" sz="3000" kern="1200" dirty="0"/>
            </a:p>
          </p:txBody>
        </p:sp>
      </p:grpSp>
      <p:grpSp>
        <p:nvGrpSpPr>
          <p:cNvPr id="45" name="Group 44"/>
          <p:cNvGrpSpPr/>
          <p:nvPr/>
        </p:nvGrpSpPr>
        <p:grpSpPr>
          <a:xfrm>
            <a:off x="7159908" y="1072603"/>
            <a:ext cx="4113006" cy="666641"/>
            <a:chOff x="1475458" y="3167968"/>
            <a:chExt cx="5051266" cy="812589"/>
          </a:xfrm>
        </p:grpSpPr>
        <p:sp>
          <p:nvSpPr>
            <p:cNvPr id="46" name="Pentagon 45"/>
            <p:cNvSpPr/>
            <p:nvPr/>
          </p:nvSpPr>
          <p:spPr>
            <a:xfrm rot="10800000">
              <a:off x="1475458" y="3167968"/>
              <a:ext cx="5051266" cy="812589"/>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Pentagon 6"/>
            <p:cNvSpPr/>
            <p:nvPr/>
          </p:nvSpPr>
          <p:spPr>
            <a:xfrm>
              <a:off x="1678605" y="3167968"/>
              <a:ext cx="4848119" cy="8125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8329" tIns="114300" rIns="213360" bIns="114300" numCol="1" spcCol="1270" anchor="ctr" anchorCtr="0">
              <a:noAutofit/>
            </a:bodyPr>
            <a:lstStyle/>
            <a:p>
              <a:pPr lvl="0" algn="ctr" defTabSz="1333500">
                <a:lnSpc>
                  <a:spcPct val="90000"/>
                </a:lnSpc>
                <a:spcBef>
                  <a:spcPct val="0"/>
                </a:spcBef>
                <a:spcAft>
                  <a:spcPct val="35000"/>
                </a:spcAft>
              </a:pPr>
              <a:r>
                <a:rPr lang="en-US" sz="3000" kern="1200" dirty="0" smtClean="0"/>
                <a:t>Entity typing</a:t>
              </a:r>
              <a:endParaRPr lang="en-US" sz="3000" kern="1200" dirty="0"/>
            </a:p>
          </p:txBody>
        </p:sp>
      </p:grpSp>
    </p:spTree>
    <p:extLst>
      <p:ext uri="{BB962C8B-B14F-4D97-AF65-F5344CB8AC3E}">
        <p14:creationId xmlns:p14="http://schemas.microsoft.com/office/powerpoint/2010/main" val="2391353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Structure from Text: </a:t>
            </a:r>
            <a:br>
              <a:rPr lang="en-US" dirty="0" smtClean="0"/>
            </a:br>
            <a:r>
              <a:rPr lang="en-US" dirty="0" smtClean="0"/>
              <a:t>Phrases, Topics, Entities</a:t>
            </a:r>
            <a:endParaRPr lang="en-US" dirty="0"/>
          </a:p>
        </p:txBody>
      </p:sp>
      <p:sp>
        <p:nvSpPr>
          <p:cNvPr id="3" name="Content Placeholder 2"/>
          <p:cNvSpPr>
            <a:spLocks noGrp="1"/>
          </p:cNvSpPr>
          <p:nvPr>
            <p:ph sz="half" idx="1"/>
          </p:nvPr>
        </p:nvSpPr>
        <p:spPr>
          <a:xfrm>
            <a:off x="1097279" y="1845734"/>
            <a:ext cx="4937760" cy="1861093"/>
          </a:xfrm>
        </p:spPr>
        <p:txBody>
          <a:bodyPr>
            <a:normAutofit/>
          </a:bodyPr>
          <a:lstStyle/>
          <a:p>
            <a:pPr>
              <a:buFont typeface="Wingdings" panose="05000000000000000000" pitchFamily="2" charset="2"/>
              <a:buChar char="q"/>
            </a:pPr>
            <a:r>
              <a:rPr lang="en-US" sz="2800" dirty="0" smtClean="0"/>
              <a:t> Top </a:t>
            </a:r>
            <a:r>
              <a:rPr lang="en-US" sz="2800" dirty="0"/>
              <a:t>10 active </a:t>
            </a:r>
            <a:r>
              <a:rPr lang="en-US" sz="2800" dirty="0">
                <a:solidFill>
                  <a:schemeClr val="accent2"/>
                </a:solidFill>
              </a:rPr>
              <a:t>politicians</a:t>
            </a:r>
            <a:r>
              <a:rPr lang="en-US" sz="2800" dirty="0"/>
              <a:t> </a:t>
            </a:r>
            <a:r>
              <a:rPr lang="en-US" sz="2800" dirty="0" smtClean="0"/>
              <a:t>and </a:t>
            </a:r>
            <a:r>
              <a:rPr lang="en-US" sz="2800" dirty="0">
                <a:solidFill>
                  <a:srgbClr val="7030A0"/>
                </a:solidFill>
              </a:rPr>
              <a:t>phrases</a:t>
            </a:r>
            <a:r>
              <a:rPr lang="en-US" sz="2800" dirty="0" smtClean="0"/>
              <a:t> regarding </a:t>
            </a:r>
            <a:r>
              <a:rPr lang="en-US" sz="2800" dirty="0">
                <a:solidFill>
                  <a:schemeClr val="bg2">
                    <a:lumMod val="50000"/>
                  </a:schemeClr>
                </a:solidFill>
              </a:rPr>
              <a:t>healthcare issues</a:t>
            </a:r>
            <a:r>
              <a:rPr lang="en-US" sz="2800" dirty="0"/>
              <a:t>?</a:t>
            </a:r>
          </a:p>
          <a:p>
            <a:endParaRPr lang="en-US" sz="2400" dirty="0"/>
          </a:p>
        </p:txBody>
      </p:sp>
      <p:sp>
        <p:nvSpPr>
          <p:cNvPr id="24" name="Content Placeholder 23"/>
          <p:cNvSpPr>
            <a:spLocks noGrp="1"/>
          </p:cNvSpPr>
          <p:nvPr>
            <p:ph sz="half" idx="2"/>
          </p:nvPr>
        </p:nvSpPr>
        <p:spPr>
          <a:xfrm>
            <a:off x="6217920" y="1845736"/>
            <a:ext cx="4839722" cy="1713410"/>
          </a:xfrm>
        </p:spPr>
        <p:txBody>
          <a:bodyPr>
            <a:normAutofit/>
          </a:bodyPr>
          <a:lstStyle/>
          <a:p>
            <a:pPr>
              <a:buFont typeface="Wingdings" panose="05000000000000000000" pitchFamily="2" charset="2"/>
              <a:buChar char="q"/>
            </a:pPr>
            <a:r>
              <a:rPr lang="en-US" sz="2400" dirty="0" smtClean="0"/>
              <a:t> </a:t>
            </a:r>
            <a:r>
              <a:rPr lang="en-US" sz="2800" dirty="0" smtClean="0"/>
              <a:t>Top </a:t>
            </a:r>
            <a:r>
              <a:rPr lang="en-US" sz="2800" dirty="0"/>
              <a:t>10 </a:t>
            </a:r>
            <a:r>
              <a:rPr lang="en-US" sz="2800" dirty="0" smtClean="0">
                <a:solidFill>
                  <a:schemeClr val="accent2"/>
                </a:solidFill>
              </a:rPr>
              <a:t>researchers</a:t>
            </a:r>
            <a:r>
              <a:rPr lang="en-US" sz="2800" dirty="0" smtClean="0"/>
              <a:t> and </a:t>
            </a:r>
            <a:r>
              <a:rPr lang="en-US" sz="2800" dirty="0">
                <a:solidFill>
                  <a:srgbClr val="7030A0"/>
                </a:solidFill>
              </a:rPr>
              <a:t>phrases </a:t>
            </a:r>
            <a:r>
              <a:rPr lang="en-US" sz="2800" dirty="0" smtClean="0"/>
              <a:t>in </a:t>
            </a:r>
            <a:r>
              <a:rPr lang="en-US" sz="2800" dirty="0">
                <a:solidFill>
                  <a:srgbClr val="40749B"/>
                </a:solidFill>
              </a:rPr>
              <a:t>data </a:t>
            </a:r>
            <a:r>
              <a:rPr lang="en-US" sz="2800" dirty="0" smtClean="0">
                <a:solidFill>
                  <a:srgbClr val="40749B"/>
                </a:solidFill>
              </a:rPr>
              <a:t>mining</a:t>
            </a:r>
            <a:r>
              <a:rPr lang="en-US" sz="2800" dirty="0"/>
              <a:t> </a:t>
            </a:r>
            <a:r>
              <a:rPr lang="en-US" sz="2800" dirty="0" smtClean="0"/>
              <a:t>and </a:t>
            </a:r>
            <a:r>
              <a:rPr lang="en-US" sz="2800" dirty="0"/>
              <a:t>their </a:t>
            </a:r>
            <a:r>
              <a:rPr lang="en-US" sz="2800" dirty="0" smtClean="0">
                <a:solidFill>
                  <a:srgbClr val="40749B"/>
                </a:solidFill>
              </a:rPr>
              <a:t>specializations</a:t>
            </a:r>
            <a:r>
              <a:rPr lang="en-US" sz="2400" dirty="0" smtClean="0"/>
              <a:t>?</a:t>
            </a:r>
            <a:endParaRPr lang="en-US" sz="2400" dirty="0"/>
          </a:p>
          <a:p>
            <a:endParaRPr lang="en-US" sz="2400" dirty="0"/>
          </a:p>
        </p:txBody>
      </p:sp>
      <p:sp>
        <p:nvSpPr>
          <p:cNvPr id="12" name="Rectangle 11"/>
          <p:cNvSpPr/>
          <p:nvPr/>
        </p:nvSpPr>
        <p:spPr>
          <a:xfrm>
            <a:off x="2114809" y="5029841"/>
            <a:ext cx="1693425" cy="816541"/>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smtClean="0">
                <a:solidFill>
                  <a:schemeClr val="accent2"/>
                </a:solidFill>
              </a:rPr>
              <a:t>Entities</a:t>
            </a:r>
            <a:endParaRPr lang="en-US" sz="2800" dirty="0">
              <a:solidFill>
                <a:schemeClr val="accent2"/>
              </a:solidFill>
            </a:endParaRPr>
          </a:p>
        </p:txBody>
      </p:sp>
      <p:sp>
        <p:nvSpPr>
          <p:cNvPr id="14" name="Rectangle 13"/>
          <p:cNvSpPr/>
          <p:nvPr/>
        </p:nvSpPr>
        <p:spPr>
          <a:xfrm>
            <a:off x="5012077" y="3623051"/>
            <a:ext cx="2234111" cy="81654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solidFill>
                  <a:srgbClr val="3F739B"/>
                </a:solidFill>
              </a:rPr>
              <a:t>Topics (hierarchical)</a:t>
            </a:r>
            <a:endParaRPr lang="en-US" sz="2800" dirty="0">
              <a:solidFill>
                <a:srgbClr val="0070C0"/>
              </a:solidFill>
            </a:endParaRPr>
          </a:p>
        </p:txBody>
      </p:sp>
      <p:sp>
        <p:nvSpPr>
          <p:cNvPr id="23" name="Rectangle 22"/>
          <p:cNvSpPr/>
          <p:nvPr/>
        </p:nvSpPr>
        <p:spPr>
          <a:xfrm>
            <a:off x="8399700" y="5027486"/>
            <a:ext cx="1755282" cy="816541"/>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smtClean="0">
                <a:solidFill>
                  <a:srgbClr val="7030A0"/>
                </a:solidFill>
              </a:rPr>
              <a:t>Phrases</a:t>
            </a:r>
            <a:endParaRPr lang="en-US" sz="2800" dirty="0">
              <a:solidFill>
                <a:srgbClr val="7030A0"/>
              </a:solidFill>
            </a:endParaRPr>
          </a:p>
        </p:txBody>
      </p:sp>
      <p:sp>
        <p:nvSpPr>
          <p:cNvPr id="9" name="Oval 8"/>
          <p:cNvSpPr/>
          <p:nvPr/>
        </p:nvSpPr>
        <p:spPr>
          <a:xfrm>
            <a:off x="6748411" y="6024833"/>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519686" y="5478733"/>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497461" y="6107383"/>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862711" y="4900883"/>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a:stCxn id="21" idx="3"/>
            <a:endCxn id="18" idx="1"/>
          </p:cNvCxnSpPr>
          <p:nvPr/>
        </p:nvCxnSpPr>
        <p:spPr>
          <a:xfrm>
            <a:off x="5871460" y="4679665"/>
            <a:ext cx="48275" cy="49268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7"/>
          </p:cNvCxnSpPr>
          <p:nvPr/>
        </p:nvCxnSpPr>
        <p:spPr>
          <a:xfrm flipV="1">
            <a:off x="5638383" y="5053282"/>
            <a:ext cx="551227" cy="107827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0" idx="5"/>
          </p:cNvCxnSpPr>
          <p:nvPr/>
        </p:nvCxnSpPr>
        <p:spPr>
          <a:xfrm flipV="1">
            <a:off x="5660608" y="5037407"/>
            <a:ext cx="481377" cy="582248"/>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5919735" y="4989782"/>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072135" y="5142182"/>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224535" y="5294582"/>
            <a:ext cx="842704" cy="370007"/>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text</a:t>
            </a:r>
            <a:endParaRPr lang="en-US" sz="2000" dirty="0">
              <a:solidFill>
                <a:schemeClr val="tx1"/>
              </a:solidFill>
            </a:endParaRPr>
          </a:p>
        </p:txBody>
      </p:sp>
      <p:sp>
        <p:nvSpPr>
          <p:cNvPr id="21" name="Oval 20"/>
          <p:cNvSpPr/>
          <p:nvPr/>
        </p:nvSpPr>
        <p:spPr>
          <a:xfrm>
            <a:off x="5847282" y="4538743"/>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657846" y="5253485"/>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841734" y="5880387"/>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stCxn id="25" idx="7"/>
          </p:cNvCxnSpPr>
          <p:nvPr/>
        </p:nvCxnSpPr>
        <p:spPr>
          <a:xfrm flipV="1">
            <a:off x="4982656" y="5648093"/>
            <a:ext cx="1259964" cy="256472"/>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1" idx="6"/>
            <a:endCxn id="20" idx="0"/>
          </p:cNvCxnSpPr>
          <p:nvPr/>
        </p:nvCxnSpPr>
        <p:spPr>
          <a:xfrm>
            <a:off x="6012382" y="4621293"/>
            <a:ext cx="633505" cy="673289"/>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9" idx="1"/>
            <a:endCxn id="20" idx="2"/>
          </p:cNvCxnSpPr>
          <p:nvPr/>
        </p:nvCxnSpPr>
        <p:spPr>
          <a:xfrm flipH="1" flipV="1">
            <a:off x="6645887" y="5664589"/>
            <a:ext cx="126702" cy="384422"/>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18" idx="1"/>
            <a:endCxn id="22" idx="6"/>
          </p:cNvCxnSpPr>
          <p:nvPr/>
        </p:nvCxnSpPr>
        <p:spPr>
          <a:xfrm flipH="1">
            <a:off x="4822946" y="5172345"/>
            <a:ext cx="1096789" cy="16369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13" idx="2"/>
          </p:cNvCxnSpPr>
          <p:nvPr/>
        </p:nvCxnSpPr>
        <p:spPr>
          <a:xfrm flipH="1">
            <a:off x="6391051" y="4983433"/>
            <a:ext cx="471660" cy="18629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249194" y="4873290"/>
            <a:ext cx="842704" cy="3700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entity</a:t>
            </a:r>
            <a:endParaRPr lang="en-US" sz="2000" dirty="0">
              <a:solidFill>
                <a:schemeClr val="tx1"/>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t>16</a:t>
            </a:fld>
            <a:endParaRPr lang="en-US" dirty="0"/>
          </a:p>
        </p:txBody>
      </p:sp>
      <p:cxnSp>
        <p:nvCxnSpPr>
          <p:cNvPr id="6" name="Straight Connector 5"/>
          <p:cNvCxnSpPr>
            <a:stCxn id="14" idx="1"/>
            <a:endCxn id="12" idx="0"/>
          </p:cNvCxnSpPr>
          <p:nvPr/>
        </p:nvCxnSpPr>
        <p:spPr>
          <a:xfrm flipH="1">
            <a:off x="2961522" y="4031321"/>
            <a:ext cx="2050555" cy="9985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4" idx="3"/>
            <a:endCxn id="23" idx="0"/>
          </p:cNvCxnSpPr>
          <p:nvPr/>
        </p:nvCxnSpPr>
        <p:spPr>
          <a:xfrm>
            <a:off x="7246188" y="4031321"/>
            <a:ext cx="2031153" cy="99616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80239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of NLP </a:t>
            </a:r>
            <a:br>
              <a:rPr lang="en-US" dirty="0" smtClean="0"/>
            </a:br>
            <a:r>
              <a:rPr lang="en-US" dirty="0" smtClean="0"/>
              <a:t>&amp; Data Mining</a:t>
            </a:r>
            <a:endParaRPr lang="en-US" dirty="0"/>
          </a:p>
        </p:txBody>
      </p:sp>
      <p:sp>
        <p:nvSpPr>
          <p:cNvPr id="77" name="Content Placeholder 76"/>
          <p:cNvSpPr>
            <a:spLocks noGrp="1"/>
          </p:cNvSpPr>
          <p:nvPr>
            <p:ph sz="half" idx="1"/>
          </p:nvPr>
        </p:nvSpPr>
        <p:spPr/>
        <p:txBody>
          <a:bodyPr>
            <a:normAutofit/>
          </a:bodyPr>
          <a:lstStyle/>
          <a:p>
            <a:r>
              <a:rPr lang="en-US" sz="2400" dirty="0" smtClean="0"/>
              <a:t>NLP - analyzing single sentences</a:t>
            </a:r>
            <a:endParaRPr lang="en-US" sz="2400" dirty="0"/>
          </a:p>
        </p:txBody>
      </p:sp>
      <p:sp>
        <p:nvSpPr>
          <p:cNvPr id="78" name="Content Placeholder 77"/>
          <p:cNvSpPr>
            <a:spLocks noGrp="1"/>
          </p:cNvSpPr>
          <p:nvPr>
            <p:ph sz="half" idx="2"/>
          </p:nvPr>
        </p:nvSpPr>
        <p:spPr/>
        <p:txBody>
          <a:bodyPr>
            <a:normAutofit/>
          </a:bodyPr>
          <a:lstStyle/>
          <a:p>
            <a:r>
              <a:rPr lang="en-US" sz="2400" dirty="0" smtClean="0"/>
              <a:t>Data mining - analyzing big data</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160</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1354" y="2253246"/>
            <a:ext cx="3772364" cy="40616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6" name="Picture 75"/>
          <p:cNvPicPr>
            <a:picLocks noChangeAspect="1"/>
          </p:cNvPicPr>
          <p:nvPr/>
        </p:nvPicPr>
        <p:blipFill>
          <a:blip r:embed="rId3"/>
          <a:stretch>
            <a:fillRect/>
          </a:stretch>
        </p:blipFill>
        <p:spPr>
          <a:xfrm>
            <a:off x="625102" y="2253246"/>
            <a:ext cx="6084075" cy="3911191"/>
          </a:xfrm>
          <a:prstGeom prst="rect">
            <a:avLst/>
          </a:prstGeom>
        </p:spPr>
      </p:pic>
      <p:grpSp>
        <p:nvGrpSpPr>
          <p:cNvPr id="8" name="Group 7"/>
          <p:cNvGrpSpPr/>
          <p:nvPr/>
        </p:nvGrpSpPr>
        <p:grpSpPr>
          <a:xfrm>
            <a:off x="5902452" y="404076"/>
            <a:ext cx="5051266" cy="666641"/>
            <a:chOff x="1475458" y="1057660"/>
            <a:chExt cx="5051266" cy="812589"/>
          </a:xfrm>
        </p:grpSpPr>
        <p:sp>
          <p:nvSpPr>
            <p:cNvPr id="12" name="Pentagon 11"/>
            <p:cNvSpPr/>
            <p:nvPr/>
          </p:nvSpPr>
          <p:spPr>
            <a:xfrm rot="10800000">
              <a:off x="1475458" y="1057660"/>
              <a:ext cx="5051266" cy="812589"/>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Pentagon 4"/>
            <p:cNvSpPr/>
            <p:nvPr/>
          </p:nvSpPr>
          <p:spPr>
            <a:xfrm>
              <a:off x="1678605" y="1057660"/>
              <a:ext cx="4848119" cy="8125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8329" tIns="114300" rIns="213360" bIns="114300" numCol="1" spcCol="1270" anchor="ctr" anchorCtr="0">
              <a:noAutofit/>
            </a:bodyPr>
            <a:lstStyle/>
            <a:p>
              <a:pPr lvl="0" algn="ctr" defTabSz="1333500">
                <a:lnSpc>
                  <a:spcPct val="90000"/>
                </a:lnSpc>
                <a:spcBef>
                  <a:spcPct val="0"/>
                </a:spcBef>
                <a:spcAft>
                  <a:spcPct val="35000"/>
                </a:spcAft>
              </a:pPr>
              <a:r>
                <a:rPr lang="en-US" sz="3000" kern="1200" dirty="0" smtClean="0"/>
                <a:t>Topical phrase mining</a:t>
              </a:r>
              <a:endParaRPr lang="en-US" sz="3000" kern="1200" dirty="0"/>
            </a:p>
          </p:txBody>
        </p:sp>
      </p:grpSp>
      <p:grpSp>
        <p:nvGrpSpPr>
          <p:cNvPr id="9" name="Group 8"/>
          <p:cNvGrpSpPr/>
          <p:nvPr/>
        </p:nvGrpSpPr>
        <p:grpSpPr>
          <a:xfrm>
            <a:off x="5902452" y="1070719"/>
            <a:ext cx="5051266" cy="666641"/>
            <a:chOff x="1475458" y="3167968"/>
            <a:chExt cx="5051266" cy="812589"/>
          </a:xfrm>
        </p:grpSpPr>
        <p:sp>
          <p:nvSpPr>
            <p:cNvPr id="10" name="Pentagon 9"/>
            <p:cNvSpPr/>
            <p:nvPr/>
          </p:nvSpPr>
          <p:spPr>
            <a:xfrm rot="10800000">
              <a:off x="1475458" y="3167968"/>
              <a:ext cx="5051266" cy="812589"/>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Pentagon 6"/>
            <p:cNvSpPr/>
            <p:nvPr/>
          </p:nvSpPr>
          <p:spPr>
            <a:xfrm>
              <a:off x="1678605" y="3167968"/>
              <a:ext cx="4848119" cy="8125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8329" tIns="114300" rIns="213360" bIns="114300" numCol="1" spcCol="1270" anchor="ctr" anchorCtr="0">
              <a:noAutofit/>
            </a:bodyPr>
            <a:lstStyle/>
            <a:p>
              <a:pPr lvl="0" algn="ctr" defTabSz="1333500">
                <a:lnSpc>
                  <a:spcPct val="90000"/>
                </a:lnSpc>
                <a:spcBef>
                  <a:spcPct val="0"/>
                </a:spcBef>
                <a:spcAft>
                  <a:spcPct val="35000"/>
                </a:spcAft>
              </a:pPr>
              <a:r>
                <a:rPr lang="en-US" sz="3000" kern="1200" dirty="0" smtClean="0"/>
                <a:t>Entity typing</a:t>
              </a:r>
              <a:endParaRPr lang="en-US" sz="3000" kern="1200" dirty="0"/>
            </a:p>
          </p:txBody>
        </p:sp>
      </p:grpSp>
    </p:spTree>
    <p:extLst>
      <p:ext uri="{BB962C8B-B14F-4D97-AF65-F5344CB8AC3E}">
        <p14:creationId xmlns:p14="http://schemas.microsoft.com/office/powerpoint/2010/main" val="6486722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0" dirty="0" smtClean="0"/>
              <a:t>Open Problems on </a:t>
            </a:r>
            <a:br>
              <a:rPr lang="en-US" baseline="0" dirty="0" smtClean="0"/>
            </a:br>
            <a:r>
              <a:rPr lang="en-US" baseline="0" dirty="0" smtClean="0"/>
              <a:t>Mining Latent Structures</a:t>
            </a:r>
            <a:endParaRPr lang="en-US" dirty="0"/>
          </a:p>
        </p:txBody>
      </p:sp>
      <p:sp>
        <p:nvSpPr>
          <p:cNvPr id="3" name="Content Placeholder 2"/>
          <p:cNvSpPr>
            <a:spLocks noGrp="1"/>
          </p:cNvSpPr>
          <p:nvPr>
            <p:ph idx="1"/>
          </p:nvPr>
        </p:nvSpPr>
        <p:spPr/>
        <p:txBody>
          <a:bodyPr>
            <a:normAutofit/>
          </a:bodyPr>
          <a:lstStyle/>
          <a:p>
            <a:r>
              <a:rPr lang="en-US" sz="2400" dirty="0"/>
              <a:t> What is the best way to organize information and interact with users?</a:t>
            </a:r>
          </a:p>
          <a:p>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161</a:t>
            </a:fld>
            <a:endParaRPr lang="en-US" dirty="0"/>
          </a:p>
        </p:txBody>
      </p:sp>
      <p:pic>
        <p:nvPicPr>
          <p:cNvPr id="5" name="Picture 4" descr="https://www.interaction-design.org/images/courses/human-computer_intera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522" y="2579219"/>
            <a:ext cx="3879962" cy="295653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040476" y="2579219"/>
            <a:ext cx="5908817" cy="3038708"/>
          </a:xfrm>
          <a:prstGeom prst="rect">
            <a:avLst/>
          </a:prstGeom>
        </p:spPr>
      </p:pic>
    </p:spTree>
    <p:extLst>
      <p:ext uri="{BB962C8B-B14F-4D97-AF65-F5344CB8AC3E}">
        <p14:creationId xmlns:p14="http://schemas.microsoft.com/office/powerpoint/2010/main" val="207829358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 </a:t>
            </a:r>
            <a:r>
              <a:rPr lang="en-US" dirty="0" smtClean="0"/>
              <a:t>the Data</a:t>
            </a:r>
            <a:endParaRPr lang="en-US" dirty="0"/>
          </a:p>
        </p:txBody>
      </p:sp>
      <p:sp>
        <p:nvSpPr>
          <p:cNvPr id="3" name="Content Placeholder 2"/>
          <p:cNvSpPr>
            <a:spLocks noGrp="1"/>
          </p:cNvSpPr>
          <p:nvPr>
            <p:ph idx="1"/>
          </p:nvPr>
        </p:nvSpPr>
        <p:spPr/>
        <p:txBody>
          <a:bodyPr>
            <a:normAutofit/>
          </a:bodyPr>
          <a:lstStyle/>
          <a:p>
            <a:endParaRPr lang="en-US" sz="2400" dirty="0"/>
          </a:p>
          <a:p>
            <a:pPr>
              <a:buFont typeface="Wingdings" panose="05000000000000000000" pitchFamily="2" charset="2"/>
              <a:buChar char="q"/>
            </a:pPr>
            <a:endParaRPr lang="en-US" sz="2400" dirty="0" smtClean="0"/>
          </a:p>
          <a:p>
            <a:pPr>
              <a:buFont typeface="Wingdings" panose="05000000000000000000" pitchFamily="2" charset="2"/>
              <a:buChar char="q"/>
            </a:pPr>
            <a:r>
              <a:rPr lang="en-US" sz="2400" dirty="0" smtClean="0"/>
              <a:t> System</a:t>
            </a:r>
            <a:r>
              <a:rPr lang="en-US" sz="2400" dirty="0"/>
              <a:t>, architecture and </a:t>
            </a:r>
            <a:r>
              <a:rPr lang="en-US" sz="2400" dirty="0" smtClean="0"/>
              <a:t>database</a:t>
            </a:r>
          </a:p>
          <a:p>
            <a:endParaRPr lang="en-US" sz="2400" dirty="0" smtClean="0"/>
          </a:p>
          <a:p>
            <a:endParaRPr lang="en-US" sz="2400" dirty="0" smtClean="0"/>
          </a:p>
          <a:p>
            <a:pPr>
              <a:buFont typeface="Wingdings" panose="05000000000000000000" pitchFamily="2" charset="2"/>
              <a:buChar char="q"/>
            </a:pPr>
            <a:r>
              <a:rPr lang="en-US" sz="2400" dirty="0" smtClean="0"/>
              <a:t> Information quality and security</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162</a:t>
            </a:fld>
            <a:endParaRPr lang="en-US" dirty="0"/>
          </a:p>
        </p:txBody>
      </p:sp>
      <p:cxnSp>
        <p:nvCxnSpPr>
          <p:cNvPr id="19" name="Straight Connector 18"/>
          <p:cNvCxnSpPr/>
          <p:nvPr/>
        </p:nvCxnSpPr>
        <p:spPr>
          <a:xfrm flipH="1" flipV="1">
            <a:off x="5524636" y="2186481"/>
            <a:ext cx="1510212" cy="2981288"/>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976310" y="1785275"/>
            <a:ext cx="2786147" cy="461665"/>
          </a:xfrm>
          <a:prstGeom prst="rect">
            <a:avLst/>
          </a:prstGeom>
        </p:spPr>
        <p:txBody>
          <a:bodyPr wrap="none">
            <a:spAutoFit/>
          </a:bodyPr>
          <a:lstStyle/>
          <a:p>
            <a:r>
              <a:rPr lang="en-US" sz="2400" dirty="0" smtClean="0"/>
              <a:t>Coverage &amp; Volatility</a:t>
            </a:r>
            <a:endParaRPr lang="en-US" sz="2400" dirty="0"/>
          </a:p>
        </p:txBody>
      </p:sp>
      <p:graphicFrame>
        <p:nvGraphicFramePr>
          <p:cNvPr id="6" name="Diagram 5"/>
          <p:cNvGraphicFramePr/>
          <p:nvPr>
            <p:extLst/>
          </p:nvPr>
        </p:nvGraphicFramePr>
        <p:xfrm>
          <a:off x="5264546" y="2424125"/>
          <a:ext cx="6747402" cy="3776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tangle 17"/>
          <p:cNvSpPr/>
          <p:nvPr/>
        </p:nvSpPr>
        <p:spPr>
          <a:xfrm>
            <a:off x="6900033" y="5180627"/>
            <a:ext cx="938077" cy="461665"/>
          </a:xfrm>
          <a:prstGeom prst="rect">
            <a:avLst/>
          </a:prstGeom>
        </p:spPr>
        <p:txBody>
          <a:bodyPr wrap="none">
            <a:spAutoFit/>
          </a:bodyPr>
          <a:lstStyle/>
          <a:p>
            <a:r>
              <a:rPr lang="en-US" sz="2400" dirty="0" smtClean="0"/>
              <a:t>Utility</a:t>
            </a:r>
            <a:endParaRPr lang="en-US" sz="2400" dirty="0"/>
          </a:p>
        </p:txBody>
      </p:sp>
      <p:cxnSp>
        <p:nvCxnSpPr>
          <p:cNvPr id="22" name="Straight Connector 21"/>
          <p:cNvCxnSpPr/>
          <p:nvPr/>
        </p:nvCxnSpPr>
        <p:spPr>
          <a:xfrm>
            <a:off x="5409166" y="2243650"/>
            <a:ext cx="1434627" cy="2924119"/>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Flowchart: Alternate Process 25"/>
          <p:cNvSpPr/>
          <p:nvPr/>
        </p:nvSpPr>
        <p:spPr>
          <a:xfrm>
            <a:off x="1161680" y="3424166"/>
            <a:ext cx="3629261" cy="783193"/>
          </a:xfrm>
          <a:prstGeom prst="flowChartAlternateProcess">
            <a:avLst/>
          </a:prstGeom>
          <a:ln/>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000" dirty="0"/>
              <a:t>How do we design such a multi-layer </a:t>
            </a:r>
            <a:r>
              <a:rPr lang="en-US" sz="2000" dirty="0" smtClean="0"/>
              <a:t>organization system?</a:t>
            </a:r>
            <a:endParaRPr lang="en-US" sz="2000" dirty="0"/>
          </a:p>
        </p:txBody>
      </p:sp>
      <p:sp>
        <p:nvSpPr>
          <p:cNvPr id="28" name="Flowchart: Alternate Process 27"/>
          <p:cNvSpPr/>
          <p:nvPr/>
        </p:nvSpPr>
        <p:spPr>
          <a:xfrm>
            <a:off x="1161680" y="4927306"/>
            <a:ext cx="3629261" cy="783193"/>
          </a:xfrm>
          <a:prstGeom prst="flowChartAlternateProcess">
            <a:avLst/>
          </a:prstGeom>
          <a:ln/>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000" dirty="0"/>
              <a:t>How do we </a:t>
            </a:r>
            <a:r>
              <a:rPr lang="en-US" sz="2000" dirty="0" smtClean="0"/>
              <a:t>control information quality and resolve conflicts? </a:t>
            </a:r>
            <a:endParaRPr lang="en-US" sz="2000" dirty="0"/>
          </a:p>
        </p:txBody>
      </p:sp>
    </p:spTree>
    <p:extLst>
      <p:ext uri="{BB962C8B-B14F-4D97-AF65-F5344CB8AC3E}">
        <p14:creationId xmlns:p14="http://schemas.microsoft.com/office/powerpoint/2010/main" val="153169866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t>
            </a:r>
            <a:r>
              <a:rPr lang="en-US" baseline="0" dirty="0" smtClean="0"/>
              <a:t>nderstand the People</a:t>
            </a:r>
            <a:endParaRPr lang="en-US" dirty="0"/>
          </a:p>
        </p:txBody>
      </p:sp>
      <p:sp>
        <p:nvSpPr>
          <p:cNvPr id="3" name="Content Placeholder 2"/>
          <p:cNvSpPr>
            <a:spLocks noGrp="1"/>
          </p:cNvSpPr>
          <p:nvPr>
            <p:ph idx="1"/>
          </p:nvPr>
        </p:nvSpPr>
        <p:spPr>
          <a:xfrm>
            <a:off x="1097280" y="1845734"/>
            <a:ext cx="5376499" cy="4023360"/>
          </a:xfrm>
        </p:spPr>
        <p:txBody>
          <a:bodyPr>
            <a:normAutofit/>
          </a:bodyPr>
          <a:lstStyle/>
          <a:p>
            <a:pPr lvl="0">
              <a:buFont typeface="Wingdings" panose="05000000000000000000" pitchFamily="2" charset="2"/>
              <a:buChar char="q"/>
            </a:pPr>
            <a:endParaRPr lang="en-US" sz="2400" dirty="0" smtClean="0"/>
          </a:p>
          <a:p>
            <a:pPr lvl="0">
              <a:buFont typeface="Wingdings" panose="05000000000000000000" pitchFamily="2" charset="2"/>
              <a:buChar char="q"/>
            </a:pPr>
            <a:r>
              <a:rPr lang="en-US" sz="2400" dirty="0" smtClean="0"/>
              <a:t> NLP, ML, AI</a:t>
            </a:r>
          </a:p>
          <a:p>
            <a:pPr lvl="0"/>
            <a:endParaRPr lang="en-US" sz="2400" dirty="0"/>
          </a:p>
          <a:p>
            <a:pPr>
              <a:buFont typeface="Wingdings" panose="05000000000000000000" pitchFamily="2" charset="2"/>
              <a:buChar char="q"/>
            </a:pPr>
            <a:r>
              <a:rPr lang="en-US" sz="2400" dirty="0" smtClean="0"/>
              <a:t> HCI, Crowdsourcing, </a:t>
            </a:r>
            <a:r>
              <a:rPr lang="en-US" sz="2400" dirty="0"/>
              <a:t>Web </a:t>
            </a:r>
            <a:r>
              <a:rPr lang="en-US" sz="2400" dirty="0" smtClean="0"/>
              <a:t>search, domain </a:t>
            </a:r>
            <a:r>
              <a:rPr lang="en-US" sz="2400" dirty="0"/>
              <a:t>experts</a:t>
            </a:r>
            <a:endParaRPr lang="en-US" sz="2400" dirty="0" smtClean="0"/>
          </a:p>
          <a:p>
            <a:pPr lvl="0"/>
            <a:endParaRPr lang="en-US" sz="2400" dirty="0" smtClean="0"/>
          </a:p>
        </p:txBody>
      </p:sp>
      <p:sp>
        <p:nvSpPr>
          <p:cNvPr id="4" name="Slide Number Placeholder 3"/>
          <p:cNvSpPr>
            <a:spLocks noGrp="1"/>
          </p:cNvSpPr>
          <p:nvPr>
            <p:ph type="sldNum" sz="quarter" idx="12"/>
          </p:nvPr>
        </p:nvSpPr>
        <p:spPr/>
        <p:txBody>
          <a:bodyPr/>
          <a:lstStyle/>
          <a:p>
            <a:fld id="{6113E31D-E2AB-40D1-8B51-AFA5AFEF393A}" type="slidenum">
              <a:rPr lang="en-US" smtClean="0"/>
              <a:pPr/>
              <a:t>163</a:t>
            </a:fld>
            <a:endParaRPr lang="en-US" dirty="0"/>
          </a:p>
        </p:txBody>
      </p:sp>
      <p:sp>
        <p:nvSpPr>
          <p:cNvPr id="7" name="Flowchart: Alternate Process 6"/>
          <p:cNvSpPr/>
          <p:nvPr/>
        </p:nvSpPr>
        <p:spPr>
          <a:xfrm>
            <a:off x="2967672" y="2418733"/>
            <a:ext cx="3213895" cy="783193"/>
          </a:xfrm>
          <a:prstGeom prst="flowChartAlternateProcess">
            <a:avLst/>
          </a:prstGeom>
          <a:ln/>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000" dirty="0" smtClean="0"/>
              <a:t>Understand &amp; answer natural language questions</a:t>
            </a:r>
            <a:endParaRPr lang="en-US" sz="2000" dirty="0"/>
          </a:p>
        </p:txBody>
      </p:sp>
      <p:graphicFrame>
        <p:nvGraphicFramePr>
          <p:cNvPr id="8" name="Diagram 7"/>
          <p:cNvGraphicFramePr/>
          <p:nvPr>
            <p:extLst/>
          </p:nvPr>
        </p:nvGraphicFramePr>
        <p:xfrm>
          <a:off x="6473779" y="1737360"/>
          <a:ext cx="5589266" cy="4979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Left-Right Arrow 8"/>
          <p:cNvSpPr/>
          <p:nvPr/>
        </p:nvSpPr>
        <p:spPr>
          <a:xfrm rot="644565">
            <a:off x="6484384" y="3459803"/>
            <a:ext cx="1607414" cy="264914"/>
          </a:xfrm>
          <a:prstGeom prst="lef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 name="Flowchart: Alternate Process 9"/>
          <p:cNvSpPr/>
          <p:nvPr/>
        </p:nvSpPr>
        <p:spPr>
          <a:xfrm>
            <a:off x="1299245" y="4092836"/>
            <a:ext cx="4972567" cy="442674"/>
          </a:xfrm>
          <a:prstGeom prst="flowChartAlternateProcess">
            <a:avLst/>
          </a:prstGeom>
          <a:ln/>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000" dirty="0" smtClean="0"/>
              <a:t>Explore latent structures with user guidance</a:t>
            </a:r>
            <a:endParaRPr lang="en-US" sz="2000" dirty="0"/>
          </a:p>
        </p:txBody>
      </p:sp>
    </p:spTree>
    <p:extLst>
      <p:ext uri="{BB962C8B-B14F-4D97-AF65-F5344CB8AC3E}">
        <p14:creationId xmlns:p14="http://schemas.microsoft.com/office/powerpoint/2010/main" val="251583424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92500" lnSpcReduction="10000"/>
          </a:bodyPr>
          <a:lstStyle/>
          <a:p>
            <a:pPr marL="548640" indent="-548640">
              <a:buFont typeface="+mj-lt"/>
              <a:buAutoNum type="arabicPeriod"/>
            </a:pPr>
            <a:r>
              <a:rPr lang="en-US" i="1" dirty="0" smtClean="0"/>
              <a:t>[Wang et al. 14a] </a:t>
            </a:r>
            <a:r>
              <a:rPr lang="en-US" dirty="0" smtClean="0"/>
              <a:t>C</a:t>
            </a:r>
            <a:r>
              <a:rPr lang="en-US" dirty="0"/>
              <a:t>. Wang, </a:t>
            </a:r>
            <a:r>
              <a:rPr lang="en-US" dirty="0" smtClean="0"/>
              <a:t>X. Liu, Y. Song, J. Han</a:t>
            </a:r>
            <a:r>
              <a:rPr lang="en-US" i="1" dirty="0"/>
              <a:t>. Scalable Moment-based Inference for Latent </a:t>
            </a:r>
            <a:r>
              <a:rPr lang="en-US" i="1" dirty="0" err="1"/>
              <a:t>Dirichlet</a:t>
            </a:r>
            <a:r>
              <a:rPr lang="en-US" i="1" dirty="0"/>
              <a:t> Allocation, </a:t>
            </a:r>
            <a:r>
              <a:rPr lang="en-US" dirty="0" smtClean="0"/>
              <a:t>ECMLPKDD’14</a:t>
            </a:r>
            <a:r>
              <a:rPr lang="en-US" i="1" dirty="0"/>
              <a:t>.</a:t>
            </a:r>
            <a:endParaRPr lang="en-US" i="1" dirty="0" smtClean="0"/>
          </a:p>
          <a:p>
            <a:pPr marL="548640" indent="-548640">
              <a:buFont typeface="+mj-lt"/>
              <a:buAutoNum type="arabicPeriod"/>
            </a:pPr>
            <a:r>
              <a:rPr lang="en-US" i="1" dirty="0" smtClean="0"/>
              <a:t>[Li et al. 14] </a:t>
            </a:r>
            <a:r>
              <a:rPr lang="en-US" dirty="0" smtClean="0"/>
              <a:t>R. </a:t>
            </a:r>
            <a:r>
              <a:rPr lang="en-US" dirty="0"/>
              <a:t>Li</a:t>
            </a:r>
            <a:r>
              <a:rPr lang="en-US" dirty="0" smtClean="0"/>
              <a:t>, C. Wang, K. Chang</a:t>
            </a:r>
            <a:r>
              <a:rPr lang="en-US" i="1" dirty="0" smtClean="0"/>
              <a:t>. User </a:t>
            </a:r>
            <a:r>
              <a:rPr lang="en-US" i="1" dirty="0"/>
              <a:t>Profiling in Ego Network: An Attribute and Relationship Type Co-profiling </a:t>
            </a:r>
            <a:r>
              <a:rPr lang="en-US" i="1" dirty="0" smtClean="0"/>
              <a:t>Approach, </a:t>
            </a:r>
            <a:r>
              <a:rPr lang="en-US" dirty="0" smtClean="0"/>
              <a:t>WWW’14</a:t>
            </a:r>
            <a:r>
              <a:rPr lang="en-US" i="1" dirty="0" smtClean="0"/>
              <a:t>.</a:t>
            </a:r>
          </a:p>
          <a:p>
            <a:pPr marL="548640" indent="-548640">
              <a:buFont typeface="+mj-lt"/>
              <a:buAutoNum type="arabicPeriod"/>
            </a:pPr>
            <a:r>
              <a:rPr lang="en-US" i="1" dirty="0" smtClean="0"/>
              <a:t>[</a:t>
            </a:r>
            <a:r>
              <a:rPr lang="en-US" i="1" dirty="0" err="1" smtClean="0"/>
              <a:t>Danilevsky</a:t>
            </a:r>
            <a:r>
              <a:rPr lang="en-US" i="1" dirty="0" smtClean="0"/>
              <a:t> et al. 14]</a:t>
            </a:r>
            <a:r>
              <a:rPr lang="en-US" dirty="0" smtClean="0"/>
              <a:t> M. </a:t>
            </a:r>
            <a:r>
              <a:rPr lang="en-US" dirty="0" err="1"/>
              <a:t>Danilevsky</a:t>
            </a:r>
            <a:r>
              <a:rPr lang="en-US" dirty="0"/>
              <a:t>, </a:t>
            </a:r>
            <a:r>
              <a:rPr lang="en-US" dirty="0" smtClean="0"/>
              <a:t>C. Wang</a:t>
            </a:r>
            <a:r>
              <a:rPr lang="en-US" dirty="0"/>
              <a:t>, </a:t>
            </a:r>
            <a:r>
              <a:rPr lang="en-US" dirty="0" smtClean="0"/>
              <a:t>N. </a:t>
            </a:r>
            <a:r>
              <a:rPr lang="en-US" dirty="0"/>
              <a:t>Desai, </a:t>
            </a:r>
            <a:r>
              <a:rPr lang="en-US" dirty="0" smtClean="0"/>
              <a:t>X. </a:t>
            </a:r>
            <a:r>
              <a:rPr lang="en-US" dirty="0" err="1"/>
              <a:t>Ren</a:t>
            </a:r>
            <a:r>
              <a:rPr lang="en-US" dirty="0"/>
              <a:t>, </a:t>
            </a:r>
            <a:r>
              <a:rPr lang="en-US" dirty="0" smtClean="0"/>
              <a:t>J. </a:t>
            </a:r>
            <a:r>
              <a:rPr lang="en-US" dirty="0" err="1"/>
              <a:t>Guo</a:t>
            </a:r>
            <a:r>
              <a:rPr lang="en-US" dirty="0"/>
              <a:t>, </a:t>
            </a:r>
            <a:r>
              <a:rPr lang="en-US" dirty="0" smtClean="0"/>
              <a:t>J. Han. </a:t>
            </a:r>
            <a:r>
              <a:rPr lang="en-US" i="1" dirty="0" smtClean="0"/>
              <a:t>Automatic Construction and </a:t>
            </a:r>
            <a:r>
              <a:rPr lang="en-US" i="1" dirty="0"/>
              <a:t>Ranking of Topical </a:t>
            </a:r>
            <a:r>
              <a:rPr lang="en-US" i="1" dirty="0" err="1"/>
              <a:t>Keyphrases</a:t>
            </a:r>
            <a:r>
              <a:rPr lang="en-US" i="1" dirty="0"/>
              <a:t> on Collections of Short </a:t>
            </a:r>
            <a:r>
              <a:rPr lang="en-US" i="1" dirty="0" smtClean="0"/>
              <a:t>Documents“, </a:t>
            </a:r>
            <a:r>
              <a:rPr lang="en-US" dirty="0" smtClean="0"/>
              <a:t>SDM’14</a:t>
            </a:r>
            <a:r>
              <a:rPr lang="en-US" i="1" dirty="0" smtClean="0"/>
              <a:t>.</a:t>
            </a:r>
            <a:endParaRPr lang="en-US" i="1" dirty="0"/>
          </a:p>
          <a:p>
            <a:pPr marL="548640" indent="-548640">
              <a:buFont typeface="+mj-lt"/>
              <a:buAutoNum type="arabicPeriod"/>
            </a:pPr>
            <a:r>
              <a:rPr lang="en-US" i="1" dirty="0" smtClean="0"/>
              <a:t>[Wang et al. 13b] </a:t>
            </a:r>
            <a:r>
              <a:rPr lang="en-US" dirty="0" smtClean="0"/>
              <a:t>C. Wang</a:t>
            </a:r>
            <a:r>
              <a:rPr lang="en-US" dirty="0"/>
              <a:t>, </a:t>
            </a:r>
            <a:r>
              <a:rPr lang="en-US" dirty="0" smtClean="0"/>
              <a:t>M. </a:t>
            </a:r>
            <a:r>
              <a:rPr lang="en-US" dirty="0" err="1"/>
              <a:t>Danilevsky</a:t>
            </a:r>
            <a:r>
              <a:rPr lang="en-US" dirty="0"/>
              <a:t>, </a:t>
            </a:r>
            <a:r>
              <a:rPr lang="en-US" dirty="0" smtClean="0"/>
              <a:t>J. </a:t>
            </a:r>
            <a:r>
              <a:rPr lang="en-US" dirty="0"/>
              <a:t>Liu, </a:t>
            </a:r>
            <a:r>
              <a:rPr lang="en-US" dirty="0" smtClean="0"/>
              <a:t>N. </a:t>
            </a:r>
            <a:r>
              <a:rPr lang="en-US" dirty="0"/>
              <a:t>Desai, </a:t>
            </a:r>
            <a:r>
              <a:rPr lang="en-US" dirty="0" smtClean="0"/>
              <a:t>H. </a:t>
            </a:r>
            <a:r>
              <a:rPr lang="en-US" dirty="0" err="1"/>
              <a:t>Ji</a:t>
            </a:r>
            <a:r>
              <a:rPr lang="en-US" dirty="0" smtClean="0"/>
              <a:t>, J. Han. </a:t>
            </a:r>
            <a:r>
              <a:rPr lang="en-US" i="1" dirty="0" smtClean="0"/>
              <a:t>Constructing </a:t>
            </a:r>
            <a:r>
              <a:rPr lang="en-US" i="1" dirty="0"/>
              <a:t>Topical Hierarchies in Heterogeneous Information </a:t>
            </a:r>
            <a:r>
              <a:rPr lang="en-US" i="1" dirty="0" smtClean="0"/>
              <a:t>Networks, </a:t>
            </a:r>
            <a:r>
              <a:rPr lang="en-US" dirty="0" smtClean="0"/>
              <a:t>ICDM’13</a:t>
            </a:r>
            <a:r>
              <a:rPr lang="en-US" dirty="0"/>
              <a:t>.</a:t>
            </a:r>
            <a:endParaRPr lang="en-US" dirty="0" smtClean="0"/>
          </a:p>
          <a:p>
            <a:pPr marL="548640" indent="-548640">
              <a:buFont typeface="+mj-lt"/>
              <a:buAutoNum type="arabicPeriod"/>
            </a:pPr>
            <a:r>
              <a:rPr lang="en-US" i="1" dirty="0" smtClean="0"/>
              <a:t>[Wang et al. 13a</a:t>
            </a:r>
            <a:r>
              <a:rPr lang="en-US" i="1" dirty="0"/>
              <a:t>] </a:t>
            </a:r>
            <a:r>
              <a:rPr lang="en-US" dirty="0"/>
              <a:t>C. Wang, M. </a:t>
            </a:r>
            <a:r>
              <a:rPr lang="en-US" dirty="0" err="1"/>
              <a:t>Danilevsky</a:t>
            </a:r>
            <a:r>
              <a:rPr lang="en-US" dirty="0"/>
              <a:t>, N. Desai, Y. Zhang, P. Nguyen, T. </a:t>
            </a:r>
            <a:r>
              <a:rPr lang="en-US" dirty="0" err="1"/>
              <a:t>Taula</a:t>
            </a:r>
            <a:r>
              <a:rPr lang="en-US" dirty="0"/>
              <a:t>, and J. </a:t>
            </a:r>
            <a:r>
              <a:rPr lang="en-US" dirty="0" smtClean="0"/>
              <a:t>Han.</a:t>
            </a:r>
            <a:r>
              <a:rPr lang="en-US" i="1" dirty="0" smtClean="0"/>
              <a:t> </a:t>
            </a:r>
            <a:r>
              <a:rPr lang="en-US" i="1" dirty="0"/>
              <a:t>A Phrase Mining Framework for Recursive Construction of a Topical Hierarchy, </a:t>
            </a:r>
            <a:r>
              <a:rPr lang="en-US" dirty="0" smtClean="0"/>
              <a:t>KDD’13</a:t>
            </a:r>
            <a:r>
              <a:rPr lang="en-US" dirty="0"/>
              <a:t>.</a:t>
            </a:r>
          </a:p>
          <a:p>
            <a:pPr marL="548640" indent="-548640">
              <a:buFont typeface="+mj-lt"/>
              <a:buAutoNum type="arabicPeriod"/>
            </a:pPr>
            <a:r>
              <a:rPr lang="en-US" i="1" dirty="0" smtClean="0"/>
              <a:t>[Li et al. 13] </a:t>
            </a:r>
            <a:r>
              <a:rPr lang="en-US" dirty="0"/>
              <a:t>Y. Li, C. Wang, F. Han, J. Han, D. Roth, and X. </a:t>
            </a:r>
            <a:r>
              <a:rPr lang="en-US" dirty="0" smtClean="0"/>
              <a:t>Yan. </a:t>
            </a:r>
            <a:r>
              <a:rPr lang="en-US" i="1" dirty="0"/>
              <a:t>Mining Evidences for Named Entity Disambiguation</a:t>
            </a:r>
            <a:r>
              <a:rPr lang="en-US" dirty="0"/>
              <a:t>, </a:t>
            </a:r>
            <a:r>
              <a:rPr lang="en-US" dirty="0" smtClean="0"/>
              <a:t>KDD’13.</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164</a:t>
            </a:fld>
            <a:endParaRPr lang="en-US" dirty="0"/>
          </a:p>
        </p:txBody>
      </p:sp>
    </p:spTree>
    <p:extLst>
      <p:ext uri="{BB962C8B-B14F-4D97-AF65-F5344CB8AC3E}">
        <p14:creationId xmlns:p14="http://schemas.microsoft.com/office/powerpoint/2010/main" val="222828155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lnSpcReduction="10000"/>
          </a:bodyPr>
          <a:lstStyle/>
          <a:p>
            <a:pPr marL="548640" indent="-548640">
              <a:buFont typeface="+mj-lt"/>
              <a:buAutoNum type="arabicPeriod" startAt="7"/>
            </a:pPr>
            <a:r>
              <a:rPr lang="en-US" i="1" dirty="0" smtClean="0"/>
              <a:t>[Wang et al. 12a]</a:t>
            </a:r>
            <a:r>
              <a:rPr lang="en-US" dirty="0" smtClean="0"/>
              <a:t> </a:t>
            </a:r>
            <a:r>
              <a:rPr lang="en-US" dirty="0"/>
              <a:t>C. Wang, K. </a:t>
            </a:r>
            <a:r>
              <a:rPr lang="en-US" dirty="0" err="1"/>
              <a:t>Chakrabarti</a:t>
            </a:r>
            <a:r>
              <a:rPr lang="en-US" dirty="0"/>
              <a:t>, T. Cheng, S. </a:t>
            </a:r>
            <a:r>
              <a:rPr lang="en-US" dirty="0" err="1" smtClean="0"/>
              <a:t>Chaudhuri</a:t>
            </a:r>
            <a:r>
              <a:rPr lang="en-US" dirty="0" smtClean="0"/>
              <a:t>. </a:t>
            </a:r>
            <a:r>
              <a:rPr lang="en-US" i="1" dirty="0"/>
              <a:t>Targeted Disambiguation of Ad-hoc, Homogeneous Sets of Named Entities</a:t>
            </a:r>
            <a:r>
              <a:rPr lang="en-US" dirty="0"/>
              <a:t>, </a:t>
            </a:r>
            <a:r>
              <a:rPr lang="en-US" dirty="0" smtClean="0"/>
              <a:t>WWW’12.</a:t>
            </a:r>
          </a:p>
          <a:p>
            <a:pPr marL="548640" indent="-548640">
              <a:buFont typeface="+mj-lt"/>
              <a:buAutoNum type="arabicPeriod" startAt="7"/>
            </a:pPr>
            <a:r>
              <a:rPr lang="en-US" i="1" dirty="0" smtClean="0"/>
              <a:t>[Wang et al. 12b] </a:t>
            </a:r>
            <a:r>
              <a:rPr lang="en-US" dirty="0"/>
              <a:t>C. Wang, J. Han, Q. Li, X. Li, W. Lin and H. </a:t>
            </a:r>
            <a:r>
              <a:rPr lang="en-US" dirty="0" err="1"/>
              <a:t>Ji</a:t>
            </a:r>
            <a:r>
              <a:rPr lang="en-US" dirty="0"/>
              <a:t>. </a:t>
            </a:r>
            <a:r>
              <a:rPr lang="en-US" i="1" dirty="0"/>
              <a:t>Learning Hierarchical Relationships among Partially Ordered Objects with Heterogeneous Attributes and Links</a:t>
            </a:r>
            <a:r>
              <a:rPr lang="en-US" dirty="0"/>
              <a:t>, </a:t>
            </a:r>
            <a:r>
              <a:rPr lang="en-US" dirty="0" smtClean="0"/>
              <a:t>SDM’12</a:t>
            </a:r>
            <a:r>
              <a:rPr lang="en-US" dirty="0"/>
              <a:t>. </a:t>
            </a:r>
            <a:endParaRPr lang="en-US" dirty="0" smtClean="0"/>
          </a:p>
          <a:p>
            <a:pPr marL="548640" indent="-548640">
              <a:buFont typeface="+mj-lt"/>
              <a:buAutoNum type="arabicPeriod" startAt="7"/>
            </a:pPr>
            <a:r>
              <a:rPr lang="en-US" i="1" dirty="0" smtClean="0"/>
              <a:t>[Wang et al. 11]</a:t>
            </a:r>
            <a:r>
              <a:rPr lang="en-US" dirty="0" smtClean="0"/>
              <a:t> </a:t>
            </a:r>
            <a:r>
              <a:rPr lang="en-US" dirty="0"/>
              <a:t>H. Wang, C. Wang, C. </a:t>
            </a:r>
            <a:r>
              <a:rPr lang="en-US" dirty="0" err="1"/>
              <a:t>Zhai</a:t>
            </a:r>
            <a:r>
              <a:rPr lang="en-US" dirty="0"/>
              <a:t> and J. Han. </a:t>
            </a:r>
            <a:r>
              <a:rPr lang="en-US" i="1" dirty="0"/>
              <a:t>Learning Online Discussion Structures </a:t>
            </a:r>
            <a:r>
              <a:rPr lang="en-US" i="1" dirty="0" smtClean="0"/>
              <a:t>by </a:t>
            </a:r>
            <a:r>
              <a:rPr lang="en-US" i="1" dirty="0"/>
              <a:t>Conditional Random Fields</a:t>
            </a:r>
            <a:r>
              <a:rPr lang="en-US" dirty="0"/>
              <a:t>, </a:t>
            </a:r>
            <a:r>
              <a:rPr lang="en-US" dirty="0" smtClean="0"/>
              <a:t>SIGIR’11</a:t>
            </a:r>
            <a:r>
              <a:rPr lang="en-US" dirty="0"/>
              <a:t>. </a:t>
            </a:r>
          </a:p>
          <a:p>
            <a:pPr marL="548640" indent="-548640">
              <a:buFont typeface="+mj-lt"/>
              <a:buAutoNum type="arabicPeriod" startAt="7"/>
            </a:pPr>
            <a:r>
              <a:rPr lang="en-US" i="1" dirty="0" smtClean="0"/>
              <a:t>[Wang et al. 10]</a:t>
            </a:r>
            <a:r>
              <a:rPr lang="en-US" dirty="0" smtClean="0"/>
              <a:t> </a:t>
            </a:r>
            <a:r>
              <a:rPr lang="en-US" dirty="0"/>
              <a:t>C. Wang</a:t>
            </a:r>
            <a:r>
              <a:rPr lang="en-US" b="1" dirty="0"/>
              <a:t>, </a:t>
            </a:r>
            <a:r>
              <a:rPr lang="en-US" dirty="0"/>
              <a:t>J. Han, Y. </a:t>
            </a:r>
            <a:r>
              <a:rPr lang="en-US" dirty="0" err="1"/>
              <a:t>Jia</a:t>
            </a:r>
            <a:r>
              <a:rPr lang="en-US" dirty="0"/>
              <a:t>, J. Tang, D. Zhang, Y. Yu and J. </a:t>
            </a:r>
            <a:r>
              <a:rPr lang="en-US" dirty="0" err="1"/>
              <a:t>Guo</a:t>
            </a:r>
            <a:r>
              <a:rPr lang="en-US" dirty="0"/>
              <a:t>. </a:t>
            </a:r>
            <a:r>
              <a:rPr lang="en-US" i="1" dirty="0"/>
              <a:t>Mining Advisor-advisee Relationship from Research Publication Networks</a:t>
            </a:r>
            <a:r>
              <a:rPr lang="en-US" dirty="0"/>
              <a:t>, </a:t>
            </a:r>
            <a:r>
              <a:rPr lang="en-US" dirty="0" smtClean="0"/>
              <a:t>KDD’10</a:t>
            </a:r>
            <a:r>
              <a:rPr lang="en-US" dirty="0"/>
              <a:t>. </a:t>
            </a:r>
          </a:p>
          <a:p>
            <a:pPr marL="548640" indent="-548640">
              <a:buFont typeface="+mj-lt"/>
              <a:buAutoNum type="arabicPeriod" startAt="7"/>
            </a:pPr>
            <a:r>
              <a:rPr lang="en-US" i="1" dirty="0" smtClean="0"/>
              <a:t>[</a:t>
            </a:r>
            <a:r>
              <a:rPr lang="en-US" i="1" dirty="0" err="1" smtClean="0"/>
              <a:t>Danilevsky</a:t>
            </a:r>
            <a:r>
              <a:rPr lang="en-US" i="1" dirty="0" smtClean="0"/>
              <a:t> </a:t>
            </a:r>
            <a:r>
              <a:rPr lang="en-US" i="1" dirty="0"/>
              <a:t>et al. </a:t>
            </a:r>
            <a:r>
              <a:rPr lang="en-US" i="1" dirty="0" smtClean="0"/>
              <a:t>13]</a:t>
            </a:r>
            <a:r>
              <a:rPr lang="en-US" dirty="0" smtClean="0"/>
              <a:t> M. </a:t>
            </a:r>
            <a:r>
              <a:rPr lang="en-US" dirty="0" err="1"/>
              <a:t>Danilevsky</a:t>
            </a:r>
            <a:r>
              <a:rPr lang="en-US" dirty="0"/>
              <a:t>, </a:t>
            </a:r>
            <a:r>
              <a:rPr lang="en-US" dirty="0" smtClean="0"/>
              <a:t>C. </a:t>
            </a:r>
            <a:r>
              <a:rPr lang="en-US" dirty="0"/>
              <a:t>Wang, </a:t>
            </a:r>
            <a:r>
              <a:rPr lang="en-US" dirty="0" smtClean="0"/>
              <a:t>F. </a:t>
            </a:r>
            <a:r>
              <a:rPr lang="en-US" dirty="0"/>
              <a:t>Tao, </a:t>
            </a:r>
            <a:r>
              <a:rPr lang="en-US" dirty="0" smtClean="0"/>
              <a:t>S. </a:t>
            </a:r>
            <a:r>
              <a:rPr lang="en-US" dirty="0"/>
              <a:t>Nguyen, </a:t>
            </a:r>
            <a:r>
              <a:rPr lang="en-US" dirty="0" smtClean="0"/>
              <a:t>G. </a:t>
            </a:r>
            <a:r>
              <a:rPr lang="en-US" dirty="0"/>
              <a:t>Chen, </a:t>
            </a:r>
            <a:r>
              <a:rPr lang="en-US" dirty="0" smtClean="0"/>
              <a:t>N. </a:t>
            </a:r>
            <a:r>
              <a:rPr lang="en-US" dirty="0"/>
              <a:t>Desai, </a:t>
            </a:r>
            <a:r>
              <a:rPr lang="en-US" dirty="0" smtClean="0"/>
              <a:t>J. Han. </a:t>
            </a:r>
            <a:r>
              <a:rPr lang="en-US" i="1" dirty="0"/>
              <a:t>AMETHYST: A System for Mining and Exploring Topical Hierarchies in Information Networks</a:t>
            </a:r>
            <a:r>
              <a:rPr lang="en-US" dirty="0" smtClean="0"/>
              <a:t>, KDD’13. </a:t>
            </a:r>
            <a:endParaRPr lang="en-US" dirty="0"/>
          </a:p>
          <a:p>
            <a:pPr marL="548640" indent="-548640">
              <a:buFont typeface="+mj-lt"/>
              <a:buAutoNum type="arabicPeriod" startAt="7"/>
            </a:pP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165</a:t>
            </a:fld>
            <a:endParaRPr lang="en-US" dirty="0"/>
          </a:p>
        </p:txBody>
      </p:sp>
    </p:spTree>
    <p:extLst>
      <p:ext uri="{BB962C8B-B14F-4D97-AF65-F5344CB8AC3E}">
        <p14:creationId xmlns:p14="http://schemas.microsoft.com/office/powerpoint/2010/main" val="260534173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lnSpcReduction="10000"/>
          </a:bodyPr>
          <a:lstStyle/>
          <a:p>
            <a:pPr marL="548640" indent="-548640">
              <a:buFont typeface="+mj-lt"/>
              <a:buAutoNum type="arabicPeriod" startAt="12"/>
            </a:pPr>
            <a:r>
              <a:rPr lang="en-US" i="1" dirty="0" smtClean="0"/>
              <a:t>[Sun et al. 11] </a:t>
            </a:r>
            <a:r>
              <a:rPr lang="es-ES" dirty="0" smtClean="0"/>
              <a:t>Y. </a:t>
            </a:r>
            <a:r>
              <a:rPr lang="es-ES" dirty="0" err="1" smtClean="0"/>
              <a:t>Sun</a:t>
            </a:r>
            <a:r>
              <a:rPr lang="es-ES" dirty="0" smtClean="0"/>
              <a:t>, J. Han, X. </a:t>
            </a:r>
            <a:r>
              <a:rPr lang="es-ES" dirty="0" err="1" smtClean="0"/>
              <a:t>Yan</a:t>
            </a:r>
            <a:r>
              <a:rPr lang="es-ES" dirty="0" smtClean="0"/>
              <a:t>, P. S. </a:t>
            </a:r>
            <a:r>
              <a:rPr lang="es-ES" dirty="0" err="1" smtClean="0"/>
              <a:t>Yu</a:t>
            </a:r>
            <a:r>
              <a:rPr lang="es-ES" dirty="0" smtClean="0"/>
              <a:t>, T. </a:t>
            </a:r>
            <a:r>
              <a:rPr lang="es-ES" dirty="0" err="1" smtClean="0"/>
              <a:t>Wu</a:t>
            </a:r>
            <a:r>
              <a:rPr lang="en-US" dirty="0" smtClean="0"/>
              <a:t>. </a:t>
            </a:r>
            <a:r>
              <a:rPr lang="en-US" i="1" dirty="0" err="1"/>
              <a:t>Pathsim</a:t>
            </a:r>
            <a:r>
              <a:rPr lang="en-US" i="1" dirty="0"/>
              <a:t>: Meta path-based top-k similarity search in heterogeneous information networks</a:t>
            </a:r>
            <a:r>
              <a:rPr lang="en-US" dirty="0" smtClean="0"/>
              <a:t>, VLDB’11.</a:t>
            </a:r>
          </a:p>
          <a:p>
            <a:pPr marL="548640" indent="-548640">
              <a:buFont typeface="+mj-lt"/>
              <a:buAutoNum type="arabicPeriod" startAt="12"/>
            </a:pPr>
            <a:r>
              <a:rPr lang="en-US" i="1" dirty="0" smtClean="0"/>
              <a:t>[Hofmann 99]</a:t>
            </a:r>
            <a:r>
              <a:rPr lang="en-US" dirty="0" smtClean="0"/>
              <a:t> T. Hofmann. </a:t>
            </a:r>
            <a:r>
              <a:rPr lang="en-US" i="1" dirty="0"/>
              <a:t>Unsupervised learning by probabilistic latent semantic analysis</a:t>
            </a:r>
            <a:r>
              <a:rPr lang="en-US" dirty="0" smtClean="0"/>
              <a:t>, UAI’99.</a:t>
            </a:r>
            <a:endParaRPr lang="en-US" dirty="0"/>
          </a:p>
          <a:p>
            <a:pPr marL="548640" indent="-548640">
              <a:buFont typeface="+mj-lt"/>
              <a:buAutoNum type="arabicPeriod" startAt="12"/>
            </a:pPr>
            <a:r>
              <a:rPr lang="en-US" i="1" dirty="0" smtClean="0"/>
              <a:t>[</a:t>
            </a:r>
            <a:r>
              <a:rPr lang="en-US" i="1" dirty="0" err="1" smtClean="0"/>
              <a:t>Blei</a:t>
            </a:r>
            <a:r>
              <a:rPr lang="en-US" i="1" dirty="0" smtClean="0"/>
              <a:t> et al. 03] </a:t>
            </a:r>
            <a:r>
              <a:rPr lang="en-US" dirty="0" smtClean="0"/>
              <a:t>D. M. </a:t>
            </a:r>
            <a:r>
              <a:rPr lang="en-US" dirty="0" err="1" smtClean="0"/>
              <a:t>Blei</a:t>
            </a:r>
            <a:r>
              <a:rPr lang="en-US" dirty="0" smtClean="0"/>
              <a:t>, A. Y. Ng, M. I. Jordan. </a:t>
            </a:r>
            <a:r>
              <a:rPr lang="en-US" i="1" dirty="0" smtClean="0"/>
              <a:t>Latent </a:t>
            </a:r>
            <a:r>
              <a:rPr lang="en-US" i="1" dirty="0" err="1" smtClean="0"/>
              <a:t>Dirichlet</a:t>
            </a:r>
            <a:r>
              <a:rPr lang="en-US" i="1" dirty="0" smtClean="0"/>
              <a:t> allocation</a:t>
            </a:r>
            <a:r>
              <a:rPr lang="en-US" dirty="0" smtClean="0"/>
              <a:t>, </a:t>
            </a:r>
            <a:r>
              <a:rPr lang="en-US" dirty="0"/>
              <a:t>the Journal of machine Learning </a:t>
            </a:r>
            <a:r>
              <a:rPr lang="en-US" dirty="0" smtClean="0"/>
              <a:t>research, 2003.</a:t>
            </a:r>
            <a:endParaRPr lang="en-US" dirty="0"/>
          </a:p>
          <a:p>
            <a:pPr marL="548640" indent="-548640">
              <a:buFont typeface="+mj-lt"/>
              <a:buAutoNum type="arabicPeriod" startAt="12"/>
            </a:pPr>
            <a:r>
              <a:rPr lang="en-US" i="1" dirty="0"/>
              <a:t>[Griffiths &amp; </a:t>
            </a:r>
            <a:r>
              <a:rPr lang="en-US" i="1" dirty="0" err="1"/>
              <a:t>Steyvers</a:t>
            </a:r>
            <a:r>
              <a:rPr lang="en-US" i="1" dirty="0"/>
              <a:t> 04] </a:t>
            </a:r>
            <a:r>
              <a:rPr lang="en-US" dirty="0" smtClean="0"/>
              <a:t>T. L. Griffiths, M. </a:t>
            </a:r>
            <a:r>
              <a:rPr lang="en-US" dirty="0" err="1" smtClean="0"/>
              <a:t>Steyvers</a:t>
            </a:r>
            <a:r>
              <a:rPr lang="en-US" dirty="0" smtClean="0"/>
              <a:t>. </a:t>
            </a:r>
            <a:r>
              <a:rPr lang="en-US" i="1" dirty="0"/>
              <a:t>Finding scientific topics</a:t>
            </a:r>
            <a:r>
              <a:rPr lang="en-US" dirty="0"/>
              <a:t>, Proc. of the </a:t>
            </a:r>
            <a:r>
              <a:rPr lang="en-US" dirty="0" smtClean="0"/>
              <a:t>National Academy </a:t>
            </a:r>
            <a:r>
              <a:rPr lang="en-US" dirty="0"/>
              <a:t>of Sciences of </a:t>
            </a:r>
            <a:r>
              <a:rPr lang="en-US" dirty="0" smtClean="0"/>
              <a:t>USA, 2004. </a:t>
            </a:r>
          </a:p>
          <a:p>
            <a:pPr marL="548640" indent="-548640">
              <a:buFont typeface="+mj-lt"/>
              <a:buAutoNum type="arabicPeriod" startAt="12"/>
            </a:pPr>
            <a:r>
              <a:rPr lang="en-US" i="1" dirty="0" smtClean="0"/>
              <a:t>[</a:t>
            </a:r>
            <a:r>
              <a:rPr lang="en-US" i="1" dirty="0" err="1" smtClean="0"/>
              <a:t>Anandkumar</a:t>
            </a:r>
            <a:r>
              <a:rPr lang="en-US" i="1" dirty="0" smtClean="0"/>
              <a:t> et al. 12] </a:t>
            </a:r>
            <a:r>
              <a:rPr lang="sv-SE" dirty="0"/>
              <a:t>A. Anandkumar, R. Ge, D. Hsu, S. M. Kakade, </a:t>
            </a:r>
            <a:r>
              <a:rPr lang="sv-SE" dirty="0" smtClean="0"/>
              <a:t>M</a:t>
            </a:r>
            <a:r>
              <a:rPr lang="sv-SE" dirty="0"/>
              <a:t>. Telgarsky</a:t>
            </a:r>
            <a:r>
              <a:rPr lang="en-US" dirty="0" smtClean="0"/>
              <a:t>. </a:t>
            </a:r>
            <a:r>
              <a:rPr lang="en-US" i="1" dirty="0"/>
              <a:t>Tensor </a:t>
            </a:r>
            <a:r>
              <a:rPr lang="en-US" i="1" dirty="0" smtClean="0"/>
              <a:t>decompositions </a:t>
            </a:r>
            <a:r>
              <a:rPr lang="en-US" i="1" dirty="0"/>
              <a:t>for learning latent variable models</a:t>
            </a:r>
            <a:r>
              <a:rPr lang="en-US" dirty="0"/>
              <a:t>, </a:t>
            </a:r>
            <a:r>
              <a:rPr lang="en-US" dirty="0" smtClean="0"/>
              <a:t>arXiv:1210.7559, 2012. 	</a:t>
            </a:r>
            <a:endParaRPr lang="en-US" dirty="0"/>
          </a:p>
          <a:p>
            <a:pPr marL="548640" indent="-548640">
              <a:buFont typeface="+mj-lt"/>
              <a:buAutoNum type="arabicPeriod" startAt="12"/>
            </a:pPr>
            <a:r>
              <a:rPr lang="en-US" i="1" dirty="0"/>
              <a:t>[</a:t>
            </a:r>
            <a:r>
              <a:rPr lang="en-US" i="1" dirty="0" err="1"/>
              <a:t>Porteous</a:t>
            </a:r>
            <a:r>
              <a:rPr lang="en-US" i="1" dirty="0"/>
              <a:t> et al. 08] </a:t>
            </a:r>
            <a:r>
              <a:rPr lang="en-US" dirty="0"/>
              <a:t>I. </a:t>
            </a:r>
            <a:r>
              <a:rPr lang="en-US" dirty="0" err="1"/>
              <a:t>Porteous</a:t>
            </a:r>
            <a:r>
              <a:rPr lang="en-US" dirty="0"/>
              <a:t>, D. Newman, A. </a:t>
            </a:r>
            <a:r>
              <a:rPr lang="en-US" dirty="0" err="1"/>
              <a:t>Ihler</a:t>
            </a:r>
            <a:r>
              <a:rPr lang="en-US" dirty="0"/>
              <a:t>, A. Asuncion, P. Smyth, </a:t>
            </a:r>
            <a:r>
              <a:rPr lang="en-US" dirty="0" smtClean="0"/>
              <a:t>M</a:t>
            </a:r>
            <a:r>
              <a:rPr lang="en-US" dirty="0"/>
              <a:t>. Welling. </a:t>
            </a:r>
            <a:r>
              <a:rPr lang="en-US" i="1" dirty="0"/>
              <a:t>Fast collapsed </a:t>
            </a:r>
            <a:r>
              <a:rPr lang="en-US" i="1" dirty="0" err="1"/>
              <a:t>gibbs</a:t>
            </a:r>
            <a:r>
              <a:rPr lang="en-US" i="1" dirty="0"/>
              <a:t> sampling for latent </a:t>
            </a:r>
            <a:r>
              <a:rPr lang="en-US" i="1" dirty="0" err="1"/>
              <a:t>dirichlet</a:t>
            </a:r>
            <a:r>
              <a:rPr lang="en-US" i="1" dirty="0"/>
              <a:t> allocation</a:t>
            </a:r>
            <a:r>
              <a:rPr lang="en-US" dirty="0"/>
              <a:t>, KDD’08.</a:t>
            </a:r>
            <a:endParaRPr lang="en-US" dirty="0" smtClean="0"/>
          </a:p>
          <a:p>
            <a:pPr marL="548640" indent="-548640">
              <a:buFont typeface="+mj-lt"/>
              <a:buAutoNum type="arabicPeriod" startAt="12"/>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166</a:t>
            </a:fld>
            <a:endParaRPr lang="en-US" dirty="0"/>
          </a:p>
        </p:txBody>
      </p:sp>
    </p:spTree>
    <p:extLst>
      <p:ext uri="{BB962C8B-B14F-4D97-AF65-F5344CB8AC3E}">
        <p14:creationId xmlns:p14="http://schemas.microsoft.com/office/powerpoint/2010/main" val="185820917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lnSpcReduction="10000"/>
          </a:bodyPr>
          <a:lstStyle/>
          <a:p>
            <a:pPr marL="548640" indent="-548640">
              <a:buFont typeface="+mj-lt"/>
              <a:buAutoNum type="arabicPeriod" startAt="18"/>
            </a:pPr>
            <a:r>
              <a:rPr lang="en-US" i="1" dirty="0" smtClean="0"/>
              <a:t>[</a:t>
            </a:r>
            <a:r>
              <a:rPr lang="en-US" i="1" dirty="0"/>
              <a:t>Hoffman et al. 12</a:t>
            </a:r>
            <a:r>
              <a:rPr lang="en-US" i="1" dirty="0" smtClean="0"/>
              <a:t>]</a:t>
            </a:r>
            <a:r>
              <a:rPr lang="en-US" dirty="0" smtClean="0"/>
              <a:t> </a:t>
            </a:r>
            <a:r>
              <a:rPr lang="de-DE" dirty="0"/>
              <a:t>M. Hoffman, D. M. Blei, </a:t>
            </a:r>
            <a:r>
              <a:rPr lang="de-DE" dirty="0" smtClean="0"/>
              <a:t>D</a:t>
            </a:r>
            <a:r>
              <a:rPr lang="de-DE" dirty="0"/>
              <a:t>. M. Mimno</a:t>
            </a:r>
            <a:r>
              <a:rPr lang="en-US" dirty="0" smtClean="0"/>
              <a:t>. </a:t>
            </a:r>
            <a:r>
              <a:rPr lang="en-US" i="1" dirty="0"/>
              <a:t>Sparse stochastic inference for </a:t>
            </a:r>
            <a:r>
              <a:rPr lang="en-US" i="1" dirty="0" smtClean="0"/>
              <a:t>latent </a:t>
            </a:r>
            <a:r>
              <a:rPr lang="en-US" i="1" dirty="0" err="1" smtClean="0"/>
              <a:t>dirichlet</a:t>
            </a:r>
            <a:r>
              <a:rPr lang="en-US" i="1" dirty="0" smtClean="0"/>
              <a:t> </a:t>
            </a:r>
            <a:r>
              <a:rPr lang="en-US" i="1" dirty="0"/>
              <a:t>allocation</a:t>
            </a:r>
            <a:r>
              <a:rPr lang="en-US" dirty="0" smtClean="0"/>
              <a:t>, ICML’12.</a:t>
            </a:r>
            <a:endParaRPr lang="en-US" dirty="0"/>
          </a:p>
          <a:p>
            <a:pPr marL="548640" indent="-548640">
              <a:buFont typeface="+mj-lt"/>
              <a:buAutoNum type="arabicPeriod" startAt="18"/>
            </a:pPr>
            <a:r>
              <a:rPr lang="en-US" i="1" dirty="0" smtClean="0"/>
              <a:t>[</a:t>
            </a:r>
            <a:r>
              <a:rPr lang="en-US" i="1" dirty="0"/>
              <a:t>Yao et al. 09</a:t>
            </a:r>
            <a:r>
              <a:rPr lang="en-US" i="1" dirty="0" smtClean="0"/>
              <a:t>] </a:t>
            </a:r>
            <a:r>
              <a:rPr lang="en-US" dirty="0"/>
              <a:t>L. Yao, D. </a:t>
            </a:r>
            <a:r>
              <a:rPr lang="en-US" dirty="0" err="1"/>
              <a:t>Mimno</a:t>
            </a:r>
            <a:r>
              <a:rPr lang="en-US" dirty="0"/>
              <a:t>, </a:t>
            </a:r>
            <a:r>
              <a:rPr lang="en-US" dirty="0" smtClean="0"/>
              <a:t>A</a:t>
            </a:r>
            <a:r>
              <a:rPr lang="en-US" dirty="0"/>
              <a:t>. McCallum. </a:t>
            </a:r>
            <a:r>
              <a:rPr lang="en-US" i="1" dirty="0"/>
              <a:t>Efficient methods for topic model </a:t>
            </a:r>
            <a:r>
              <a:rPr lang="en-US" i="1" dirty="0" smtClean="0"/>
              <a:t>inference on </a:t>
            </a:r>
            <a:r>
              <a:rPr lang="en-US" i="1" dirty="0"/>
              <a:t>streaming document collections</a:t>
            </a:r>
            <a:r>
              <a:rPr lang="en-US" dirty="0" smtClean="0"/>
              <a:t>, KDD’09.</a:t>
            </a:r>
            <a:endParaRPr lang="en-US" dirty="0"/>
          </a:p>
          <a:p>
            <a:pPr marL="548640" indent="-548640">
              <a:buFont typeface="+mj-lt"/>
              <a:buAutoNum type="arabicPeriod" startAt="18"/>
            </a:pPr>
            <a:r>
              <a:rPr lang="en-US" i="1" dirty="0"/>
              <a:t>[Newman et al. 09] </a:t>
            </a:r>
            <a:r>
              <a:rPr lang="en-US" dirty="0"/>
              <a:t>D. Newman, A. Asuncion, P. Smyth, </a:t>
            </a:r>
            <a:r>
              <a:rPr lang="en-US" dirty="0" smtClean="0"/>
              <a:t>M</a:t>
            </a:r>
            <a:r>
              <a:rPr lang="en-US" dirty="0"/>
              <a:t>. Welling. </a:t>
            </a:r>
            <a:r>
              <a:rPr lang="en-US" i="1" dirty="0"/>
              <a:t>Distributed algorithms </a:t>
            </a:r>
            <a:r>
              <a:rPr lang="en-US" i="1" dirty="0" smtClean="0"/>
              <a:t>for topic </a:t>
            </a:r>
            <a:r>
              <a:rPr lang="en-US" i="1" dirty="0"/>
              <a:t>models</a:t>
            </a:r>
            <a:r>
              <a:rPr lang="en-US" dirty="0"/>
              <a:t>, </a:t>
            </a:r>
            <a:r>
              <a:rPr lang="en-US" dirty="0" smtClean="0"/>
              <a:t>Journal </a:t>
            </a:r>
            <a:r>
              <a:rPr lang="en-US" dirty="0"/>
              <a:t>of Machine Learning Research, </a:t>
            </a:r>
            <a:r>
              <a:rPr lang="en-US" dirty="0" smtClean="0"/>
              <a:t>2009. </a:t>
            </a:r>
          </a:p>
          <a:p>
            <a:pPr marL="548640" indent="-548640">
              <a:buFont typeface="+mj-lt"/>
              <a:buAutoNum type="arabicPeriod" startAt="18"/>
            </a:pPr>
            <a:r>
              <a:rPr lang="en-US" i="1" dirty="0"/>
              <a:t>[Hoffman </a:t>
            </a:r>
            <a:r>
              <a:rPr lang="en-US" i="1" dirty="0" smtClean="0"/>
              <a:t>et al. 13] </a:t>
            </a:r>
            <a:r>
              <a:rPr lang="de-DE" dirty="0"/>
              <a:t>M. Hoffman, D. Blei, C. Wang, </a:t>
            </a:r>
            <a:r>
              <a:rPr lang="de-DE" dirty="0" smtClean="0"/>
              <a:t>J</a:t>
            </a:r>
            <a:r>
              <a:rPr lang="de-DE" dirty="0"/>
              <a:t>. Paisley</a:t>
            </a:r>
            <a:r>
              <a:rPr lang="en-US" dirty="0" smtClean="0"/>
              <a:t>. </a:t>
            </a:r>
            <a:r>
              <a:rPr lang="en-US" i="1" dirty="0"/>
              <a:t>Stochastic </a:t>
            </a:r>
            <a:r>
              <a:rPr lang="en-US" i="1" dirty="0" err="1"/>
              <a:t>variational</a:t>
            </a:r>
            <a:r>
              <a:rPr lang="en-US" i="1" dirty="0"/>
              <a:t> inference</a:t>
            </a:r>
            <a:r>
              <a:rPr lang="en-US" dirty="0" smtClean="0"/>
              <a:t>, </a:t>
            </a:r>
            <a:r>
              <a:rPr lang="en-US" dirty="0"/>
              <a:t>Journal of Machine Learning Research</a:t>
            </a:r>
            <a:r>
              <a:rPr lang="en-US" dirty="0" smtClean="0"/>
              <a:t>, 2013. 	</a:t>
            </a:r>
            <a:endParaRPr lang="en-US" dirty="0"/>
          </a:p>
          <a:p>
            <a:pPr marL="548640" indent="-548640">
              <a:buFont typeface="+mj-lt"/>
              <a:buAutoNum type="arabicPeriod" startAt="22"/>
            </a:pPr>
            <a:r>
              <a:rPr lang="en-US" i="1" dirty="0"/>
              <a:t>[Griffiths et al. 04] </a:t>
            </a:r>
            <a:r>
              <a:rPr lang="de-DE" dirty="0"/>
              <a:t>T. Griffiths, M. Jordan, J. Tenenbaum, and D. M. Blei</a:t>
            </a:r>
            <a:r>
              <a:rPr lang="en-US" dirty="0"/>
              <a:t>. </a:t>
            </a:r>
            <a:r>
              <a:rPr lang="en-US" i="1" dirty="0"/>
              <a:t>Hierarchical topic models and the nested </a:t>
            </a:r>
            <a:r>
              <a:rPr lang="en-US" i="1" dirty="0" err="1"/>
              <a:t>chinese</a:t>
            </a:r>
            <a:r>
              <a:rPr lang="en-US" i="1" dirty="0"/>
              <a:t> restaurant process</a:t>
            </a:r>
            <a:r>
              <a:rPr lang="en-US" dirty="0"/>
              <a:t>, NIPS’04.</a:t>
            </a:r>
          </a:p>
          <a:p>
            <a:pPr marL="548640" indent="-548640">
              <a:buFont typeface="+mj-lt"/>
              <a:buAutoNum type="arabicPeriod" startAt="22"/>
            </a:pPr>
            <a:r>
              <a:rPr lang="en-US" i="1" dirty="0"/>
              <a:t>[Kim et al. </a:t>
            </a:r>
            <a:r>
              <a:rPr lang="en-US" i="1" dirty="0" smtClean="0"/>
              <a:t>12a]</a:t>
            </a:r>
            <a:r>
              <a:rPr lang="en-US" dirty="0" smtClean="0"/>
              <a:t> </a:t>
            </a:r>
            <a:r>
              <a:rPr lang="pl-PL" dirty="0"/>
              <a:t>J. H. Kim, D. Kim, S. Kim, and A. Oh</a:t>
            </a:r>
            <a:r>
              <a:rPr lang="en-US" dirty="0"/>
              <a:t>. </a:t>
            </a:r>
            <a:r>
              <a:rPr lang="en-US" i="1" dirty="0"/>
              <a:t>Modeling topic hierarchies with the recursive </a:t>
            </a:r>
            <a:r>
              <a:rPr lang="en-US" i="1" dirty="0" err="1"/>
              <a:t>chinese</a:t>
            </a:r>
            <a:r>
              <a:rPr lang="en-US" i="1" dirty="0"/>
              <a:t> restaurant process</a:t>
            </a:r>
            <a:r>
              <a:rPr lang="en-US" dirty="0"/>
              <a:t>, CIKM’12</a:t>
            </a:r>
            <a:r>
              <a:rPr lang="en-US" dirty="0" smtClean="0"/>
              <a:t>.</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167</a:t>
            </a:fld>
            <a:endParaRPr lang="en-US" dirty="0"/>
          </a:p>
        </p:txBody>
      </p:sp>
    </p:spTree>
    <p:extLst>
      <p:ext uri="{BB962C8B-B14F-4D97-AF65-F5344CB8AC3E}">
        <p14:creationId xmlns:p14="http://schemas.microsoft.com/office/powerpoint/2010/main" val="142573715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lnSpcReduction="10000"/>
          </a:bodyPr>
          <a:lstStyle/>
          <a:p>
            <a:pPr marL="548640" indent="-548640">
              <a:buFont typeface="+mj-lt"/>
              <a:buAutoNum type="arabicPeriod" startAt="24"/>
            </a:pPr>
            <a:r>
              <a:rPr lang="en-US" i="1" dirty="0" smtClean="0"/>
              <a:t>[</a:t>
            </a:r>
            <a:r>
              <a:rPr lang="en-US" sz="2100" i="1" dirty="0"/>
              <a:t>Wang et al. 14b</a:t>
            </a:r>
            <a:r>
              <a:rPr lang="en-US" i="1" dirty="0" smtClean="0"/>
              <a:t>] </a:t>
            </a:r>
            <a:r>
              <a:rPr lang="nn-NO" dirty="0" smtClean="0"/>
              <a:t>C. </a:t>
            </a:r>
            <a:r>
              <a:rPr lang="nn-NO" dirty="0"/>
              <a:t>Wang, </a:t>
            </a:r>
            <a:r>
              <a:rPr lang="nn-NO" dirty="0" smtClean="0"/>
              <a:t>X. </a:t>
            </a:r>
            <a:r>
              <a:rPr lang="nn-NO" dirty="0"/>
              <a:t>Liu, </a:t>
            </a:r>
            <a:r>
              <a:rPr lang="nn-NO" dirty="0" smtClean="0"/>
              <a:t>Y. </a:t>
            </a:r>
            <a:r>
              <a:rPr lang="nn-NO" dirty="0"/>
              <a:t>Song, </a:t>
            </a:r>
            <a:r>
              <a:rPr lang="nn-NO" dirty="0" smtClean="0"/>
              <a:t>J. </a:t>
            </a:r>
            <a:r>
              <a:rPr lang="nn-NO" dirty="0"/>
              <a:t>Han</a:t>
            </a:r>
            <a:r>
              <a:rPr lang="en-US" dirty="0" smtClean="0"/>
              <a:t>. </a:t>
            </a:r>
            <a:r>
              <a:rPr lang="en-US" i="1" dirty="0"/>
              <a:t>Scalable and Robust Construction of Topical Hierarchies</a:t>
            </a:r>
            <a:r>
              <a:rPr lang="en-US" dirty="0"/>
              <a:t>, </a:t>
            </a:r>
            <a:r>
              <a:rPr lang="en-US" dirty="0" err="1"/>
              <a:t>arXiv</a:t>
            </a:r>
            <a:r>
              <a:rPr lang="en-US" dirty="0" smtClean="0"/>
              <a:t>:</a:t>
            </a:r>
            <a:r>
              <a:rPr lang="en-US" dirty="0"/>
              <a:t> </a:t>
            </a:r>
            <a:r>
              <a:rPr lang="en-US" dirty="0" smtClean="0"/>
              <a:t>1403.3460, 2014.</a:t>
            </a:r>
            <a:endParaRPr lang="en-US" dirty="0"/>
          </a:p>
          <a:p>
            <a:pPr marL="548640" indent="-548640">
              <a:buFont typeface="+mj-lt"/>
              <a:buAutoNum type="arabicPeriod" startAt="24"/>
            </a:pPr>
            <a:r>
              <a:rPr lang="en-US" i="1" dirty="0"/>
              <a:t>[Li &amp; McCallum 06] </a:t>
            </a:r>
            <a:r>
              <a:rPr lang="it-IT" dirty="0"/>
              <a:t>W. </a:t>
            </a:r>
            <a:r>
              <a:rPr lang="it-IT" dirty="0" smtClean="0"/>
              <a:t>Li, </a:t>
            </a:r>
            <a:r>
              <a:rPr lang="it-IT" dirty="0"/>
              <a:t>A. McCallum</a:t>
            </a:r>
            <a:r>
              <a:rPr lang="en-US" dirty="0" smtClean="0"/>
              <a:t>. </a:t>
            </a:r>
            <a:r>
              <a:rPr lang="en-US" i="1" dirty="0"/>
              <a:t>Pachinko allocation: </a:t>
            </a:r>
            <a:r>
              <a:rPr lang="en-US" i="1" dirty="0" smtClean="0"/>
              <a:t>Dag-structured mixture </a:t>
            </a:r>
            <a:r>
              <a:rPr lang="en-US" i="1" dirty="0"/>
              <a:t>models of topic correlations</a:t>
            </a:r>
            <a:r>
              <a:rPr lang="en-US" dirty="0" smtClean="0"/>
              <a:t>, ICML’06. </a:t>
            </a:r>
          </a:p>
          <a:p>
            <a:pPr marL="548640" indent="-548640">
              <a:buFont typeface="+mj-lt"/>
              <a:buAutoNum type="arabicPeriod" startAt="24"/>
            </a:pPr>
            <a:r>
              <a:rPr lang="en-US" i="1" dirty="0"/>
              <a:t>[</a:t>
            </a:r>
            <a:r>
              <a:rPr lang="en-US" i="1" dirty="0" err="1"/>
              <a:t>Mimno</a:t>
            </a:r>
            <a:r>
              <a:rPr lang="en-US" i="1" dirty="0"/>
              <a:t> et al. 07] </a:t>
            </a:r>
            <a:r>
              <a:rPr lang="it-IT" dirty="0"/>
              <a:t>D. Mimno, W. Li, </a:t>
            </a:r>
            <a:r>
              <a:rPr lang="it-IT" dirty="0" smtClean="0"/>
              <a:t>A</a:t>
            </a:r>
            <a:r>
              <a:rPr lang="it-IT" dirty="0"/>
              <a:t>. McCallum</a:t>
            </a:r>
            <a:r>
              <a:rPr lang="en-US" dirty="0" smtClean="0"/>
              <a:t>. </a:t>
            </a:r>
            <a:r>
              <a:rPr lang="en-US" i="1" dirty="0"/>
              <a:t>Mixtures of </a:t>
            </a:r>
            <a:r>
              <a:rPr lang="en-US" i="1" dirty="0" smtClean="0"/>
              <a:t>hierarchical topics </a:t>
            </a:r>
            <a:r>
              <a:rPr lang="en-US" i="1" dirty="0"/>
              <a:t>with pachinko allocation</a:t>
            </a:r>
            <a:r>
              <a:rPr lang="en-US" dirty="0" smtClean="0"/>
              <a:t>, ICML’07. 	</a:t>
            </a:r>
            <a:endParaRPr lang="en-US" dirty="0"/>
          </a:p>
          <a:p>
            <a:pPr marL="548640" indent="-548640">
              <a:buFont typeface="+mj-lt"/>
              <a:buAutoNum type="arabicPeriod" startAt="24"/>
            </a:pPr>
            <a:r>
              <a:rPr lang="en-US" i="1" dirty="0" smtClean="0"/>
              <a:t>[</a:t>
            </a:r>
            <a:r>
              <a:rPr lang="en-US" sz="2100" i="1" dirty="0"/>
              <a:t>Ahmed et al. 13</a:t>
            </a:r>
            <a:r>
              <a:rPr lang="en-US" i="1" dirty="0"/>
              <a:t>] A. Ahmed, L. Hong</a:t>
            </a:r>
            <a:r>
              <a:rPr lang="en-US" i="1" dirty="0" smtClean="0"/>
              <a:t>, </a:t>
            </a:r>
            <a:r>
              <a:rPr lang="en-US" i="1" dirty="0"/>
              <a:t>A. </a:t>
            </a:r>
            <a:r>
              <a:rPr lang="en-US" i="1" dirty="0" err="1"/>
              <a:t>Smola</a:t>
            </a:r>
            <a:r>
              <a:rPr lang="en-US" dirty="0" smtClean="0"/>
              <a:t>. </a:t>
            </a:r>
            <a:r>
              <a:rPr lang="en-US" i="1" dirty="0"/>
              <a:t>Nested </a:t>
            </a:r>
            <a:r>
              <a:rPr lang="en-US" i="1" dirty="0" err="1"/>
              <a:t>chinese</a:t>
            </a:r>
            <a:r>
              <a:rPr lang="en-US" i="1" dirty="0"/>
              <a:t> </a:t>
            </a:r>
            <a:r>
              <a:rPr lang="en-US" i="1" dirty="0" smtClean="0"/>
              <a:t>restaurant franchise </a:t>
            </a:r>
            <a:r>
              <a:rPr lang="en-US" i="1" dirty="0"/>
              <a:t>process: Applications to user tracking and </a:t>
            </a:r>
            <a:r>
              <a:rPr lang="en-US" i="1" dirty="0" smtClean="0"/>
              <a:t>document modeling</a:t>
            </a:r>
            <a:r>
              <a:rPr lang="en-US" dirty="0" smtClean="0"/>
              <a:t>, ICML’13.</a:t>
            </a:r>
            <a:endParaRPr lang="en-US" dirty="0"/>
          </a:p>
          <a:p>
            <a:pPr marL="548640" indent="-548640">
              <a:buFont typeface="+mj-lt"/>
              <a:buAutoNum type="arabicPeriod" startAt="24"/>
            </a:pPr>
            <a:r>
              <a:rPr lang="en-US" i="1" dirty="0"/>
              <a:t>[Wallach 06] </a:t>
            </a:r>
            <a:r>
              <a:rPr lang="it-IT" dirty="0" smtClean="0"/>
              <a:t>H. M. Wallach</a:t>
            </a:r>
            <a:r>
              <a:rPr lang="en-US" dirty="0" smtClean="0"/>
              <a:t>. </a:t>
            </a:r>
            <a:r>
              <a:rPr lang="en-US" i="1" dirty="0"/>
              <a:t>Topic modeling: beyond bag-of-words</a:t>
            </a:r>
            <a:r>
              <a:rPr lang="en-US" dirty="0" smtClean="0"/>
              <a:t>, </a:t>
            </a:r>
            <a:r>
              <a:rPr lang="en-US" dirty="0"/>
              <a:t>ICML’06. </a:t>
            </a:r>
          </a:p>
          <a:p>
            <a:pPr marL="548640" indent="-548640">
              <a:buFont typeface="+mj-lt"/>
              <a:buAutoNum type="arabicPeriod" startAt="24"/>
            </a:pPr>
            <a:r>
              <a:rPr lang="en-US" i="1" dirty="0"/>
              <a:t>[Wang et al. 07] </a:t>
            </a:r>
            <a:r>
              <a:rPr lang="it-IT" dirty="0"/>
              <a:t>X. Wang, A. McCallum, </a:t>
            </a:r>
            <a:r>
              <a:rPr lang="it-IT" dirty="0" smtClean="0"/>
              <a:t>X</a:t>
            </a:r>
            <a:r>
              <a:rPr lang="it-IT" dirty="0"/>
              <a:t>. Wei</a:t>
            </a:r>
            <a:r>
              <a:rPr lang="en-US" dirty="0" smtClean="0"/>
              <a:t>. </a:t>
            </a:r>
            <a:r>
              <a:rPr lang="en-US" i="1" dirty="0"/>
              <a:t>Topical n-grams: </a:t>
            </a:r>
            <a:r>
              <a:rPr lang="en-US" i="1" dirty="0" smtClean="0"/>
              <a:t>Phrase and </a:t>
            </a:r>
            <a:r>
              <a:rPr lang="en-US" i="1" dirty="0"/>
              <a:t>topic discovery, with an application to </a:t>
            </a:r>
            <a:r>
              <a:rPr lang="en-US" i="1" dirty="0" smtClean="0"/>
              <a:t>information retrieval</a:t>
            </a:r>
            <a:r>
              <a:rPr lang="en-US" dirty="0" smtClean="0"/>
              <a:t>, ICDM’07</a:t>
            </a:r>
            <a:r>
              <a:rPr lang="en-US" dirty="0"/>
              <a:t>. 	</a:t>
            </a:r>
            <a:endParaRPr lang="en-US" dirty="0" smtClean="0"/>
          </a:p>
          <a:p>
            <a:pPr marL="548640" indent="-548640">
              <a:buFont typeface="+mj-lt"/>
              <a:buAutoNum type="arabicPeriod" startAt="24"/>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168</a:t>
            </a:fld>
            <a:endParaRPr lang="en-US" dirty="0"/>
          </a:p>
        </p:txBody>
      </p:sp>
    </p:spTree>
    <p:extLst>
      <p:ext uri="{BB962C8B-B14F-4D97-AF65-F5344CB8AC3E}">
        <p14:creationId xmlns:p14="http://schemas.microsoft.com/office/powerpoint/2010/main" val="359866687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lnSpcReduction="10000"/>
          </a:bodyPr>
          <a:lstStyle/>
          <a:p>
            <a:pPr marL="548640" indent="-548640">
              <a:buFont typeface="+mj-lt"/>
              <a:buAutoNum type="arabicPeriod" startAt="30"/>
            </a:pPr>
            <a:r>
              <a:rPr lang="en-US" i="1" dirty="0" smtClean="0"/>
              <a:t>[</a:t>
            </a:r>
            <a:r>
              <a:rPr lang="en-US" sz="2100" i="1" dirty="0" smtClean="0"/>
              <a:t>Lindsey </a:t>
            </a:r>
            <a:r>
              <a:rPr lang="en-US" sz="2100" i="1" dirty="0"/>
              <a:t>et al. 12</a:t>
            </a:r>
            <a:r>
              <a:rPr lang="en-US" i="1" dirty="0" smtClean="0"/>
              <a:t>] </a:t>
            </a:r>
            <a:r>
              <a:rPr lang="en-US" dirty="0"/>
              <a:t>R. V. Lindsey, W. P. </a:t>
            </a:r>
            <a:r>
              <a:rPr lang="en-US" dirty="0" err="1"/>
              <a:t>Headden</a:t>
            </a:r>
            <a:r>
              <a:rPr lang="en-US" dirty="0"/>
              <a:t>, </a:t>
            </a:r>
            <a:r>
              <a:rPr lang="en-US" dirty="0" smtClean="0"/>
              <a:t>III, M</a:t>
            </a:r>
            <a:r>
              <a:rPr lang="en-US" dirty="0"/>
              <a:t>. J. </a:t>
            </a:r>
            <a:r>
              <a:rPr lang="en-US" dirty="0" err="1"/>
              <a:t>Stipicevic</a:t>
            </a:r>
            <a:r>
              <a:rPr lang="en-US" dirty="0"/>
              <a:t>. </a:t>
            </a:r>
            <a:r>
              <a:rPr lang="en-US" i="1" dirty="0" smtClean="0"/>
              <a:t>A phrase-discovering </a:t>
            </a:r>
            <a:r>
              <a:rPr lang="en-US" i="1" dirty="0"/>
              <a:t>topic model using hierarchical </a:t>
            </a:r>
            <a:r>
              <a:rPr lang="en-US" i="1" dirty="0" smtClean="0"/>
              <a:t>pitman-</a:t>
            </a:r>
            <a:r>
              <a:rPr lang="en-US" i="1" dirty="0" err="1" smtClean="0"/>
              <a:t>yor</a:t>
            </a:r>
            <a:r>
              <a:rPr lang="en-US" i="1" dirty="0" smtClean="0"/>
              <a:t> processes</a:t>
            </a:r>
            <a:r>
              <a:rPr lang="en-US" dirty="0" smtClean="0"/>
              <a:t>, EMNLP-CoNLL’12.</a:t>
            </a:r>
            <a:endParaRPr lang="en-US" dirty="0"/>
          </a:p>
          <a:p>
            <a:pPr marL="548640" indent="-548640">
              <a:buFont typeface="+mj-lt"/>
              <a:buAutoNum type="arabicPeriod" startAt="30"/>
            </a:pPr>
            <a:r>
              <a:rPr lang="en-US" i="1" dirty="0"/>
              <a:t>[Mei et al. 07] </a:t>
            </a:r>
            <a:r>
              <a:rPr lang="it-IT" dirty="0" smtClean="0"/>
              <a:t>Q. Mei, X. Shen, C. Zhai</a:t>
            </a:r>
            <a:r>
              <a:rPr lang="en-US" dirty="0" smtClean="0"/>
              <a:t>. </a:t>
            </a:r>
            <a:r>
              <a:rPr lang="en-US" i="1" dirty="0"/>
              <a:t>Automatic labeling of multinomial topic models</a:t>
            </a:r>
            <a:r>
              <a:rPr lang="en-US" dirty="0" smtClean="0"/>
              <a:t>, KDD’07. </a:t>
            </a:r>
          </a:p>
          <a:p>
            <a:pPr marL="548640" indent="-548640">
              <a:buFont typeface="+mj-lt"/>
              <a:buAutoNum type="arabicPeriod" startAt="30"/>
            </a:pPr>
            <a:r>
              <a:rPr lang="en-US" i="1" dirty="0"/>
              <a:t>[</a:t>
            </a:r>
            <a:r>
              <a:rPr lang="en-US" i="1" dirty="0" err="1"/>
              <a:t>Blei</a:t>
            </a:r>
            <a:r>
              <a:rPr lang="en-US" i="1" dirty="0"/>
              <a:t> &amp; Lafferty 09] </a:t>
            </a:r>
            <a:r>
              <a:rPr lang="it-IT" dirty="0"/>
              <a:t>D. </a:t>
            </a:r>
            <a:r>
              <a:rPr lang="it-IT" dirty="0" smtClean="0"/>
              <a:t>M. Blei, J. D. Lafferty</a:t>
            </a:r>
            <a:r>
              <a:rPr lang="en-US" dirty="0" smtClean="0"/>
              <a:t>. </a:t>
            </a:r>
            <a:r>
              <a:rPr lang="en-US" i="1" dirty="0"/>
              <a:t>Visualizing Topics with Multi-Word Expressions</a:t>
            </a:r>
            <a:r>
              <a:rPr lang="en-US" dirty="0"/>
              <a:t>, </a:t>
            </a:r>
            <a:r>
              <a:rPr lang="en-US" dirty="0" smtClean="0"/>
              <a:t>arXiv:0907.1013, 2009. 	</a:t>
            </a:r>
            <a:endParaRPr lang="en-US" dirty="0"/>
          </a:p>
          <a:p>
            <a:pPr marL="548640" indent="-548640">
              <a:buFont typeface="+mj-lt"/>
              <a:buAutoNum type="arabicPeriod" startAt="30"/>
            </a:pPr>
            <a:r>
              <a:rPr lang="en-US" i="1" dirty="0" smtClean="0"/>
              <a:t>[</a:t>
            </a:r>
            <a:r>
              <a:rPr lang="en-US" sz="2100" i="1" dirty="0" err="1"/>
              <a:t>Danilevsky</a:t>
            </a:r>
            <a:r>
              <a:rPr lang="en-US" sz="2100" i="1" dirty="0"/>
              <a:t> et al. 14</a:t>
            </a:r>
            <a:r>
              <a:rPr lang="en-US" i="1" dirty="0"/>
              <a:t>] M. </a:t>
            </a:r>
            <a:r>
              <a:rPr lang="en-US" i="1" dirty="0" err="1"/>
              <a:t>Danilevsky</a:t>
            </a:r>
            <a:r>
              <a:rPr lang="en-US" i="1" dirty="0"/>
              <a:t>, C. Wang, N. Desai, J. </a:t>
            </a:r>
            <a:r>
              <a:rPr lang="en-US" i="1" dirty="0" err="1" smtClean="0"/>
              <a:t>Guo</a:t>
            </a:r>
            <a:r>
              <a:rPr lang="en-US" i="1" dirty="0" smtClean="0"/>
              <a:t>, J</a:t>
            </a:r>
            <a:r>
              <a:rPr lang="en-US" i="1" dirty="0"/>
              <a:t>. Han</a:t>
            </a:r>
            <a:r>
              <a:rPr lang="en-US" dirty="0" smtClean="0"/>
              <a:t>. </a:t>
            </a:r>
            <a:r>
              <a:rPr lang="en-US" i="1" dirty="0"/>
              <a:t>Automatic construction and ranking of topical </a:t>
            </a:r>
            <a:r>
              <a:rPr lang="en-US" i="1" dirty="0" err="1"/>
              <a:t>keyphrases</a:t>
            </a:r>
            <a:r>
              <a:rPr lang="en-US" i="1" dirty="0"/>
              <a:t> </a:t>
            </a:r>
            <a:r>
              <a:rPr lang="en-US" i="1" dirty="0" smtClean="0"/>
              <a:t>on collections </a:t>
            </a:r>
            <a:r>
              <a:rPr lang="en-US" i="1" dirty="0"/>
              <a:t>of short documents</a:t>
            </a:r>
            <a:r>
              <a:rPr lang="en-US" dirty="0" smtClean="0"/>
              <a:t>, SDM’14.</a:t>
            </a:r>
            <a:endParaRPr lang="en-US" dirty="0"/>
          </a:p>
          <a:p>
            <a:pPr marL="548640" indent="-548640">
              <a:buFont typeface="+mj-lt"/>
              <a:buAutoNum type="arabicPeriod" startAt="30"/>
            </a:pPr>
            <a:r>
              <a:rPr lang="en-US" i="1" dirty="0" smtClean="0"/>
              <a:t>[Kim et al. 12b] </a:t>
            </a:r>
            <a:r>
              <a:rPr lang="it-IT" dirty="0" smtClean="0"/>
              <a:t>H. D. Kim, D. H. Park, Y. Lu, C. Zhai</a:t>
            </a:r>
            <a:r>
              <a:rPr lang="en-US" dirty="0" smtClean="0"/>
              <a:t>. </a:t>
            </a:r>
            <a:r>
              <a:rPr lang="en-US" i="1" dirty="0"/>
              <a:t>Enriching Text Representation with Frequent Pattern </a:t>
            </a:r>
            <a:r>
              <a:rPr lang="en-US" i="1" dirty="0" smtClean="0"/>
              <a:t>Mining for </a:t>
            </a:r>
            <a:r>
              <a:rPr lang="en-US" i="1" dirty="0"/>
              <a:t>Probabilistic Topic Modeling</a:t>
            </a:r>
            <a:r>
              <a:rPr lang="en-US" dirty="0" smtClean="0"/>
              <a:t>, ASIST’12. </a:t>
            </a:r>
          </a:p>
          <a:p>
            <a:pPr marL="548640" indent="-548640">
              <a:buFont typeface="+mj-lt"/>
              <a:buAutoNum type="arabicPeriod" startAt="30"/>
            </a:pPr>
            <a:r>
              <a:rPr lang="en-US" i="1" dirty="0"/>
              <a:t>[</a:t>
            </a:r>
            <a:r>
              <a:rPr lang="en-US" i="1" dirty="0" smtClean="0"/>
              <a:t>El-</a:t>
            </a:r>
            <a:r>
              <a:rPr lang="en-US" i="1" dirty="0" err="1" smtClean="0"/>
              <a:t>kishky</a:t>
            </a:r>
            <a:r>
              <a:rPr lang="en-US" i="1" dirty="0" smtClean="0"/>
              <a:t> et al. 14] </a:t>
            </a:r>
            <a:r>
              <a:rPr lang="it-IT" dirty="0" smtClean="0"/>
              <a:t>A. El-Kishky, Y. Song, C. Wang, C.R. Voss, J. Han</a:t>
            </a:r>
            <a:r>
              <a:rPr lang="en-US" dirty="0" smtClean="0"/>
              <a:t>. </a:t>
            </a:r>
            <a:r>
              <a:rPr lang="en-US" i="1" dirty="0"/>
              <a:t>Scalable Topical Phrase Mining from Large Text Corpora</a:t>
            </a:r>
            <a:r>
              <a:rPr lang="en-US" dirty="0" smtClean="0"/>
              <a:t>, </a:t>
            </a:r>
            <a:r>
              <a:rPr lang="en-US" dirty="0" err="1"/>
              <a:t>arXiv</a:t>
            </a:r>
            <a:r>
              <a:rPr lang="en-US" dirty="0" smtClean="0"/>
              <a:t>: 1406.6312</a:t>
            </a:r>
            <a:r>
              <a:rPr lang="en-US" dirty="0"/>
              <a:t>, </a:t>
            </a:r>
            <a:r>
              <a:rPr lang="en-US" dirty="0" smtClean="0"/>
              <a:t>2014. </a:t>
            </a:r>
            <a:r>
              <a:rPr lang="en-US" dirty="0"/>
              <a:t>	</a:t>
            </a:r>
            <a:endParaRPr lang="en-US" dirty="0" smtClean="0"/>
          </a:p>
          <a:p>
            <a:pPr marL="548640" indent="-548640">
              <a:buFont typeface="+mj-lt"/>
              <a:buAutoNum type="arabicPeriod" startAt="30"/>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169</a:t>
            </a:fld>
            <a:endParaRPr lang="en-US" dirty="0"/>
          </a:p>
        </p:txBody>
      </p:sp>
    </p:spTree>
    <p:extLst>
      <p:ext uri="{BB962C8B-B14F-4D97-AF65-F5344CB8AC3E}">
        <p14:creationId xmlns:p14="http://schemas.microsoft.com/office/powerpoint/2010/main" val="1202307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135764" y="1999686"/>
            <a:ext cx="10058400" cy="4023360"/>
          </a:xfrm>
        </p:spPr>
        <p:txBody>
          <a:bodyPr>
            <a:normAutofit/>
          </a:bodyPr>
          <a:lstStyle/>
          <a:p>
            <a:pPr marL="457200" indent="-457200">
              <a:lnSpc>
                <a:spcPct val="140000"/>
              </a:lnSpc>
              <a:buFont typeface="+mj-lt"/>
              <a:buAutoNum type="arabicPeriod"/>
            </a:pPr>
            <a:r>
              <a:rPr lang="en-US" sz="2800" dirty="0"/>
              <a:t>Introduction to bringing structure to text</a:t>
            </a:r>
          </a:p>
          <a:p>
            <a:pPr marL="457200" indent="-457200">
              <a:lnSpc>
                <a:spcPct val="140000"/>
              </a:lnSpc>
              <a:buFont typeface="+mj-lt"/>
              <a:buAutoNum type="arabicPeriod"/>
            </a:pPr>
            <a:r>
              <a:rPr lang="en-US" sz="2800" dirty="0"/>
              <a:t>Mining phrase-based and entity-enriched topical hierarchies</a:t>
            </a:r>
          </a:p>
          <a:p>
            <a:pPr marL="457200" indent="-457200">
              <a:lnSpc>
                <a:spcPct val="140000"/>
              </a:lnSpc>
              <a:buFont typeface="+mj-lt"/>
              <a:buAutoNum type="arabicPeriod"/>
            </a:pPr>
            <a:r>
              <a:rPr lang="en-US" sz="2800" dirty="0"/>
              <a:t>Heterogeneous information network construction and mining</a:t>
            </a:r>
          </a:p>
          <a:p>
            <a:pPr marL="457200" indent="-457200">
              <a:lnSpc>
                <a:spcPct val="140000"/>
              </a:lnSpc>
              <a:buFont typeface="+mj-lt"/>
              <a:buAutoNum type="arabicPeriod"/>
            </a:pPr>
            <a:r>
              <a:rPr lang="en-US" sz="2800" dirty="0"/>
              <a:t>Trends and research problems</a:t>
            </a:r>
          </a:p>
        </p:txBody>
      </p:sp>
      <p:sp>
        <p:nvSpPr>
          <p:cNvPr id="4" name="Slide Number Placeholder 3"/>
          <p:cNvSpPr>
            <a:spLocks noGrp="1"/>
          </p:cNvSpPr>
          <p:nvPr>
            <p:ph type="sldNum" sz="quarter" idx="12"/>
          </p:nvPr>
        </p:nvSpPr>
        <p:spPr/>
        <p:txBody>
          <a:bodyPr/>
          <a:lstStyle/>
          <a:p>
            <a:fld id="{6113E31D-E2AB-40D1-8B51-AFA5AFEF393A}" type="slidenum">
              <a:rPr lang="en-US" smtClean="0"/>
              <a:t>17</a:t>
            </a:fld>
            <a:endParaRPr lang="en-US" dirty="0"/>
          </a:p>
        </p:txBody>
      </p:sp>
      <p:sp>
        <p:nvSpPr>
          <p:cNvPr id="5" name="AutoShape 8"/>
          <p:cNvSpPr>
            <a:spLocks noChangeArrowheads="1"/>
          </p:cNvSpPr>
          <p:nvPr/>
        </p:nvSpPr>
        <p:spPr bwMode="auto">
          <a:xfrm rot="9129169">
            <a:off x="10365970" y="2728836"/>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ln>
            <a:headEnd/>
            <a:tailEnd/>
          </a:ln>
        </p:spPr>
        <p:style>
          <a:lnRef idx="2">
            <a:schemeClr val="accent2"/>
          </a:lnRef>
          <a:fillRef idx="1">
            <a:schemeClr val="lt1"/>
          </a:fillRef>
          <a:effectRef idx="0">
            <a:schemeClr val="accent2"/>
          </a:effectRef>
          <a:fontRef idx="minor">
            <a:schemeClr val="dk1"/>
          </a:fontRef>
        </p:style>
        <p:txBody>
          <a:bodyPr rot="10800000" wrap="none" anchor="ctr"/>
          <a:lstStyle/>
          <a:p>
            <a:pPr eaLnBrk="1" hangingPunct="1">
              <a:defRPr/>
            </a:pPr>
            <a:endParaRPr lang="en-US" b="1">
              <a:ln w="18000">
                <a:solidFill>
                  <a:schemeClr val="accent2">
                    <a:satMod val="140000"/>
                  </a:schemeClr>
                </a:solidFill>
                <a:prstDash val="solid"/>
                <a:miter lim="800000"/>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84597290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lnSpcReduction="10000"/>
          </a:bodyPr>
          <a:lstStyle/>
          <a:p>
            <a:pPr marL="548640" indent="-548640">
              <a:buFont typeface="+mj-lt"/>
              <a:buAutoNum type="arabicPeriod" startAt="36"/>
            </a:pPr>
            <a:r>
              <a:rPr lang="en-US" i="1" dirty="0" smtClean="0"/>
              <a:t>[</a:t>
            </a:r>
            <a:r>
              <a:rPr lang="en-US" sz="2100" i="1" dirty="0" smtClean="0"/>
              <a:t>Zhao </a:t>
            </a:r>
            <a:r>
              <a:rPr lang="en-US" sz="2100" i="1" dirty="0"/>
              <a:t>et al. </a:t>
            </a:r>
            <a:r>
              <a:rPr lang="en-US" sz="2100" i="1" dirty="0" smtClean="0"/>
              <a:t>11</a:t>
            </a:r>
            <a:r>
              <a:rPr lang="en-US" i="1" dirty="0" smtClean="0"/>
              <a:t>] </a:t>
            </a:r>
            <a:r>
              <a:rPr lang="en-US" dirty="0"/>
              <a:t>W. X. Zhao, J. Jiang, J. He, Y. Song, P. </a:t>
            </a:r>
            <a:r>
              <a:rPr lang="en-US" dirty="0" err="1"/>
              <a:t>Achananuparp</a:t>
            </a:r>
            <a:r>
              <a:rPr lang="en-US" dirty="0"/>
              <a:t>, E.-P</a:t>
            </a:r>
            <a:r>
              <a:rPr lang="en-US" dirty="0" smtClean="0"/>
              <a:t>. Lim, </a:t>
            </a:r>
            <a:r>
              <a:rPr lang="en-US" dirty="0"/>
              <a:t>X. Li. </a:t>
            </a:r>
            <a:r>
              <a:rPr lang="en-US" i="1" dirty="0"/>
              <a:t>Topical </a:t>
            </a:r>
            <a:r>
              <a:rPr lang="en-US" i="1" dirty="0" err="1"/>
              <a:t>keyphrase</a:t>
            </a:r>
            <a:r>
              <a:rPr lang="en-US" i="1" dirty="0"/>
              <a:t> extraction from twitter</a:t>
            </a:r>
            <a:r>
              <a:rPr lang="en-US" dirty="0" smtClean="0"/>
              <a:t>, HLT’11.</a:t>
            </a:r>
            <a:endParaRPr lang="en-US" dirty="0"/>
          </a:p>
          <a:p>
            <a:pPr marL="548640" indent="-548640">
              <a:buFont typeface="+mj-lt"/>
              <a:buAutoNum type="arabicPeriod" startAt="36"/>
            </a:pPr>
            <a:r>
              <a:rPr lang="en-US" i="1" dirty="0" smtClean="0"/>
              <a:t>[Church </a:t>
            </a:r>
            <a:r>
              <a:rPr lang="en-US" i="1" dirty="0"/>
              <a:t>et al. </a:t>
            </a:r>
            <a:r>
              <a:rPr lang="en-US" i="1" dirty="0" smtClean="0"/>
              <a:t>91] </a:t>
            </a:r>
            <a:r>
              <a:rPr lang="en-US" dirty="0"/>
              <a:t>K. Church, W. Gale, P. Hanks, </a:t>
            </a:r>
            <a:r>
              <a:rPr lang="en-US" dirty="0" smtClean="0"/>
              <a:t>D</a:t>
            </a:r>
            <a:r>
              <a:rPr lang="en-US" dirty="0"/>
              <a:t>. Kindle. </a:t>
            </a:r>
            <a:r>
              <a:rPr lang="en-US" dirty="0" smtClean="0"/>
              <a:t>Chap </a:t>
            </a:r>
            <a:r>
              <a:rPr lang="en-US" dirty="0"/>
              <a:t>6, </a:t>
            </a:r>
            <a:r>
              <a:rPr lang="en-US" i="1" dirty="0" smtClean="0"/>
              <a:t>Using </a:t>
            </a:r>
            <a:r>
              <a:rPr lang="en-US" i="1" dirty="0"/>
              <a:t>statistics </a:t>
            </a:r>
            <a:r>
              <a:rPr lang="en-US" i="1" dirty="0" smtClean="0"/>
              <a:t>in lexical </a:t>
            </a:r>
            <a:r>
              <a:rPr lang="en-US" i="1" dirty="0"/>
              <a:t>analysis</a:t>
            </a:r>
            <a:r>
              <a:rPr lang="en-US" dirty="0" smtClean="0"/>
              <a:t>, 1991. </a:t>
            </a:r>
          </a:p>
          <a:p>
            <a:pPr marL="548640" indent="-548640">
              <a:buFont typeface="+mj-lt"/>
              <a:buAutoNum type="arabicPeriod" startAt="36"/>
            </a:pPr>
            <a:r>
              <a:rPr lang="en-US" i="1" dirty="0" smtClean="0"/>
              <a:t>[Sun et al. 09a] </a:t>
            </a:r>
            <a:r>
              <a:rPr lang="it-IT" dirty="0" smtClean="0"/>
              <a:t>Y. Sun, J. Han, J. Gao, Y. Yu</a:t>
            </a:r>
            <a:r>
              <a:rPr lang="en-US" dirty="0" smtClean="0"/>
              <a:t>. </a:t>
            </a:r>
            <a:r>
              <a:rPr lang="en-US" i="1" dirty="0" err="1"/>
              <a:t>itopicmodel</a:t>
            </a:r>
            <a:r>
              <a:rPr lang="en-US" i="1" dirty="0"/>
              <a:t>: Information </a:t>
            </a:r>
            <a:r>
              <a:rPr lang="en-US" i="1" dirty="0" smtClean="0"/>
              <a:t>network-integrated </a:t>
            </a:r>
            <a:r>
              <a:rPr lang="en-US" i="1" dirty="0"/>
              <a:t>topic modeling</a:t>
            </a:r>
            <a:r>
              <a:rPr lang="en-US" dirty="0" smtClean="0"/>
              <a:t>, ICDM’09. 	</a:t>
            </a:r>
            <a:endParaRPr lang="en-US" dirty="0"/>
          </a:p>
          <a:p>
            <a:pPr marL="548640" indent="-548640">
              <a:buFont typeface="+mj-lt"/>
              <a:buAutoNum type="arabicPeriod" startAt="36"/>
            </a:pPr>
            <a:r>
              <a:rPr lang="en-US" i="1" dirty="0" smtClean="0"/>
              <a:t>[</a:t>
            </a:r>
            <a:r>
              <a:rPr lang="en-US" sz="2100" i="1" dirty="0" smtClean="0"/>
              <a:t>Deng </a:t>
            </a:r>
            <a:r>
              <a:rPr lang="en-US" sz="2100" i="1" dirty="0"/>
              <a:t>et al. </a:t>
            </a:r>
            <a:r>
              <a:rPr lang="en-US" sz="2100" i="1" dirty="0" smtClean="0"/>
              <a:t>11</a:t>
            </a:r>
            <a:r>
              <a:rPr lang="en-US" i="1" dirty="0" smtClean="0"/>
              <a:t>] H. Deng, J. Han, B. Zhao, Y. Yu, C. X. Lin</a:t>
            </a:r>
            <a:r>
              <a:rPr lang="en-US" dirty="0" smtClean="0"/>
              <a:t>. </a:t>
            </a:r>
            <a:r>
              <a:rPr lang="en-US" i="1" dirty="0"/>
              <a:t>Probabilistic topic models </a:t>
            </a:r>
            <a:r>
              <a:rPr lang="en-US" i="1" dirty="0" smtClean="0"/>
              <a:t>with biased </a:t>
            </a:r>
            <a:r>
              <a:rPr lang="en-US" i="1" dirty="0"/>
              <a:t>propagation on heterogeneous information networks</a:t>
            </a:r>
            <a:r>
              <a:rPr lang="en-US" dirty="0" smtClean="0"/>
              <a:t>, KDD’11.</a:t>
            </a:r>
            <a:endParaRPr lang="en-US" dirty="0"/>
          </a:p>
          <a:p>
            <a:pPr marL="548640" indent="-548640">
              <a:buFont typeface="+mj-lt"/>
              <a:buAutoNum type="arabicPeriod" startAt="36"/>
            </a:pPr>
            <a:r>
              <a:rPr lang="en-US" i="1" dirty="0" smtClean="0"/>
              <a:t>[Chen et al. 12] </a:t>
            </a:r>
            <a:r>
              <a:rPr lang="it-IT" dirty="0" smtClean="0"/>
              <a:t>X. Chen, M. Zhou, L. Carin</a:t>
            </a:r>
            <a:r>
              <a:rPr lang="en-US" dirty="0" smtClean="0"/>
              <a:t>. </a:t>
            </a:r>
            <a:r>
              <a:rPr lang="en-US" i="1" dirty="0"/>
              <a:t>The contextual focused topic model</a:t>
            </a:r>
            <a:r>
              <a:rPr lang="en-US" dirty="0" smtClean="0"/>
              <a:t>, KDD’12. </a:t>
            </a:r>
          </a:p>
          <a:p>
            <a:pPr marL="548640" indent="-548640">
              <a:buFont typeface="+mj-lt"/>
              <a:buAutoNum type="arabicPeriod" startAt="36"/>
            </a:pPr>
            <a:r>
              <a:rPr lang="en-US" i="1" dirty="0" smtClean="0"/>
              <a:t>[Tang et al. 13] </a:t>
            </a:r>
            <a:r>
              <a:rPr lang="it-IT" dirty="0" smtClean="0"/>
              <a:t>J. Tang, M. Zhang, Q. Mei</a:t>
            </a:r>
            <a:r>
              <a:rPr lang="en-US" dirty="0" smtClean="0"/>
              <a:t>. </a:t>
            </a:r>
            <a:r>
              <a:rPr lang="en-US" i="1" dirty="0"/>
              <a:t>One theme in all views: modeling </a:t>
            </a:r>
            <a:r>
              <a:rPr lang="en-US" i="1" dirty="0" smtClean="0"/>
              <a:t>consensus topics </a:t>
            </a:r>
            <a:r>
              <a:rPr lang="en-US" i="1" dirty="0"/>
              <a:t>in multiple contexts</a:t>
            </a:r>
            <a:r>
              <a:rPr lang="en-US" dirty="0" smtClean="0"/>
              <a:t>, KDD’13. </a:t>
            </a:r>
            <a:r>
              <a:rPr lang="en-US" dirty="0"/>
              <a:t>	</a:t>
            </a:r>
            <a:endParaRPr lang="en-US" dirty="0" smtClean="0"/>
          </a:p>
          <a:p>
            <a:pPr marL="548640" indent="-548640">
              <a:buFont typeface="+mj-lt"/>
              <a:buAutoNum type="arabicPeriod" startAt="36"/>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170</a:t>
            </a:fld>
            <a:endParaRPr lang="en-US" dirty="0"/>
          </a:p>
        </p:txBody>
      </p:sp>
    </p:spTree>
    <p:extLst>
      <p:ext uri="{BB962C8B-B14F-4D97-AF65-F5344CB8AC3E}">
        <p14:creationId xmlns:p14="http://schemas.microsoft.com/office/powerpoint/2010/main" val="97884126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pPr marL="548640" indent="-548640">
              <a:buFont typeface="+mj-lt"/>
              <a:buAutoNum type="arabicPeriod" startAt="42"/>
            </a:pPr>
            <a:r>
              <a:rPr lang="en-US" i="1" dirty="0" smtClean="0"/>
              <a:t>[</a:t>
            </a:r>
            <a:r>
              <a:rPr lang="en-US" i="1" dirty="0"/>
              <a:t>Kim et al. 12c</a:t>
            </a:r>
            <a:r>
              <a:rPr lang="en-US" i="1" dirty="0" smtClean="0"/>
              <a:t>] </a:t>
            </a:r>
            <a:r>
              <a:rPr lang="en-US" dirty="0" smtClean="0"/>
              <a:t>H. Kim, Y. Sun, </a:t>
            </a:r>
            <a:r>
              <a:rPr lang="en-US" dirty="0"/>
              <a:t>J. </a:t>
            </a:r>
            <a:r>
              <a:rPr lang="en-US" dirty="0" err="1" smtClean="0"/>
              <a:t>Hockenmaier</a:t>
            </a:r>
            <a:r>
              <a:rPr lang="en-US" dirty="0" smtClean="0"/>
              <a:t>, J. Han. </a:t>
            </a:r>
            <a:r>
              <a:rPr lang="en-US" i="1" dirty="0" err="1"/>
              <a:t>Etm</a:t>
            </a:r>
            <a:r>
              <a:rPr lang="en-US" i="1" dirty="0"/>
              <a:t>: Entity topic models </a:t>
            </a:r>
            <a:r>
              <a:rPr lang="en-US" i="1" dirty="0" smtClean="0"/>
              <a:t>for mining </a:t>
            </a:r>
            <a:r>
              <a:rPr lang="en-US" i="1" dirty="0"/>
              <a:t>documents associated with entities</a:t>
            </a:r>
            <a:r>
              <a:rPr lang="en-US" dirty="0" smtClean="0"/>
              <a:t>, ICDM’12.</a:t>
            </a:r>
            <a:endParaRPr lang="en-US" dirty="0"/>
          </a:p>
          <a:p>
            <a:pPr marL="548640" indent="-548640">
              <a:buFont typeface="+mj-lt"/>
              <a:buAutoNum type="arabicPeriod" startAt="42"/>
            </a:pPr>
            <a:r>
              <a:rPr lang="en-US" i="1" dirty="0"/>
              <a:t>[Cohn &amp; Hofmann 01] </a:t>
            </a:r>
            <a:r>
              <a:rPr lang="en-US" dirty="0" smtClean="0"/>
              <a:t>D. Cohn, T. Hofmann. </a:t>
            </a:r>
            <a:r>
              <a:rPr lang="en-US" i="1" dirty="0"/>
              <a:t>The missing link-a probabilistic model of document content and hypertext connectivity</a:t>
            </a:r>
            <a:r>
              <a:rPr lang="en-US" dirty="0" smtClean="0"/>
              <a:t>, NIPS’01. </a:t>
            </a:r>
          </a:p>
          <a:p>
            <a:pPr marL="548640" indent="-548640">
              <a:buFont typeface="+mj-lt"/>
              <a:buAutoNum type="arabicPeriod" startAt="42"/>
            </a:pPr>
            <a:r>
              <a:rPr lang="en-US" i="1" dirty="0" smtClean="0"/>
              <a:t>[</a:t>
            </a:r>
            <a:r>
              <a:rPr lang="en-US" i="1" dirty="0" err="1"/>
              <a:t>Blei</a:t>
            </a:r>
            <a:r>
              <a:rPr lang="en-US" i="1" dirty="0"/>
              <a:t> &amp; Jordan 03</a:t>
            </a:r>
            <a:r>
              <a:rPr lang="en-US" i="1" dirty="0" smtClean="0"/>
              <a:t>] </a:t>
            </a:r>
            <a:r>
              <a:rPr lang="it-IT" dirty="0" smtClean="0"/>
              <a:t>D. Blei, M. I. Jordan</a:t>
            </a:r>
            <a:r>
              <a:rPr lang="en-US" dirty="0" smtClean="0"/>
              <a:t>. </a:t>
            </a:r>
            <a:r>
              <a:rPr lang="en-US" i="1" dirty="0" smtClean="0"/>
              <a:t>Modeling annotated data</a:t>
            </a:r>
            <a:r>
              <a:rPr lang="en-US" dirty="0" smtClean="0"/>
              <a:t>, SIGIR’03. 	</a:t>
            </a:r>
            <a:endParaRPr lang="en-US" dirty="0"/>
          </a:p>
          <a:p>
            <a:pPr marL="548640" indent="-548640">
              <a:buFont typeface="+mj-lt"/>
              <a:buAutoNum type="arabicPeriod" startAt="42"/>
            </a:pPr>
            <a:r>
              <a:rPr lang="en-US" i="1" dirty="0" smtClean="0"/>
              <a:t>[</a:t>
            </a:r>
            <a:r>
              <a:rPr lang="en-US" i="1" dirty="0"/>
              <a:t>Newman et al. 06</a:t>
            </a:r>
            <a:r>
              <a:rPr lang="en-US" i="1" dirty="0" smtClean="0"/>
              <a:t>] D. Newman, C. </a:t>
            </a:r>
            <a:r>
              <a:rPr lang="en-US" i="1" dirty="0" err="1" smtClean="0"/>
              <a:t>Chemudugunta</a:t>
            </a:r>
            <a:r>
              <a:rPr lang="en-US" i="1" dirty="0" smtClean="0"/>
              <a:t>, P. Smyth, M. </a:t>
            </a:r>
            <a:r>
              <a:rPr lang="en-US" i="1" dirty="0" err="1" smtClean="0"/>
              <a:t>Steyvers</a:t>
            </a:r>
            <a:r>
              <a:rPr lang="en-US" dirty="0" smtClean="0"/>
              <a:t>. </a:t>
            </a:r>
            <a:r>
              <a:rPr lang="en-US" i="1" dirty="0"/>
              <a:t>Statistical </a:t>
            </a:r>
            <a:r>
              <a:rPr lang="en-US" i="1" dirty="0" smtClean="0"/>
              <a:t>Entity-Topic Models</a:t>
            </a:r>
            <a:r>
              <a:rPr lang="en-US" dirty="0" smtClean="0"/>
              <a:t>, KDD’06.</a:t>
            </a:r>
          </a:p>
          <a:p>
            <a:pPr marL="548640" indent="-548640">
              <a:buFont typeface="+mj-lt"/>
              <a:buAutoNum type="arabicPeriod" startAt="42"/>
            </a:pPr>
            <a:r>
              <a:rPr lang="en-US" i="1" dirty="0" smtClean="0"/>
              <a:t>[</a:t>
            </a:r>
            <a:r>
              <a:rPr lang="en-US" i="1" dirty="0"/>
              <a:t>Sun et al. 09b</a:t>
            </a:r>
            <a:r>
              <a:rPr lang="en-US" i="1" dirty="0" smtClean="0"/>
              <a:t>] </a:t>
            </a:r>
            <a:r>
              <a:rPr lang="it-IT" dirty="0" smtClean="0"/>
              <a:t>Y. Sun, Y. Yu, J. Han</a:t>
            </a:r>
            <a:r>
              <a:rPr lang="en-US" dirty="0" smtClean="0"/>
              <a:t>. </a:t>
            </a:r>
            <a:r>
              <a:rPr lang="en-US" i="1" dirty="0"/>
              <a:t>Ranking-based clustering of heterogeneous </a:t>
            </a:r>
            <a:r>
              <a:rPr lang="en-US" i="1" dirty="0" smtClean="0"/>
              <a:t>information </a:t>
            </a:r>
            <a:r>
              <a:rPr lang="en-US" i="1" dirty="0"/>
              <a:t>networks with star network schema</a:t>
            </a:r>
            <a:r>
              <a:rPr lang="en-US" dirty="0" smtClean="0"/>
              <a:t>, KDD’09. </a:t>
            </a:r>
          </a:p>
          <a:p>
            <a:pPr marL="548640" indent="-548640">
              <a:buFont typeface="+mj-lt"/>
              <a:buAutoNum type="arabicPeriod" startAt="42"/>
            </a:pPr>
            <a:r>
              <a:rPr lang="en-US" i="1" dirty="0"/>
              <a:t>[Chang et al. 09] </a:t>
            </a:r>
            <a:r>
              <a:rPr lang="it-IT" dirty="0" smtClean="0"/>
              <a:t>J. Chang, J. Boyd-Graber, C. </a:t>
            </a:r>
            <a:r>
              <a:rPr lang="en-US" dirty="0" smtClean="0"/>
              <a:t>Wang, S. </a:t>
            </a:r>
            <a:r>
              <a:rPr lang="en-US" dirty="0" err="1" smtClean="0"/>
              <a:t>Gerrish</a:t>
            </a:r>
            <a:r>
              <a:rPr lang="en-US" dirty="0" smtClean="0"/>
              <a:t>, D.M. </a:t>
            </a:r>
            <a:r>
              <a:rPr lang="en-US" dirty="0" err="1" smtClean="0"/>
              <a:t>Blei</a:t>
            </a:r>
            <a:r>
              <a:rPr lang="en-US" dirty="0" smtClean="0"/>
              <a:t>. </a:t>
            </a:r>
            <a:r>
              <a:rPr lang="en-US" i="1" dirty="0"/>
              <a:t>Reading </a:t>
            </a:r>
            <a:r>
              <a:rPr lang="en-US" i="1" dirty="0" smtClean="0"/>
              <a:t>tea leaves</a:t>
            </a:r>
            <a:r>
              <a:rPr lang="en-US" i="1" dirty="0"/>
              <a:t>: How humans interpret topic models</a:t>
            </a:r>
            <a:r>
              <a:rPr lang="en-US" dirty="0" smtClean="0"/>
              <a:t>, NIPS’09. </a:t>
            </a:r>
            <a:r>
              <a:rPr lang="en-US" dirty="0"/>
              <a:t>	</a:t>
            </a:r>
            <a:endParaRPr lang="en-US" dirty="0" smtClean="0"/>
          </a:p>
          <a:p>
            <a:pPr marL="548640" indent="-548640">
              <a:buFont typeface="+mj-lt"/>
              <a:buAutoNum type="arabicPeriod" startAt="42"/>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171</a:t>
            </a:fld>
            <a:endParaRPr lang="en-US" dirty="0"/>
          </a:p>
        </p:txBody>
      </p:sp>
    </p:spTree>
    <p:extLst>
      <p:ext uri="{BB962C8B-B14F-4D97-AF65-F5344CB8AC3E}">
        <p14:creationId xmlns:p14="http://schemas.microsoft.com/office/powerpoint/2010/main" val="200785770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92500" lnSpcReduction="10000"/>
          </a:bodyPr>
          <a:lstStyle/>
          <a:p>
            <a:pPr marL="548640" indent="-548640">
              <a:buFont typeface="+mj-lt"/>
              <a:buAutoNum type="arabicPeriod" startAt="48"/>
            </a:pPr>
            <a:r>
              <a:rPr lang="en-US" i="1" dirty="0" smtClean="0"/>
              <a:t>[</a:t>
            </a:r>
            <a:r>
              <a:rPr lang="en-US" i="1" dirty="0" err="1"/>
              <a:t>Bunescu</a:t>
            </a:r>
            <a:r>
              <a:rPr lang="en-US" i="1" dirty="0"/>
              <a:t> &amp; Mooney </a:t>
            </a:r>
            <a:r>
              <a:rPr lang="en-US" i="1" dirty="0" smtClean="0"/>
              <a:t>05a] </a:t>
            </a:r>
            <a:r>
              <a:rPr lang="en-US" dirty="0" smtClean="0"/>
              <a:t>R. C. </a:t>
            </a:r>
            <a:r>
              <a:rPr lang="en-US" dirty="0" err="1" smtClean="0"/>
              <a:t>Bunescu</a:t>
            </a:r>
            <a:r>
              <a:rPr lang="en-US" dirty="0" smtClean="0"/>
              <a:t>, R. J. Mooney. </a:t>
            </a:r>
            <a:r>
              <a:rPr lang="en-US" i="1" dirty="0"/>
              <a:t>A shortest path dependency kernel for relation extraction</a:t>
            </a:r>
            <a:r>
              <a:rPr lang="en-US" dirty="0" smtClean="0"/>
              <a:t>, HLT’05.</a:t>
            </a:r>
            <a:endParaRPr lang="en-US" dirty="0"/>
          </a:p>
          <a:p>
            <a:pPr marL="548640" indent="-548640">
              <a:buFont typeface="+mj-lt"/>
              <a:buAutoNum type="arabicPeriod" startAt="48"/>
            </a:pPr>
            <a:r>
              <a:rPr lang="en-US" i="1" dirty="0"/>
              <a:t>[</a:t>
            </a:r>
            <a:r>
              <a:rPr lang="en-US" i="1" dirty="0" err="1"/>
              <a:t>Bunescu</a:t>
            </a:r>
            <a:r>
              <a:rPr lang="en-US" i="1" dirty="0"/>
              <a:t> &amp; Mooney </a:t>
            </a:r>
            <a:r>
              <a:rPr lang="en-US" i="1" dirty="0" smtClean="0"/>
              <a:t>05b] </a:t>
            </a:r>
            <a:r>
              <a:rPr lang="en-US" dirty="0"/>
              <a:t>R. C. </a:t>
            </a:r>
            <a:r>
              <a:rPr lang="en-US" dirty="0" err="1"/>
              <a:t>Bunescu</a:t>
            </a:r>
            <a:r>
              <a:rPr lang="en-US" dirty="0"/>
              <a:t>, R. J. Mooney. </a:t>
            </a:r>
            <a:r>
              <a:rPr lang="en-US" i="1" dirty="0"/>
              <a:t>Subsequence kernels for relation extraction</a:t>
            </a:r>
            <a:r>
              <a:rPr lang="en-US" dirty="0" smtClean="0"/>
              <a:t>, NIPS’05. </a:t>
            </a:r>
          </a:p>
          <a:p>
            <a:pPr marL="548640" indent="-548640">
              <a:buFont typeface="+mj-lt"/>
              <a:buAutoNum type="arabicPeriod" startAt="48"/>
            </a:pPr>
            <a:r>
              <a:rPr lang="en-US" i="1" dirty="0"/>
              <a:t>[</a:t>
            </a:r>
            <a:r>
              <a:rPr lang="en-US" i="1" dirty="0" err="1"/>
              <a:t>Zelenko</a:t>
            </a:r>
            <a:r>
              <a:rPr lang="en-US" i="1" dirty="0"/>
              <a:t> et al. 03] </a:t>
            </a:r>
            <a:r>
              <a:rPr lang="it-IT" dirty="0" smtClean="0"/>
              <a:t>D. Zelenko, C. Aone, A. Richardella</a:t>
            </a:r>
            <a:r>
              <a:rPr lang="en-US" dirty="0" smtClean="0"/>
              <a:t>. </a:t>
            </a:r>
            <a:r>
              <a:rPr lang="en-US" i="1" dirty="0"/>
              <a:t>Kernel methods for relation extraction</a:t>
            </a:r>
            <a:r>
              <a:rPr lang="en-US" dirty="0" smtClean="0"/>
              <a:t>, Journal of Machine Learning Research, 2003. 	</a:t>
            </a:r>
            <a:endParaRPr lang="en-US" dirty="0"/>
          </a:p>
          <a:p>
            <a:pPr marL="548640" indent="-548640">
              <a:buFont typeface="+mj-lt"/>
              <a:buAutoNum type="arabicPeriod" startAt="48"/>
            </a:pPr>
            <a:r>
              <a:rPr lang="en-US" i="1" dirty="0"/>
              <a:t>[</a:t>
            </a:r>
            <a:r>
              <a:rPr lang="en-US" i="1" dirty="0" err="1"/>
              <a:t>Culotta</a:t>
            </a:r>
            <a:r>
              <a:rPr lang="en-US" i="1" dirty="0"/>
              <a:t> &amp; Sorensen 04] </a:t>
            </a:r>
            <a:r>
              <a:rPr lang="en-US" dirty="0"/>
              <a:t>A. </a:t>
            </a:r>
            <a:r>
              <a:rPr lang="en-US" dirty="0" err="1"/>
              <a:t>Culotta</a:t>
            </a:r>
            <a:r>
              <a:rPr lang="en-US" dirty="0"/>
              <a:t>, J. Sorensen</a:t>
            </a:r>
            <a:r>
              <a:rPr lang="en-US" dirty="0" smtClean="0"/>
              <a:t>. </a:t>
            </a:r>
            <a:r>
              <a:rPr lang="en-US" i="1" dirty="0"/>
              <a:t>Dependency tree kernels for relation </a:t>
            </a:r>
            <a:r>
              <a:rPr lang="en-US" i="1" dirty="0" smtClean="0"/>
              <a:t>extraction</a:t>
            </a:r>
            <a:r>
              <a:rPr lang="en-US" dirty="0" smtClean="0"/>
              <a:t>, ACL’04.</a:t>
            </a:r>
          </a:p>
          <a:p>
            <a:pPr marL="548640" indent="-548640">
              <a:buFont typeface="+mj-lt"/>
              <a:buAutoNum type="arabicPeriod" startAt="48"/>
            </a:pPr>
            <a:r>
              <a:rPr lang="en-US" i="1" dirty="0"/>
              <a:t>[McCallum et al. 05] </a:t>
            </a:r>
            <a:r>
              <a:rPr lang="it-IT" dirty="0" smtClean="0"/>
              <a:t>A. McCallum, A. Corrada-Emmanuel, X. Wang</a:t>
            </a:r>
            <a:r>
              <a:rPr lang="en-US" dirty="0" smtClean="0"/>
              <a:t>. </a:t>
            </a:r>
            <a:r>
              <a:rPr lang="en-US" i="1" dirty="0"/>
              <a:t>Topic and role discovery in social networks</a:t>
            </a:r>
            <a:r>
              <a:rPr lang="en-US" dirty="0" smtClean="0"/>
              <a:t>, IJCAI’05. </a:t>
            </a:r>
          </a:p>
          <a:p>
            <a:pPr marL="548640" indent="-548640">
              <a:buFont typeface="+mj-lt"/>
              <a:buAutoNum type="arabicPeriod" startAt="48"/>
            </a:pPr>
            <a:r>
              <a:rPr lang="en-US" i="1" dirty="0" smtClean="0"/>
              <a:t>[</a:t>
            </a:r>
            <a:r>
              <a:rPr lang="en-US" i="1" dirty="0" err="1" smtClean="0"/>
              <a:t>Leskovec</a:t>
            </a:r>
            <a:r>
              <a:rPr lang="en-US" i="1" dirty="0" smtClean="0"/>
              <a:t> et al. 10] </a:t>
            </a:r>
            <a:r>
              <a:rPr lang="it-IT" dirty="0" smtClean="0"/>
              <a:t>J. Leskovec, D. Huttenlocher, J.</a:t>
            </a:r>
            <a:r>
              <a:rPr lang="en-US" dirty="0" smtClean="0"/>
              <a:t> Kleinberg. </a:t>
            </a:r>
            <a:r>
              <a:rPr lang="en-US" i="1" dirty="0"/>
              <a:t>Predicting positive and negative links in </a:t>
            </a:r>
            <a:r>
              <a:rPr lang="en-US" i="1" dirty="0" smtClean="0"/>
              <a:t>online social </a:t>
            </a:r>
            <a:r>
              <a:rPr lang="en-US" i="1" dirty="0"/>
              <a:t>networks</a:t>
            </a:r>
            <a:r>
              <a:rPr lang="en-US" dirty="0" smtClean="0"/>
              <a:t>, WWW’10. 	</a:t>
            </a:r>
          </a:p>
          <a:p>
            <a:pPr marL="548640" indent="-548640">
              <a:buFont typeface="+mj-lt"/>
              <a:buAutoNum type="arabicPeriod" startAt="48"/>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172</a:t>
            </a:fld>
            <a:endParaRPr lang="en-US" dirty="0"/>
          </a:p>
        </p:txBody>
      </p:sp>
    </p:spTree>
    <p:extLst>
      <p:ext uri="{BB962C8B-B14F-4D97-AF65-F5344CB8AC3E}">
        <p14:creationId xmlns:p14="http://schemas.microsoft.com/office/powerpoint/2010/main" val="91483040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92500" lnSpcReduction="10000"/>
          </a:bodyPr>
          <a:lstStyle/>
          <a:p>
            <a:pPr marL="548640" indent="-548640">
              <a:buFont typeface="+mj-lt"/>
              <a:buAutoNum type="arabicPeriod" startAt="54"/>
            </a:pPr>
            <a:r>
              <a:rPr lang="en-US" i="1" dirty="0" smtClean="0"/>
              <a:t>[Diehl et al. 07] </a:t>
            </a:r>
            <a:r>
              <a:rPr lang="en-US" dirty="0" smtClean="0"/>
              <a:t>C. Diehl, G. </a:t>
            </a:r>
            <a:r>
              <a:rPr lang="en-US" dirty="0" err="1" smtClean="0"/>
              <a:t>Namata</a:t>
            </a:r>
            <a:r>
              <a:rPr lang="en-US" dirty="0" smtClean="0"/>
              <a:t>,  L. </a:t>
            </a:r>
            <a:r>
              <a:rPr lang="en-US" dirty="0" err="1" smtClean="0"/>
              <a:t>Getoor</a:t>
            </a:r>
            <a:r>
              <a:rPr lang="en-US" dirty="0" smtClean="0"/>
              <a:t>. </a:t>
            </a:r>
            <a:r>
              <a:rPr lang="en-US" i="1" dirty="0" smtClean="0"/>
              <a:t>Relationship identification </a:t>
            </a:r>
            <a:r>
              <a:rPr lang="en-US" i="1" dirty="0"/>
              <a:t>for social network discovery</a:t>
            </a:r>
            <a:r>
              <a:rPr lang="en-US" dirty="0" smtClean="0"/>
              <a:t>, AAAI’07.</a:t>
            </a:r>
          </a:p>
          <a:p>
            <a:pPr marL="548640" indent="-548640">
              <a:buFont typeface="+mj-lt"/>
              <a:buAutoNum type="arabicPeriod" startAt="54"/>
            </a:pPr>
            <a:r>
              <a:rPr lang="en-US" i="1" dirty="0" smtClean="0"/>
              <a:t>[Tang et al. 11] </a:t>
            </a:r>
            <a:r>
              <a:rPr lang="en-US" dirty="0" smtClean="0"/>
              <a:t>W. Tang, H. </a:t>
            </a:r>
            <a:r>
              <a:rPr lang="en-US" dirty="0" err="1" smtClean="0"/>
              <a:t>Zhuang</a:t>
            </a:r>
            <a:r>
              <a:rPr lang="en-US" dirty="0" smtClean="0"/>
              <a:t>, J. Tang. </a:t>
            </a:r>
            <a:r>
              <a:rPr lang="en-US" i="1" dirty="0"/>
              <a:t>Learning </a:t>
            </a:r>
            <a:r>
              <a:rPr lang="en-US" i="1" dirty="0" smtClean="0"/>
              <a:t>to infer </a:t>
            </a:r>
            <a:r>
              <a:rPr lang="en-US" i="1" dirty="0"/>
              <a:t>social ties in large networks</a:t>
            </a:r>
            <a:r>
              <a:rPr lang="en-US" dirty="0" smtClean="0"/>
              <a:t>, ECMLPKDD’11. </a:t>
            </a:r>
          </a:p>
          <a:p>
            <a:pPr marL="548640" indent="-548640">
              <a:buFont typeface="+mj-lt"/>
              <a:buAutoNum type="arabicPeriod" startAt="54"/>
            </a:pPr>
            <a:r>
              <a:rPr lang="en-US" i="1" dirty="0" smtClean="0"/>
              <a:t>[</a:t>
            </a:r>
            <a:r>
              <a:rPr lang="en-US" i="1" dirty="0" err="1" smtClean="0"/>
              <a:t>McAuley</a:t>
            </a:r>
            <a:r>
              <a:rPr lang="en-US" i="1" dirty="0" smtClean="0"/>
              <a:t> &amp; </a:t>
            </a:r>
            <a:r>
              <a:rPr lang="en-US" i="1" dirty="0" err="1" smtClean="0"/>
              <a:t>Leskovec</a:t>
            </a:r>
            <a:r>
              <a:rPr lang="en-US" i="1" dirty="0" smtClean="0"/>
              <a:t> 12] </a:t>
            </a:r>
            <a:r>
              <a:rPr lang="en-US" dirty="0" smtClean="0"/>
              <a:t>J. </a:t>
            </a:r>
            <a:r>
              <a:rPr lang="en-US" dirty="0" err="1" smtClean="0"/>
              <a:t>McAuley</a:t>
            </a:r>
            <a:r>
              <a:rPr lang="en-US" dirty="0" smtClean="0"/>
              <a:t>, J. </a:t>
            </a:r>
            <a:r>
              <a:rPr lang="en-US" dirty="0" err="1" smtClean="0"/>
              <a:t>Leskovec</a:t>
            </a:r>
            <a:r>
              <a:rPr lang="en-US" dirty="0" smtClean="0"/>
              <a:t>. </a:t>
            </a:r>
            <a:r>
              <a:rPr lang="en-US" i="1" dirty="0"/>
              <a:t>Learning to </a:t>
            </a:r>
            <a:r>
              <a:rPr lang="en-US" i="1" dirty="0" smtClean="0"/>
              <a:t>discover social </a:t>
            </a:r>
            <a:r>
              <a:rPr lang="en-US" i="1" dirty="0"/>
              <a:t>circles in ego networks</a:t>
            </a:r>
            <a:r>
              <a:rPr lang="en-US" dirty="0" smtClean="0"/>
              <a:t>, NIPS’12. 	</a:t>
            </a:r>
          </a:p>
          <a:p>
            <a:pPr marL="548640" indent="-548640">
              <a:buFont typeface="+mj-lt"/>
              <a:buAutoNum type="arabicPeriod" startAt="54"/>
            </a:pPr>
            <a:r>
              <a:rPr lang="en-US" i="1" dirty="0"/>
              <a:t>[</a:t>
            </a:r>
            <a:r>
              <a:rPr lang="en-US" i="1" dirty="0" err="1"/>
              <a:t>Yakout</a:t>
            </a:r>
            <a:r>
              <a:rPr lang="en-US" i="1" dirty="0"/>
              <a:t> et al. 12] </a:t>
            </a:r>
            <a:r>
              <a:rPr lang="en-US" dirty="0" smtClean="0"/>
              <a:t>M. </a:t>
            </a:r>
            <a:r>
              <a:rPr lang="en-US" dirty="0" err="1" smtClean="0"/>
              <a:t>Yakout</a:t>
            </a:r>
            <a:r>
              <a:rPr lang="en-US" dirty="0" smtClean="0"/>
              <a:t>, K. </a:t>
            </a:r>
            <a:r>
              <a:rPr lang="en-US" dirty="0" err="1" smtClean="0"/>
              <a:t>Ganjam</a:t>
            </a:r>
            <a:r>
              <a:rPr lang="en-US" dirty="0" smtClean="0"/>
              <a:t>, K. </a:t>
            </a:r>
            <a:r>
              <a:rPr lang="en-US" dirty="0" err="1" smtClean="0"/>
              <a:t>Chakrabarti</a:t>
            </a:r>
            <a:r>
              <a:rPr lang="en-US" dirty="0" smtClean="0"/>
              <a:t>, S. </a:t>
            </a:r>
            <a:r>
              <a:rPr lang="en-US" dirty="0" err="1" smtClean="0"/>
              <a:t>Chaudhuri</a:t>
            </a:r>
            <a:r>
              <a:rPr lang="en-US" dirty="0" smtClean="0"/>
              <a:t>. </a:t>
            </a:r>
            <a:r>
              <a:rPr lang="en-US" i="1" dirty="0" err="1" smtClean="0"/>
              <a:t>InfoGather</a:t>
            </a:r>
            <a:r>
              <a:rPr lang="en-US" i="1" dirty="0"/>
              <a:t>: Entity Augmentation and Attribute Discovery By Holistic Matching with Web Tables</a:t>
            </a:r>
            <a:r>
              <a:rPr lang="en-US" dirty="0" smtClean="0"/>
              <a:t>, SIGMOD’12.</a:t>
            </a:r>
          </a:p>
          <a:p>
            <a:pPr marL="548640" indent="-548640">
              <a:buFont typeface="+mj-lt"/>
              <a:buAutoNum type="arabicPeriod" startAt="54"/>
            </a:pPr>
            <a:r>
              <a:rPr lang="en-US" i="1" dirty="0" smtClean="0"/>
              <a:t>[</a:t>
            </a:r>
            <a:r>
              <a:rPr lang="en-US" i="1" dirty="0" err="1" smtClean="0"/>
              <a:t>Koller</a:t>
            </a:r>
            <a:r>
              <a:rPr lang="en-US" i="1" dirty="0" smtClean="0"/>
              <a:t> &amp; Friedman 09] </a:t>
            </a:r>
            <a:r>
              <a:rPr lang="it-IT" dirty="0" smtClean="0"/>
              <a:t>D. Koller, N. Friedman</a:t>
            </a:r>
            <a:r>
              <a:rPr lang="en-US" dirty="0" smtClean="0"/>
              <a:t>. </a:t>
            </a:r>
            <a:r>
              <a:rPr lang="en-US" i="1" dirty="0"/>
              <a:t>Probabilistic Graphical Models: Principles and Techniques</a:t>
            </a:r>
            <a:r>
              <a:rPr lang="en-US" dirty="0" smtClean="0"/>
              <a:t>, 2009. </a:t>
            </a:r>
          </a:p>
          <a:p>
            <a:pPr marL="548640" indent="-548640">
              <a:buFont typeface="+mj-lt"/>
              <a:buAutoNum type="arabicPeriod" startAt="54"/>
            </a:pPr>
            <a:r>
              <a:rPr lang="en-US" i="1" dirty="0" smtClean="0"/>
              <a:t>[</a:t>
            </a:r>
            <a:r>
              <a:rPr lang="en-US" i="1" dirty="0" err="1" smtClean="0"/>
              <a:t>Bunescu</a:t>
            </a:r>
            <a:r>
              <a:rPr lang="en-US" i="1" dirty="0" smtClean="0"/>
              <a:t> &amp; Pascal 06] </a:t>
            </a:r>
            <a:r>
              <a:rPr lang="es-ES" dirty="0" smtClean="0"/>
              <a:t>R. </a:t>
            </a:r>
            <a:r>
              <a:rPr lang="es-ES" dirty="0" err="1" smtClean="0"/>
              <a:t>Bunescu</a:t>
            </a:r>
            <a:r>
              <a:rPr lang="es-ES" dirty="0" smtClean="0"/>
              <a:t>, M. Pasca</a:t>
            </a:r>
            <a:r>
              <a:rPr lang="en-US" dirty="0" smtClean="0"/>
              <a:t>. </a:t>
            </a:r>
            <a:r>
              <a:rPr lang="en-US" i="1" dirty="0"/>
              <a:t>Using encyclopedic </a:t>
            </a:r>
            <a:r>
              <a:rPr lang="en-US" i="1" dirty="0" smtClean="0"/>
              <a:t>knowledge for </a:t>
            </a:r>
            <a:r>
              <a:rPr lang="en-US" i="1" dirty="0"/>
              <a:t>named entity </a:t>
            </a:r>
            <a:r>
              <a:rPr lang="en-US" i="1" dirty="0" smtClean="0"/>
              <a:t>disambiguation</a:t>
            </a:r>
            <a:r>
              <a:rPr lang="en-US" dirty="0" smtClean="0"/>
              <a:t>, EACL’06. 	</a:t>
            </a:r>
          </a:p>
          <a:p>
            <a:pPr marL="548640" indent="-548640">
              <a:buFont typeface="+mj-lt"/>
              <a:buAutoNum type="arabicPeriod" startAt="54"/>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173</a:t>
            </a:fld>
            <a:endParaRPr lang="en-US" dirty="0"/>
          </a:p>
        </p:txBody>
      </p:sp>
    </p:spTree>
    <p:extLst>
      <p:ext uri="{BB962C8B-B14F-4D97-AF65-F5344CB8AC3E}">
        <p14:creationId xmlns:p14="http://schemas.microsoft.com/office/powerpoint/2010/main" val="325883405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92500" lnSpcReduction="10000"/>
          </a:bodyPr>
          <a:lstStyle/>
          <a:p>
            <a:pPr marL="548640" indent="-548640">
              <a:buFont typeface="+mj-lt"/>
              <a:buAutoNum type="arabicPeriod" startAt="60"/>
            </a:pPr>
            <a:r>
              <a:rPr lang="en-US" i="1" dirty="0" smtClean="0"/>
              <a:t>[</a:t>
            </a:r>
            <a:r>
              <a:rPr lang="en-US" i="1" dirty="0" err="1" smtClean="0"/>
              <a:t>Cucerzan</a:t>
            </a:r>
            <a:r>
              <a:rPr lang="en-US" i="1" dirty="0" smtClean="0"/>
              <a:t> 07] </a:t>
            </a:r>
            <a:r>
              <a:rPr lang="en-US" dirty="0" smtClean="0"/>
              <a:t>S. </a:t>
            </a:r>
            <a:r>
              <a:rPr lang="en-US" dirty="0" err="1" smtClean="0"/>
              <a:t>Cucerzan</a:t>
            </a:r>
            <a:r>
              <a:rPr lang="en-US" dirty="0" smtClean="0"/>
              <a:t>. </a:t>
            </a:r>
            <a:r>
              <a:rPr lang="en-US" i="1" dirty="0"/>
              <a:t>Large-scale named entity </a:t>
            </a:r>
            <a:r>
              <a:rPr lang="en-US" i="1" dirty="0" smtClean="0"/>
              <a:t>disambiguation based </a:t>
            </a:r>
            <a:r>
              <a:rPr lang="en-US" i="1" dirty="0"/>
              <a:t>on </a:t>
            </a:r>
            <a:r>
              <a:rPr lang="en-US" i="1" dirty="0" err="1"/>
              <a:t>wikipedia</a:t>
            </a:r>
            <a:r>
              <a:rPr lang="en-US" i="1" dirty="0"/>
              <a:t> data</a:t>
            </a:r>
            <a:r>
              <a:rPr lang="en-US" dirty="0" smtClean="0"/>
              <a:t>, EMNLP-CoNLL’07.</a:t>
            </a:r>
          </a:p>
          <a:p>
            <a:pPr marL="548640" indent="-548640">
              <a:buFont typeface="+mj-lt"/>
              <a:buAutoNum type="arabicPeriod" startAt="60"/>
            </a:pPr>
            <a:r>
              <a:rPr lang="en-US" i="1" dirty="0" smtClean="0"/>
              <a:t>[</a:t>
            </a:r>
            <a:r>
              <a:rPr lang="en-US" i="1" dirty="0" err="1" smtClean="0"/>
              <a:t>Ratinov</a:t>
            </a:r>
            <a:r>
              <a:rPr lang="en-US" i="1" dirty="0" smtClean="0"/>
              <a:t> et al. 11] </a:t>
            </a:r>
            <a:r>
              <a:rPr lang="en-US" dirty="0" smtClean="0"/>
              <a:t>L. </a:t>
            </a:r>
            <a:r>
              <a:rPr lang="en-US" dirty="0" err="1" smtClean="0"/>
              <a:t>Ratinov</a:t>
            </a:r>
            <a:r>
              <a:rPr lang="en-US" dirty="0" smtClean="0"/>
              <a:t>, D. Roth, D. Downey, M. Anderson. </a:t>
            </a:r>
            <a:r>
              <a:rPr lang="en-US" i="1" dirty="0" smtClean="0"/>
              <a:t>Local and </a:t>
            </a:r>
            <a:r>
              <a:rPr lang="en-US" i="1" dirty="0"/>
              <a:t>global algorithms for disambiguation to </a:t>
            </a:r>
            <a:r>
              <a:rPr lang="en-US" i="1" dirty="0" err="1"/>
              <a:t>wikipedia</a:t>
            </a:r>
            <a:r>
              <a:rPr lang="en-US" dirty="0" smtClean="0"/>
              <a:t>, ACL’11. </a:t>
            </a:r>
          </a:p>
          <a:p>
            <a:pPr marL="548640" indent="-548640">
              <a:buFont typeface="+mj-lt"/>
              <a:buAutoNum type="arabicPeriod" startAt="60"/>
            </a:pPr>
            <a:r>
              <a:rPr lang="en-US" i="1" dirty="0" smtClean="0"/>
              <a:t>[</a:t>
            </a:r>
            <a:r>
              <a:rPr lang="en-US" i="1" dirty="0" err="1" smtClean="0"/>
              <a:t>Hoffart</a:t>
            </a:r>
            <a:r>
              <a:rPr lang="en-US" i="1" dirty="0" smtClean="0"/>
              <a:t> et al. 11] </a:t>
            </a:r>
            <a:r>
              <a:rPr lang="en-US" dirty="0" smtClean="0"/>
              <a:t>J. </a:t>
            </a:r>
            <a:r>
              <a:rPr lang="en-US" dirty="0" err="1" smtClean="0"/>
              <a:t>Hoffart</a:t>
            </a:r>
            <a:r>
              <a:rPr lang="en-US" dirty="0" smtClean="0"/>
              <a:t>, M. Yosef, I. </a:t>
            </a:r>
            <a:r>
              <a:rPr lang="en-US" dirty="0" err="1" smtClean="0"/>
              <a:t>Bordino</a:t>
            </a:r>
            <a:r>
              <a:rPr lang="en-US" dirty="0" smtClean="0"/>
              <a:t>, H. </a:t>
            </a:r>
            <a:r>
              <a:rPr lang="en-US" dirty="0" err="1" smtClean="0"/>
              <a:t>Furstenau</a:t>
            </a:r>
            <a:r>
              <a:rPr lang="en-US" dirty="0" smtClean="0"/>
              <a:t>, M. </a:t>
            </a:r>
            <a:r>
              <a:rPr lang="en-US" dirty="0" err="1" smtClean="0"/>
              <a:t>Pinkal</a:t>
            </a:r>
            <a:r>
              <a:rPr lang="en-US" dirty="0" smtClean="0"/>
              <a:t>, M. </a:t>
            </a:r>
            <a:r>
              <a:rPr lang="en-US" dirty="0" err="1" smtClean="0"/>
              <a:t>Spaniol</a:t>
            </a:r>
            <a:r>
              <a:rPr lang="en-US" dirty="0" smtClean="0"/>
              <a:t>, B. </a:t>
            </a:r>
            <a:r>
              <a:rPr lang="en-US" dirty="0" err="1" smtClean="0"/>
              <a:t>Taneva</a:t>
            </a:r>
            <a:r>
              <a:rPr lang="en-US" dirty="0" smtClean="0"/>
              <a:t>, S. </a:t>
            </a:r>
            <a:r>
              <a:rPr lang="en-US" dirty="0" err="1" smtClean="0"/>
              <a:t>Thater</a:t>
            </a:r>
            <a:r>
              <a:rPr lang="en-US" dirty="0" smtClean="0"/>
              <a:t>, G. </a:t>
            </a:r>
            <a:r>
              <a:rPr lang="en-US" dirty="0" err="1" smtClean="0"/>
              <a:t>Weikum</a:t>
            </a:r>
            <a:r>
              <a:rPr lang="en-US" dirty="0" smtClean="0"/>
              <a:t>. </a:t>
            </a:r>
            <a:r>
              <a:rPr lang="en-US" i="1" dirty="0" smtClean="0"/>
              <a:t>Robust disambiguation </a:t>
            </a:r>
            <a:r>
              <a:rPr lang="en-US" i="1" dirty="0"/>
              <a:t>of named entities in text</a:t>
            </a:r>
            <a:r>
              <a:rPr lang="en-US" dirty="0" smtClean="0"/>
              <a:t>, EMNLP’11. 	</a:t>
            </a:r>
          </a:p>
          <a:p>
            <a:pPr marL="548640" indent="-548640">
              <a:buFont typeface="+mj-lt"/>
              <a:buAutoNum type="arabicPeriod" startAt="60"/>
            </a:pPr>
            <a:r>
              <a:rPr lang="en-US" i="1" dirty="0"/>
              <a:t>[</a:t>
            </a:r>
            <a:r>
              <a:rPr lang="en-US" i="1" dirty="0" err="1"/>
              <a:t>Limaye</a:t>
            </a:r>
            <a:r>
              <a:rPr lang="en-US" i="1" dirty="0"/>
              <a:t> et al. 10] </a:t>
            </a:r>
            <a:r>
              <a:rPr lang="en-US" dirty="0"/>
              <a:t>G. </a:t>
            </a:r>
            <a:r>
              <a:rPr lang="en-US" dirty="0" err="1"/>
              <a:t>Limaye</a:t>
            </a:r>
            <a:r>
              <a:rPr lang="en-US" dirty="0"/>
              <a:t>, S. </a:t>
            </a:r>
            <a:r>
              <a:rPr lang="en-US" dirty="0" err="1" smtClean="0"/>
              <a:t>Sarawagi</a:t>
            </a:r>
            <a:r>
              <a:rPr lang="en-US" dirty="0" smtClean="0"/>
              <a:t>, S</a:t>
            </a:r>
            <a:r>
              <a:rPr lang="en-US" dirty="0"/>
              <a:t>. </a:t>
            </a:r>
            <a:r>
              <a:rPr lang="en-US" dirty="0" err="1"/>
              <a:t>Chakrabarti</a:t>
            </a:r>
            <a:r>
              <a:rPr lang="en-US" dirty="0"/>
              <a:t>. </a:t>
            </a:r>
            <a:r>
              <a:rPr lang="en-US" i="1" dirty="0"/>
              <a:t>Annotating </a:t>
            </a:r>
            <a:r>
              <a:rPr lang="en-US" i="1" dirty="0" smtClean="0"/>
              <a:t>and searching </a:t>
            </a:r>
            <a:r>
              <a:rPr lang="en-US" i="1" dirty="0"/>
              <a:t>web tables using entities, types and relationships</a:t>
            </a:r>
            <a:r>
              <a:rPr lang="en-US" dirty="0" smtClean="0"/>
              <a:t>, VLDB’10.</a:t>
            </a:r>
          </a:p>
          <a:p>
            <a:pPr marL="548640" indent="-548640">
              <a:buFont typeface="+mj-lt"/>
              <a:buAutoNum type="arabicPeriod" startAt="60"/>
            </a:pPr>
            <a:r>
              <a:rPr lang="en-US" i="1" dirty="0" smtClean="0"/>
              <a:t>[</a:t>
            </a:r>
            <a:r>
              <a:rPr lang="en-US" sz="2100" i="1" dirty="0" err="1"/>
              <a:t>Venetis</a:t>
            </a:r>
            <a:r>
              <a:rPr lang="en-US" sz="2100" i="1" dirty="0"/>
              <a:t> et al. 11</a:t>
            </a:r>
            <a:r>
              <a:rPr lang="en-US" i="1" dirty="0" smtClean="0"/>
              <a:t>] </a:t>
            </a:r>
            <a:r>
              <a:rPr lang="it-IT" dirty="0"/>
              <a:t>P. Venetis, A. Halevy, J. Madhavan, M. Pasca, W. Shen, F. Wu</a:t>
            </a:r>
            <a:r>
              <a:rPr lang="it-IT" dirty="0" smtClean="0"/>
              <a:t>, G</a:t>
            </a:r>
            <a:r>
              <a:rPr lang="it-IT" dirty="0"/>
              <a:t>. Miao</a:t>
            </a:r>
            <a:r>
              <a:rPr lang="it-IT" dirty="0" smtClean="0"/>
              <a:t>, </a:t>
            </a:r>
            <a:r>
              <a:rPr lang="it-IT" dirty="0"/>
              <a:t>C. Wu</a:t>
            </a:r>
            <a:r>
              <a:rPr lang="en-US" dirty="0" smtClean="0"/>
              <a:t>. </a:t>
            </a:r>
            <a:r>
              <a:rPr lang="en-US" i="1" dirty="0"/>
              <a:t>Recovering semantics of tables on the web</a:t>
            </a:r>
            <a:r>
              <a:rPr lang="en-US" dirty="0" smtClean="0"/>
              <a:t>, VLDB’11. </a:t>
            </a:r>
          </a:p>
          <a:p>
            <a:pPr marL="548640" indent="-548640">
              <a:buFont typeface="+mj-lt"/>
              <a:buAutoNum type="arabicPeriod" startAt="60"/>
            </a:pPr>
            <a:r>
              <a:rPr lang="en-US" i="1" dirty="0"/>
              <a:t>[Song et al. </a:t>
            </a:r>
            <a:r>
              <a:rPr lang="en-US" i="1" dirty="0" smtClean="0"/>
              <a:t>11</a:t>
            </a:r>
            <a:r>
              <a:rPr lang="en-US" i="1" dirty="0"/>
              <a:t>] </a:t>
            </a:r>
            <a:r>
              <a:rPr lang="en-US" dirty="0" smtClean="0"/>
              <a:t>Y. </a:t>
            </a:r>
            <a:r>
              <a:rPr lang="en-US" dirty="0"/>
              <a:t>Song, </a:t>
            </a:r>
            <a:r>
              <a:rPr lang="en-US" dirty="0" smtClean="0"/>
              <a:t>H. Wang</a:t>
            </a:r>
            <a:r>
              <a:rPr lang="en-US" dirty="0"/>
              <a:t>, </a:t>
            </a:r>
            <a:r>
              <a:rPr lang="en-US" dirty="0" smtClean="0"/>
              <a:t>Z. Wang</a:t>
            </a:r>
            <a:r>
              <a:rPr lang="en-US" dirty="0"/>
              <a:t>, </a:t>
            </a:r>
            <a:r>
              <a:rPr lang="en-US" dirty="0" smtClean="0"/>
              <a:t>H. </a:t>
            </a:r>
            <a:r>
              <a:rPr lang="en-US" dirty="0"/>
              <a:t>Li, </a:t>
            </a:r>
            <a:r>
              <a:rPr lang="en-US" dirty="0" smtClean="0"/>
              <a:t>W. </a:t>
            </a:r>
            <a:r>
              <a:rPr lang="en-US" dirty="0"/>
              <a:t>Chen</a:t>
            </a:r>
            <a:r>
              <a:rPr lang="en-US" dirty="0" smtClean="0"/>
              <a:t>. </a:t>
            </a:r>
            <a:r>
              <a:rPr lang="en-US" i="1" dirty="0"/>
              <a:t>Short Text Conceptualization using a Probabilistic Knowledgebase</a:t>
            </a:r>
            <a:r>
              <a:rPr lang="en-US" dirty="0" smtClean="0"/>
              <a:t>, IJCAI’11. 	</a:t>
            </a:r>
          </a:p>
          <a:p>
            <a:pPr marL="548640" indent="-548640">
              <a:buFont typeface="+mj-lt"/>
              <a:buAutoNum type="arabicPeriod" startAt="60"/>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174</a:t>
            </a:fld>
            <a:endParaRPr lang="en-US" dirty="0"/>
          </a:p>
        </p:txBody>
      </p:sp>
    </p:spTree>
    <p:extLst>
      <p:ext uri="{BB962C8B-B14F-4D97-AF65-F5344CB8AC3E}">
        <p14:creationId xmlns:p14="http://schemas.microsoft.com/office/powerpoint/2010/main" val="53841685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92500" lnSpcReduction="10000"/>
          </a:bodyPr>
          <a:lstStyle/>
          <a:p>
            <a:pPr marL="548640" indent="-548640">
              <a:buFont typeface="+mj-lt"/>
              <a:buAutoNum type="arabicPeriod" startAt="66"/>
            </a:pPr>
            <a:r>
              <a:rPr lang="en-US" i="1" dirty="0" smtClean="0"/>
              <a:t>[</a:t>
            </a:r>
            <a:r>
              <a:rPr lang="en-US" i="1" dirty="0" err="1"/>
              <a:t>Pimplikar</a:t>
            </a:r>
            <a:r>
              <a:rPr lang="en-US" i="1" dirty="0"/>
              <a:t> &amp; </a:t>
            </a:r>
            <a:r>
              <a:rPr lang="en-US" i="1" dirty="0" err="1"/>
              <a:t>Sarawagi</a:t>
            </a:r>
            <a:r>
              <a:rPr lang="en-US" i="1" dirty="0"/>
              <a:t> 12</a:t>
            </a:r>
            <a:r>
              <a:rPr lang="en-US" i="1" dirty="0" smtClean="0"/>
              <a:t>] </a:t>
            </a:r>
            <a:r>
              <a:rPr lang="en-US" dirty="0"/>
              <a:t>R. </a:t>
            </a:r>
            <a:r>
              <a:rPr lang="en-US" dirty="0" err="1" smtClean="0"/>
              <a:t>Pimplikar</a:t>
            </a:r>
            <a:r>
              <a:rPr lang="en-US" dirty="0"/>
              <a:t>,</a:t>
            </a:r>
            <a:r>
              <a:rPr lang="en-US" dirty="0" smtClean="0"/>
              <a:t> </a:t>
            </a:r>
            <a:r>
              <a:rPr lang="en-US" dirty="0"/>
              <a:t>S. </a:t>
            </a:r>
            <a:r>
              <a:rPr lang="en-US" dirty="0" err="1"/>
              <a:t>Sarawagi</a:t>
            </a:r>
            <a:r>
              <a:rPr lang="en-US" dirty="0"/>
              <a:t>. </a:t>
            </a:r>
            <a:r>
              <a:rPr lang="en-US" i="1" dirty="0"/>
              <a:t>Answering table queries on the </a:t>
            </a:r>
            <a:r>
              <a:rPr lang="en-US" i="1" dirty="0" smtClean="0"/>
              <a:t>web using </a:t>
            </a:r>
            <a:r>
              <a:rPr lang="en-US" i="1" dirty="0"/>
              <a:t>column keywords</a:t>
            </a:r>
            <a:r>
              <a:rPr lang="en-US" dirty="0" smtClean="0"/>
              <a:t>, VLDB’12.</a:t>
            </a:r>
          </a:p>
          <a:p>
            <a:pPr marL="548640" indent="-548640">
              <a:buFont typeface="+mj-lt"/>
              <a:buAutoNum type="arabicPeriod" startAt="66"/>
            </a:pPr>
            <a:r>
              <a:rPr lang="en-US" i="1" dirty="0"/>
              <a:t>[Yu et al. </a:t>
            </a:r>
            <a:r>
              <a:rPr lang="en-US" i="1" dirty="0" smtClean="0"/>
              <a:t>14a] </a:t>
            </a:r>
            <a:r>
              <a:rPr lang="en-US" dirty="0"/>
              <a:t>X. Yu, X. </a:t>
            </a:r>
            <a:r>
              <a:rPr lang="en-US" dirty="0" err="1"/>
              <a:t>Ren</a:t>
            </a:r>
            <a:r>
              <a:rPr lang="en-US" dirty="0"/>
              <a:t>, Y. Sun, Q. </a:t>
            </a:r>
            <a:r>
              <a:rPr lang="en-US" dirty="0" err="1"/>
              <a:t>Gu</a:t>
            </a:r>
            <a:r>
              <a:rPr lang="en-US" dirty="0"/>
              <a:t>, B. </a:t>
            </a:r>
            <a:r>
              <a:rPr lang="en-US" dirty="0" err="1"/>
              <a:t>Sturt</a:t>
            </a:r>
            <a:r>
              <a:rPr lang="en-US" dirty="0"/>
              <a:t>, U. </a:t>
            </a:r>
            <a:r>
              <a:rPr lang="en-US" dirty="0" err="1"/>
              <a:t>Khandelwal</a:t>
            </a:r>
            <a:r>
              <a:rPr lang="en-US" dirty="0"/>
              <a:t>, B. </a:t>
            </a:r>
            <a:r>
              <a:rPr lang="en-US" dirty="0" err="1"/>
              <a:t>Norick</a:t>
            </a:r>
            <a:r>
              <a:rPr lang="en-US" dirty="0"/>
              <a:t>, J. Han. </a:t>
            </a:r>
            <a:r>
              <a:rPr lang="en-US" i="1" dirty="0"/>
              <a:t>Personalized Entity Recommendation: A Heterogeneous Information Network Approach</a:t>
            </a:r>
            <a:r>
              <a:rPr lang="en-US" dirty="0"/>
              <a:t>, WSDM’14. </a:t>
            </a:r>
          </a:p>
          <a:p>
            <a:pPr marL="548640" indent="-548640">
              <a:buFont typeface="+mj-lt"/>
              <a:buAutoNum type="arabicPeriod" startAt="66"/>
            </a:pPr>
            <a:r>
              <a:rPr lang="en-US" i="1" dirty="0" smtClean="0"/>
              <a:t>[Yu et al. 14b] </a:t>
            </a:r>
            <a:r>
              <a:rPr lang="en-US" dirty="0" smtClean="0"/>
              <a:t>D. </a:t>
            </a:r>
            <a:r>
              <a:rPr lang="en-US" dirty="0"/>
              <a:t>Yu, </a:t>
            </a:r>
            <a:r>
              <a:rPr lang="en-US" dirty="0" smtClean="0"/>
              <a:t>H. </a:t>
            </a:r>
            <a:r>
              <a:rPr lang="en-US" dirty="0"/>
              <a:t>Huang, </a:t>
            </a:r>
            <a:r>
              <a:rPr lang="en-US" dirty="0" smtClean="0"/>
              <a:t>T. </a:t>
            </a:r>
            <a:r>
              <a:rPr lang="en-US" dirty="0"/>
              <a:t>Cassidy, </a:t>
            </a:r>
            <a:r>
              <a:rPr lang="en-US" dirty="0" smtClean="0"/>
              <a:t>H. </a:t>
            </a:r>
            <a:r>
              <a:rPr lang="en-US" dirty="0" err="1"/>
              <a:t>Ji</a:t>
            </a:r>
            <a:r>
              <a:rPr lang="en-US" dirty="0"/>
              <a:t>, </a:t>
            </a:r>
            <a:r>
              <a:rPr lang="en-US" dirty="0" smtClean="0"/>
              <a:t>C. </a:t>
            </a:r>
            <a:r>
              <a:rPr lang="en-US" dirty="0"/>
              <a:t>Wang, </a:t>
            </a:r>
            <a:r>
              <a:rPr lang="en-US" dirty="0" smtClean="0"/>
              <a:t>S. </a:t>
            </a:r>
            <a:r>
              <a:rPr lang="en-US" dirty="0" err="1"/>
              <a:t>Zhi</a:t>
            </a:r>
            <a:r>
              <a:rPr lang="en-US" dirty="0"/>
              <a:t>, </a:t>
            </a:r>
            <a:r>
              <a:rPr lang="en-US" dirty="0" smtClean="0"/>
              <a:t>J. Han, C. </a:t>
            </a:r>
            <a:r>
              <a:rPr lang="en-US" dirty="0"/>
              <a:t>Voss</a:t>
            </a:r>
            <a:r>
              <a:rPr lang="en-US" dirty="0" smtClean="0"/>
              <a:t>. </a:t>
            </a:r>
            <a:r>
              <a:rPr lang="en-US" i="1" dirty="0"/>
              <a:t>The Wisdom of Minority: Unsupervised Slot </a:t>
            </a:r>
            <a:r>
              <a:rPr lang="en-US" i="1" dirty="0" smtClean="0"/>
              <a:t>Filling Validation </a:t>
            </a:r>
            <a:r>
              <a:rPr lang="en-US" i="1" dirty="0"/>
              <a:t>based on Multi-dimensional </a:t>
            </a:r>
            <a:r>
              <a:rPr lang="en-US" i="1" dirty="0" smtClean="0"/>
              <a:t>Truth-Finding with </a:t>
            </a:r>
            <a:r>
              <a:rPr lang="en-US" i="1" dirty="0"/>
              <a:t>Multi-layer Linguistic Indicators</a:t>
            </a:r>
            <a:r>
              <a:rPr lang="en-US" dirty="0" smtClean="0"/>
              <a:t>, COLING’14. </a:t>
            </a:r>
          </a:p>
          <a:p>
            <a:pPr marL="548640" indent="-548640">
              <a:buFont typeface="+mj-lt"/>
              <a:buAutoNum type="arabicPeriod" startAt="66"/>
            </a:pPr>
            <a:r>
              <a:rPr lang="en-US" i="1" dirty="0" smtClean="0"/>
              <a:t>[Wang et al. 14c] </a:t>
            </a:r>
            <a:r>
              <a:rPr lang="en-US" dirty="0" smtClean="0"/>
              <a:t>C. Wang, J. Liu, N. Desai, M. </a:t>
            </a:r>
            <a:r>
              <a:rPr lang="en-US" dirty="0" err="1" smtClean="0"/>
              <a:t>Danilevsky</a:t>
            </a:r>
            <a:r>
              <a:rPr lang="en-US" dirty="0" smtClean="0"/>
              <a:t>, J. Han. </a:t>
            </a:r>
            <a:r>
              <a:rPr lang="en-US" i="1" dirty="0" smtClean="0"/>
              <a:t>Constructing </a:t>
            </a:r>
            <a:r>
              <a:rPr lang="en-US" i="1" dirty="0"/>
              <a:t>Topical Hierarchies in Heterogeneous Information </a:t>
            </a:r>
            <a:r>
              <a:rPr lang="en-US" i="1" dirty="0" smtClean="0"/>
              <a:t>Networks, </a:t>
            </a:r>
            <a:r>
              <a:rPr lang="en-US" dirty="0" smtClean="0"/>
              <a:t>Knowledge </a:t>
            </a:r>
            <a:r>
              <a:rPr lang="en-US" dirty="0"/>
              <a:t>and Information </a:t>
            </a:r>
            <a:r>
              <a:rPr lang="en-US" dirty="0" smtClean="0"/>
              <a:t>Systems, 2014</a:t>
            </a:r>
            <a:r>
              <a:rPr lang="en-US" i="1" dirty="0"/>
              <a:t>. </a:t>
            </a:r>
            <a:endParaRPr lang="en-US" i="1" dirty="0" smtClean="0"/>
          </a:p>
          <a:p>
            <a:pPr marL="548640" indent="-548640">
              <a:buFont typeface="+mj-lt"/>
              <a:buAutoNum type="arabicPeriod" startAt="66"/>
            </a:pPr>
            <a:r>
              <a:rPr lang="en-US" i="1" dirty="0"/>
              <a:t>[Ted Pederson 96] Pedersen, Ted. "Fishing for exactness.</a:t>
            </a:r>
            <a:r>
              <a:rPr lang="en-US" dirty="0"/>
              <a:t>" </a:t>
            </a:r>
            <a:r>
              <a:rPr lang="en-US" dirty="0" err="1"/>
              <a:t>arXiv</a:t>
            </a:r>
            <a:r>
              <a:rPr lang="en-US" dirty="0"/>
              <a:t> preprint </a:t>
            </a:r>
            <a:r>
              <a:rPr lang="en-US" dirty="0" err="1"/>
              <a:t>cmp-lg</a:t>
            </a:r>
            <a:r>
              <a:rPr lang="en-US" dirty="0"/>
              <a:t>/9608010 (1996).</a:t>
            </a:r>
          </a:p>
          <a:p>
            <a:pPr marL="548640" indent="-548640">
              <a:buFont typeface="+mj-lt"/>
              <a:buAutoNum type="arabicPeriod" startAt="66"/>
            </a:pPr>
            <a:r>
              <a:rPr lang="en-US" i="1" dirty="0"/>
              <a:t>[Ted Dunning 93] </a:t>
            </a:r>
            <a:r>
              <a:rPr lang="en-US" dirty="0"/>
              <a:t>Dunning, Ted. </a:t>
            </a:r>
            <a:r>
              <a:rPr lang="en-US"/>
              <a:t>"Accurate methods for the statistics of surprise and coincidence." Computational linguistics 19.1 (1993): 61-74.</a:t>
            </a:r>
          </a:p>
          <a:p>
            <a:pPr marL="548640" indent="-548640">
              <a:buFont typeface="+mj-lt"/>
              <a:buAutoNum type="arabicPeriod" startAt="66"/>
            </a:pPr>
            <a:endParaRPr lang="en-US" i="1" dirty="0"/>
          </a:p>
          <a:p>
            <a:pPr marL="548640" indent="-548640">
              <a:buFont typeface="+mj-lt"/>
              <a:buAutoNum type="arabicPeriod" startAt="66"/>
            </a:pPr>
            <a:endParaRPr lang="en-US" dirty="0" smtClean="0"/>
          </a:p>
          <a:p>
            <a:pPr marL="548640" indent="-548640">
              <a:buFont typeface="+mj-lt"/>
              <a:buAutoNum type="arabicPeriod" startAt="66"/>
            </a:pPr>
            <a:endParaRPr lang="en-US" dirty="0" smtClean="0"/>
          </a:p>
          <a:p>
            <a:pPr marL="548640" indent="-548640">
              <a:buFont typeface="+mj-lt"/>
              <a:buAutoNum type="arabicPeriod" startAt="66"/>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175</a:t>
            </a:fld>
            <a:endParaRPr lang="en-US" dirty="0"/>
          </a:p>
        </p:txBody>
      </p:sp>
    </p:spTree>
    <p:extLst>
      <p:ext uri="{BB962C8B-B14F-4D97-AF65-F5344CB8AC3E}">
        <p14:creationId xmlns:p14="http://schemas.microsoft.com/office/powerpoint/2010/main" val="3531545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a:t>
            </a:r>
            <a:r>
              <a:rPr lang="en-US" dirty="0" smtClean="0"/>
              <a:t>Hierarchy</a:t>
            </a:r>
            <a:r>
              <a:rPr lang="en-US" dirty="0"/>
              <a:t>: </a:t>
            </a:r>
            <a:r>
              <a:rPr lang="en-US" dirty="0" smtClean="0"/>
              <a:t>Summarize </a:t>
            </a:r>
            <a:r>
              <a:rPr lang="en-US" dirty="0"/>
              <a:t>the </a:t>
            </a:r>
            <a:r>
              <a:rPr lang="en-US" dirty="0" smtClean="0"/>
              <a:t>Data </a:t>
            </a:r>
            <a:r>
              <a:rPr lang="en-US" dirty="0"/>
              <a:t>with </a:t>
            </a:r>
            <a:r>
              <a:rPr lang="en-US" dirty="0" smtClean="0"/>
              <a:t>Multiple Granularity</a:t>
            </a:r>
            <a:endParaRPr lang="en-US" dirty="0"/>
          </a:p>
        </p:txBody>
      </p:sp>
      <p:sp>
        <p:nvSpPr>
          <p:cNvPr id="3" name="Content Placeholder 2"/>
          <p:cNvSpPr>
            <a:spLocks noGrp="1"/>
          </p:cNvSpPr>
          <p:nvPr>
            <p:ph idx="1"/>
          </p:nvPr>
        </p:nvSpPr>
        <p:spPr>
          <a:xfrm>
            <a:off x="662087" y="1919933"/>
            <a:ext cx="4680950" cy="4023360"/>
          </a:xfrm>
        </p:spPr>
        <p:txBody>
          <a:bodyPr>
            <a:noAutofit/>
          </a:bodyPr>
          <a:lstStyle/>
          <a:p>
            <a:endParaRPr lang="en-US" sz="2400" dirty="0" smtClean="0"/>
          </a:p>
          <a:p>
            <a:endParaRPr lang="en-US" sz="2400" dirty="0" smtClean="0"/>
          </a:p>
          <a:p>
            <a:endParaRPr lang="en-US" sz="2400" dirty="0" smtClean="0"/>
          </a:p>
          <a:p>
            <a:endParaRPr lang="en-US" sz="2400" dirty="0" smtClean="0"/>
          </a:p>
          <a:p>
            <a:pPr>
              <a:buFont typeface="Wingdings" panose="05000000000000000000" pitchFamily="2" charset="2"/>
              <a:buChar char="q"/>
            </a:pPr>
            <a:r>
              <a:rPr lang="en-US" sz="2400" dirty="0" smtClean="0">
                <a:solidFill>
                  <a:srgbClr val="404040"/>
                </a:solidFill>
              </a:rPr>
              <a:t> Top 10 researchers in </a:t>
            </a:r>
            <a:r>
              <a:rPr lang="en-US" sz="2400" dirty="0" smtClean="0">
                <a:solidFill>
                  <a:srgbClr val="40749B"/>
                </a:solidFill>
              </a:rPr>
              <a:t>data mining</a:t>
            </a:r>
            <a:r>
              <a:rPr lang="en-US" sz="2400" dirty="0" smtClean="0"/>
              <a:t>?</a:t>
            </a:r>
          </a:p>
          <a:p>
            <a:pPr lvl="1"/>
            <a:r>
              <a:rPr lang="en-US" sz="2000" dirty="0" smtClean="0"/>
              <a:t>And their </a:t>
            </a:r>
            <a:r>
              <a:rPr lang="en-US" sz="2000" dirty="0" smtClean="0">
                <a:solidFill>
                  <a:srgbClr val="40749B"/>
                </a:solidFill>
              </a:rPr>
              <a:t>specializations</a:t>
            </a:r>
            <a:r>
              <a:rPr lang="en-US" sz="2000" dirty="0" smtClean="0"/>
              <a:t>?</a:t>
            </a:r>
          </a:p>
          <a:p>
            <a:pPr>
              <a:buFont typeface="Wingdings" panose="05000000000000000000" pitchFamily="2" charset="2"/>
              <a:buChar char="q"/>
            </a:pPr>
            <a:r>
              <a:rPr lang="en-US" sz="2400" dirty="0" smtClean="0"/>
              <a:t> </a:t>
            </a:r>
            <a:r>
              <a:rPr lang="en-US" sz="2400" dirty="0" smtClean="0">
                <a:solidFill>
                  <a:srgbClr val="404040"/>
                </a:solidFill>
              </a:rPr>
              <a:t>Important </a:t>
            </a:r>
            <a:r>
              <a:rPr lang="en-US" sz="2400" dirty="0" smtClean="0">
                <a:solidFill>
                  <a:srgbClr val="40749B"/>
                </a:solidFill>
              </a:rPr>
              <a:t>research areas</a:t>
            </a:r>
            <a:r>
              <a:rPr lang="en-US" sz="2400" dirty="0" smtClean="0">
                <a:solidFill>
                  <a:srgbClr val="404040"/>
                </a:solidFill>
              </a:rPr>
              <a:t> in SIGIR conference</a:t>
            </a:r>
            <a:r>
              <a:rPr lang="en-US" sz="2400" dirty="0" smtClean="0"/>
              <a:t>?</a:t>
            </a:r>
            <a:endParaRPr lang="en-US" sz="2400" dirty="0"/>
          </a:p>
        </p:txBody>
      </p:sp>
      <p:sp>
        <p:nvSpPr>
          <p:cNvPr id="6" name="Striped Right Arrow 5"/>
          <p:cNvSpPr/>
          <p:nvPr/>
        </p:nvSpPr>
        <p:spPr>
          <a:xfrm>
            <a:off x="4617622" y="2696167"/>
            <a:ext cx="1414904" cy="275594"/>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26" name="Diagram 25"/>
          <p:cNvGraphicFramePr/>
          <p:nvPr>
            <p:extLst/>
          </p:nvPr>
        </p:nvGraphicFramePr>
        <p:xfrm>
          <a:off x="5665447" y="1817479"/>
          <a:ext cx="6152741" cy="4144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5" name="Oval 64"/>
          <p:cNvSpPr/>
          <p:nvPr/>
        </p:nvSpPr>
        <p:spPr>
          <a:xfrm>
            <a:off x="2167094" y="2794702"/>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2920012" y="3340875"/>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427657" y="1919933"/>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Connector 67"/>
          <p:cNvCxnSpPr>
            <a:stCxn id="66" idx="0"/>
          </p:cNvCxnSpPr>
          <p:nvPr/>
        </p:nvCxnSpPr>
        <p:spPr>
          <a:xfrm flipH="1" flipV="1">
            <a:off x="2737628" y="2811663"/>
            <a:ext cx="264934" cy="529212"/>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65" idx="7"/>
          </p:cNvCxnSpPr>
          <p:nvPr/>
        </p:nvCxnSpPr>
        <p:spPr>
          <a:xfrm flipV="1">
            <a:off x="2308016" y="2353376"/>
            <a:ext cx="481377" cy="465504"/>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70" name="Rectangle 69"/>
          <p:cNvSpPr/>
          <p:nvPr/>
        </p:nvSpPr>
        <p:spPr>
          <a:xfrm>
            <a:off x="2567143" y="2305751"/>
            <a:ext cx="365125" cy="365125"/>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2719543" y="2458151"/>
            <a:ext cx="365125" cy="365125"/>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2871942" y="2610552"/>
            <a:ext cx="908675" cy="337014"/>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papers</a:t>
            </a:r>
            <a:endParaRPr lang="en-US" sz="2000" dirty="0">
              <a:solidFill>
                <a:srgbClr val="000000"/>
              </a:solidFill>
            </a:endParaRPr>
          </a:p>
        </p:txBody>
      </p:sp>
      <p:cxnSp>
        <p:nvCxnSpPr>
          <p:cNvPr id="73" name="Straight Connector 72"/>
          <p:cNvCxnSpPr>
            <a:stCxn id="66" idx="6"/>
          </p:cNvCxnSpPr>
          <p:nvPr/>
        </p:nvCxnSpPr>
        <p:spPr>
          <a:xfrm flipV="1">
            <a:off x="3085112" y="2943626"/>
            <a:ext cx="411166" cy="47979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2358304" y="2763394"/>
            <a:ext cx="379324" cy="559628"/>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7" idx="2"/>
          </p:cNvCxnSpPr>
          <p:nvPr/>
        </p:nvCxnSpPr>
        <p:spPr>
          <a:xfrm flipH="1">
            <a:off x="2916306" y="2002483"/>
            <a:ext cx="511351" cy="332108"/>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6" name="Oval 75"/>
          <p:cNvSpPr/>
          <p:nvPr/>
        </p:nvSpPr>
        <p:spPr>
          <a:xfrm>
            <a:off x="2178204" y="3260009"/>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3930366" y="3494886"/>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Connector 77"/>
          <p:cNvCxnSpPr>
            <a:endCxn id="77" idx="1"/>
          </p:cNvCxnSpPr>
          <p:nvPr/>
        </p:nvCxnSpPr>
        <p:spPr>
          <a:xfrm>
            <a:off x="3628217" y="2960121"/>
            <a:ext cx="326327" cy="558943"/>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3588641" y="1817479"/>
            <a:ext cx="842704" cy="3700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venue</a:t>
            </a:r>
            <a:endParaRPr lang="en-US" sz="2000" dirty="0">
              <a:solidFill>
                <a:schemeClr val="tx1"/>
              </a:solidFill>
            </a:endParaRPr>
          </a:p>
        </p:txBody>
      </p:sp>
      <p:sp>
        <p:nvSpPr>
          <p:cNvPr id="22" name="Rectangle 21"/>
          <p:cNvSpPr/>
          <p:nvPr/>
        </p:nvSpPr>
        <p:spPr>
          <a:xfrm>
            <a:off x="2531241" y="3489421"/>
            <a:ext cx="942641" cy="3459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author</a:t>
            </a:r>
            <a:endParaRPr lang="en-US" sz="2000" dirty="0">
              <a:solidFill>
                <a:schemeClr val="tx1"/>
              </a:solidFill>
            </a:endParaRPr>
          </a:p>
        </p:txBody>
      </p:sp>
      <p:sp>
        <p:nvSpPr>
          <p:cNvPr id="5" name="Slide Number Placeholder 4"/>
          <p:cNvSpPr>
            <a:spLocks noGrp="1"/>
          </p:cNvSpPr>
          <p:nvPr>
            <p:ph type="sldNum" sz="quarter" idx="12"/>
          </p:nvPr>
        </p:nvSpPr>
        <p:spPr/>
        <p:txBody>
          <a:bodyPr/>
          <a:lstStyle/>
          <a:p>
            <a:fld id="{6113E31D-E2AB-40D1-8B51-AFA5AFEF393A}" type="slidenum">
              <a:rPr lang="en-US" smtClean="0"/>
              <a:t>18</a:t>
            </a:fld>
            <a:endParaRPr lang="en-US" dirty="0"/>
          </a:p>
        </p:txBody>
      </p:sp>
    </p:spTree>
    <p:extLst>
      <p:ext uri="{BB962C8B-B14F-4D97-AF65-F5344CB8AC3E}">
        <p14:creationId xmlns:p14="http://schemas.microsoft.com/office/powerpoint/2010/main" val="1504063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Methodologies of Topic Mining</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19</a:t>
            </a:fld>
            <a:endParaRPr lang="en-US" dirty="0"/>
          </a:p>
        </p:txBody>
      </p:sp>
      <p:graphicFrame>
        <p:nvGraphicFramePr>
          <p:cNvPr id="6" name="Diagram 5"/>
          <p:cNvGraphicFramePr/>
          <p:nvPr>
            <p:extLst>
              <p:ext uri="{D42A27DB-BD31-4B8C-83A1-F6EECF244321}">
                <p14:modId xmlns:p14="http://schemas.microsoft.com/office/powerpoint/2010/main" val="358180784"/>
              </p:ext>
            </p:extLst>
          </p:nvPr>
        </p:nvGraphicFramePr>
        <p:xfrm>
          <a:off x="1027523" y="1951346"/>
          <a:ext cx="10322350" cy="4147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2495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135764" y="1999686"/>
            <a:ext cx="10058400" cy="4023360"/>
          </a:xfrm>
        </p:spPr>
        <p:txBody>
          <a:bodyPr>
            <a:normAutofit/>
          </a:bodyPr>
          <a:lstStyle/>
          <a:p>
            <a:pPr marL="457200" indent="-457200">
              <a:lnSpc>
                <a:spcPct val="140000"/>
              </a:lnSpc>
              <a:buFont typeface="+mj-lt"/>
              <a:buAutoNum type="arabicPeriod"/>
            </a:pPr>
            <a:r>
              <a:rPr lang="en-US" sz="2800" dirty="0" smtClean="0"/>
              <a:t>Introduction to bringing structure to text</a:t>
            </a:r>
          </a:p>
          <a:p>
            <a:pPr marL="457200" indent="-457200">
              <a:lnSpc>
                <a:spcPct val="140000"/>
              </a:lnSpc>
              <a:buFont typeface="+mj-lt"/>
              <a:buAutoNum type="arabicPeriod"/>
            </a:pPr>
            <a:r>
              <a:rPr lang="en-US" sz="2800" dirty="0" smtClean="0"/>
              <a:t>Mining phrase-based and entity-enriched topical hierarchies</a:t>
            </a:r>
          </a:p>
          <a:p>
            <a:pPr marL="457200" indent="-457200">
              <a:lnSpc>
                <a:spcPct val="140000"/>
              </a:lnSpc>
              <a:buFont typeface="+mj-lt"/>
              <a:buAutoNum type="arabicPeriod"/>
            </a:pPr>
            <a:r>
              <a:rPr lang="en-US" sz="2800" dirty="0" smtClean="0"/>
              <a:t>Heterogeneous information network construction and mining</a:t>
            </a:r>
          </a:p>
          <a:p>
            <a:pPr marL="457200" indent="-457200">
              <a:lnSpc>
                <a:spcPct val="140000"/>
              </a:lnSpc>
              <a:buFont typeface="+mj-lt"/>
              <a:buAutoNum type="arabicPeriod"/>
            </a:pPr>
            <a:r>
              <a:rPr lang="en-US" sz="2800" dirty="0" smtClean="0"/>
              <a:t>Trends and research problems</a:t>
            </a:r>
            <a:endParaRPr lang="en-US" sz="2800" dirty="0"/>
          </a:p>
        </p:txBody>
      </p:sp>
      <p:sp>
        <p:nvSpPr>
          <p:cNvPr id="4" name="Slide Number Placeholder 3"/>
          <p:cNvSpPr>
            <a:spLocks noGrp="1"/>
          </p:cNvSpPr>
          <p:nvPr>
            <p:ph type="sldNum" sz="quarter" idx="12"/>
          </p:nvPr>
        </p:nvSpPr>
        <p:spPr/>
        <p:txBody>
          <a:bodyPr/>
          <a:lstStyle/>
          <a:p>
            <a:fld id="{6113E31D-E2AB-40D1-8B51-AFA5AFEF393A}" type="slidenum">
              <a:rPr lang="en-US" smtClean="0"/>
              <a:t>2</a:t>
            </a:fld>
            <a:endParaRPr lang="en-US" dirty="0"/>
          </a:p>
        </p:txBody>
      </p:sp>
      <p:sp>
        <p:nvSpPr>
          <p:cNvPr id="5" name="AutoShape 8"/>
          <p:cNvSpPr>
            <a:spLocks noChangeArrowheads="1"/>
          </p:cNvSpPr>
          <p:nvPr/>
        </p:nvSpPr>
        <p:spPr bwMode="auto">
          <a:xfrm rot="9129169">
            <a:off x="7617857" y="2066612"/>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ln>
            <a:headEnd/>
            <a:tailEnd/>
          </a:ln>
        </p:spPr>
        <p:style>
          <a:lnRef idx="2">
            <a:schemeClr val="accent2"/>
          </a:lnRef>
          <a:fillRef idx="1">
            <a:schemeClr val="lt1"/>
          </a:fillRef>
          <a:effectRef idx="0">
            <a:schemeClr val="accent2"/>
          </a:effectRef>
          <a:fontRef idx="minor">
            <a:schemeClr val="dk1"/>
          </a:fontRef>
        </p:style>
        <p:txBody>
          <a:bodyPr rot="10800000" wrap="none" anchor="ctr"/>
          <a:lstStyle/>
          <a:p>
            <a:pPr eaLnBrk="1" hangingPunct="1">
              <a:defRPr/>
            </a:pPr>
            <a:endParaRPr lang="en-US" b="1">
              <a:ln w="18000">
                <a:solidFill>
                  <a:schemeClr val="accent2">
                    <a:satMod val="140000"/>
                  </a:schemeClr>
                </a:solidFill>
                <a:prstDash val="solid"/>
                <a:miter lim="800000"/>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239959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Methodologies of Topic Mining</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20</a:t>
            </a:fld>
            <a:endParaRPr lang="en-US" dirty="0"/>
          </a:p>
        </p:txBody>
      </p:sp>
      <p:graphicFrame>
        <p:nvGraphicFramePr>
          <p:cNvPr id="6" name="Diagram 5"/>
          <p:cNvGraphicFramePr/>
          <p:nvPr>
            <p:extLst>
              <p:ext uri="{D42A27DB-BD31-4B8C-83A1-F6EECF244321}">
                <p14:modId xmlns:p14="http://schemas.microsoft.com/office/powerpoint/2010/main" val="3888074108"/>
              </p:ext>
            </p:extLst>
          </p:nvPr>
        </p:nvGraphicFramePr>
        <p:xfrm>
          <a:off x="1027523" y="1951346"/>
          <a:ext cx="10322350" cy="4147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62074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buFont typeface="+mj-lt"/>
              <a:buAutoNum type="alphaUcPeriod"/>
            </a:pPr>
            <a:r>
              <a:rPr lang="en-US" baseline="0" dirty="0" smtClean="0"/>
              <a:t>Bag-of-Words Topic Modeling</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sz="2400" dirty="0" smtClean="0"/>
              <a:t> Widely studied technique for text analysis</a:t>
            </a:r>
          </a:p>
          <a:p>
            <a:pPr lvl="1"/>
            <a:r>
              <a:rPr lang="en-US" altLang="zh-CN" sz="2400" dirty="0" smtClean="0">
                <a:ea typeface="SimSun" panose="02010600030101010101" pitchFamily="2" charset="-122"/>
              </a:rPr>
              <a:t>Summarize </a:t>
            </a:r>
            <a:r>
              <a:rPr lang="en-US" altLang="zh-CN" sz="2400" dirty="0">
                <a:ea typeface="SimSun" panose="02010600030101010101" pitchFamily="2" charset="-122"/>
              </a:rPr>
              <a:t>themes/aspects</a:t>
            </a:r>
          </a:p>
          <a:p>
            <a:pPr lvl="1"/>
            <a:r>
              <a:rPr lang="en-US" altLang="zh-CN" sz="2400" dirty="0">
                <a:ea typeface="SimSun" panose="02010600030101010101" pitchFamily="2" charset="-122"/>
              </a:rPr>
              <a:t>Facilitate navigation/browsing</a:t>
            </a:r>
          </a:p>
          <a:p>
            <a:pPr lvl="1"/>
            <a:r>
              <a:rPr lang="en-US" altLang="zh-CN" sz="2400" dirty="0">
                <a:ea typeface="SimSun" panose="02010600030101010101" pitchFamily="2" charset="-122"/>
              </a:rPr>
              <a:t>Retrieve documents</a:t>
            </a:r>
          </a:p>
          <a:p>
            <a:pPr lvl="1"/>
            <a:r>
              <a:rPr lang="en-US" altLang="zh-CN" sz="2400" dirty="0">
                <a:ea typeface="SimSun" panose="02010600030101010101" pitchFamily="2" charset="-122"/>
              </a:rPr>
              <a:t>Segment documents</a:t>
            </a:r>
          </a:p>
          <a:p>
            <a:pPr lvl="1"/>
            <a:r>
              <a:rPr lang="en-US" altLang="zh-CN" sz="2400" dirty="0">
                <a:ea typeface="SimSun" panose="02010600030101010101" pitchFamily="2" charset="-122"/>
              </a:rPr>
              <a:t>Many other text mining tasks</a:t>
            </a:r>
            <a:endParaRPr lang="en-US" sz="2200" dirty="0" smtClean="0"/>
          </a:p>
          <a:p>
            <a:pPr>
              <a:buFont typeface="Wingdings" panose="05000000000000000000" pitchFamily="2" charset="2"/>
              <a:buChar char="q"/>
            </a:pPr>
            <a:r>
              <a:rPr lang="en-US" sz="2400" dirty="0" smtClean="0"/>
              <a:t> Represent each document as a bag of words: all the words within a document are exchangeable</a:t>
            </a:r>
          </a:p>
          <a:p>
            <a:pPr>
              <a:buFont typeface="Wingdings" panose="05000000000000000000" pitchFamily="2" charset="2"/>
              <a:buChar char="q"/>
            </a:pPr>
            <a:r>
              <a:rPr lang="en-US" sz="2400" dirty="0"/>
              <a:t> </a:t>
            </a:r>
            <a:r>
              <a:rPr lang="en-US" sz="2400" dirty="0" smtClean="0"/>
              <a:t>Probabilistic approach</a:t>
            </a:r>
          </a:p>
          <a:p>
            <a:pPr marL="0" indent="0">
              <a:buNone/>
            </a:pP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21</a:t>
            </a:fld>
            <a:endParaRPr lang="en-US" dirty="0"/>
          </a:p>
        </p:txBody>
      </p:sp>
    </p:spTree>
    <p:extLst>
      <p:ext uri="{BB962C8B-B14F-4D97-AF65-F5344CB8AC3E}">
        <p14:creationId xmlns:p14="http://schemas.microsoft.com/office/powerpoint/2010/main" val="2044830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a:t>
            </a:r>
            <a:r>
              <a:rPr lang="en-US" dirty="0" smtClean="0"/>
              <a:t/>
            </a:r>
            <a:br>
              <a:rPr lang="en-US" dirty="0" smtClean="0"/>
            </a:br>
            <a:r>
              <a:rPr lang="en-US" dirty="0" smtClean="0"/>
              <a:t>Multinomial Distribution </a:t>
            </a:r>
            <a:r>
              <a:rPr lang="en-US" dirty="0"/>
              <a:t>over </a:t>
            </a:r>
            <a:r>
              <a:rPr lang="en-US" dirty="0" smtClean="0"/>
              <a:t>Words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sz="2400" dirty="0" smtClean="0"/>
              <a:t>  A document is modeled as a sample of mixed topics</a:t>
            </a:r>
          </a:p>
          <a:p>
            <a:pPr>
              <a:buFont typeface="Wingdings" panose="05000000000000000000" pitchFamily="2" charset="2"/>
              <a:buChar char="q"/>
            </a:pPr>
            <a:endParaRPr lang="en-US" sz="2400" dirty="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a:p>
          <a:p>
            <a:pPr>
              <a:buFont typeface="Wingdings" panose="05000000000000000000" pitchFamily="2" charset="2"/>
              <a:buChar char="q"/>
            </a:pPr>
            <a:endParaRPr lang="en-US" sz="2400" dirty="0" smtClean="0"/>
          </a:p>
          <a:p>
            <a:pPr>
              <a:buFont typeface="Wingdings" panose="05000000000000000000" pitchFamily="2" charset="2"/>
              <a:buChar char="q"/>
            </a:pPr>
            <a:r>
              <a:rPr lang="en-US" altLang="zh-CN" sz="2400" dirty="0" smtClean="0">
                <a:ea typeface="SimSun" panose="02010600030101010101" pitchFamily="2" charset="-122"/>
              </a:rPr>
              <a:t> How </a:t>
            </a:r>
            <a:r>
              <a:rPr lang="en-US" altLang="zh-CN" sz="2400" dirty="0">
                <a:ea typeface="SimSun" panose="02010600030101010101" pitchFamily="2" charset="-122"/>
              </a:rPr>
              <a:t>can we discover these topic word </a:t>
            </a:r>
            <a:r>
              <a:rPr lang="en-US" altLang="zh-CN" sz="2400" dirty="0" smtClean="0">
                <a:ea typeface="SimSun" panose="02010600030101010101" pitchFamily="2" charset="-122"/>
              </a:rPr>
              <a:t>distributions from a </a:t>
            </a:r>
            <a:r>
              <a:rPr lang="en-US" altLang="zh-CN" sz="2400" b="1" dirty="0" smtClean="0">
                <a:ea typeface="SimSun" panose="02010600030101010101" pitchFamily="2" charset="-122"/>
              </a:rPr>
              <a:t>corpus</a:t>
            </a:r>
            <a:r>
              <a:rPr lang="en-US" altLang="zh-CN" sz="2400" dirty="0" smtClean="0">
                <a:ea typeface="SimSun" panose="02010600030101010101" pitchFamily="2" charset="-122"/>
              </a:rPr>
              <a:t>? </a:t>
            </a:r>
            <a:endParaRPr lang="en-US" altLang="zh-CN" sz="2400" dirty="0">
              <a:ea typeface="SimSun" panose="02010600030101010101" pitchFamily="2" charset="-122"/>
            </a:endParaRPr>
          </a:p>
          <a:p>
            <a:pPr>
              <a:buFont typeface="Wingdings" panose="05000000000000000000" pitchFamily="2" charset="2"/>
              <a:buChar char="q"/>
            </a:pP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22</a:t>
            </a:fld>
            <a:endParaRPr lang="en-US" dirty="0"/>
          </a:p>
        </p:txBody>
      </p:sp>
      <p:sp>
        <p:nvSpPr>
          <p:cNvPr id="6" name="Text Box 17"/>
          <p:cNvSpPr txBox="1">
            <a:spLocks noChangeArrowheads="1"/>
          </p:cNvSpPr>
          <p:nvPr/>
        </p:nvSpPr>
        <p:spPr bwMode="auto">
          <a:xfrm>
            <a:off x="1098274" y="2414813"/>
            <a:ext cx="5727399" cy="2585323"/>
          </a:xfrm>
          <a:prstGeom prst="rect">
            <a:avLst/>
          </a:prstGeom>
          <a:solidFill>
            <a:schemeClr val="bg1"/>
          </a:solidFill>
          <a:ln w="9525">
            <a:solidFill>
              <a:srgbClr val="000000"/>
            </a:solidFill>
            <a:miter lim="800000"/>
            <a:headEnd/>
            <a:tailEnd/>
          </a:ln>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sz="1800" dirty="0">
                <a:solidFill>
                  <a:srgbClr val="FF0000"/>
                </a:solidFill>
                <a:latin typeface="Arial" panose="020B0604020202020204" pitchFamily="34" charset="0"/>
                <a:ea typeface="SimSun" panose="02010600030101010101" pitchFamily="2" charset="-122"/>
              </a:rPr>
              <a:t>[ </a:t>
            </a:r>
            <a:r>
              <a:rPr lang="en-US" altLang="zh-CN" sz="1800" dirty="0">
                <a:solidFill>
                  <a:srgbClr val="CC0000"/>
                </a:solidFill>
                <a:latin typeface="Arial" panose="020B0604020202020204" pitchFamily="34" charset="0"/>
                <a:ea typeface="SimSun" panose="02010600030101010101" pitchFamily="2" charset="-122"/>
              </a:rPr>
              <a:t>Criticism of government response to the hurricane primarily consisted of criticism of its response to the approach of the storm and its aftermath, specifically in the delayed response</a:t>
            </a:r>
            <a:r>
              <a:rPr lang="en-US" altLang="zh-CN" sz="1800" dirty="0">
                <a:solidFill>
                  <a:srgbClr val="FF0000"/>
                </a:solidFill>
                <a:latin typeface="Arial" panose="020B0604020202020204" pitchFamily="34" charset="0"/>
                <a:ea typeface="SimSun" panose="02010600030101010101" pitchFamily="2" charset="-122"/>
              </a:rPr>
              <a:t> ]</a:t>
            </a:r>
            <a:r>
              <a:rPr lang="en-US" altLang="zh-CN" sz="1800" dirty="0">
                <a:latin typeface="Arial" panose="020B0604020202020204" pitchFamily="34" charset="0"/>
                <a:ea typeface="SimSun" panose="02010600030101010101" pitchFamily="2" charset="-122"/>
              </a:rPr>
              <a:t> to the </a:t>
            </a:r>
            <a:r>
              <a:rPr lang="en-US" altLang="zh-CN" sz="1800" dirty="0" smtClean="0">
                <a:solidFill>
                  <a:srgbClr val="0000CC"/>
                </a:solidFill>
                <a:latin typeface="Arial" panose="020B0604020202020204" pitchFamily="34" charset="0"/>
                <a:ea typeface="SimSun" panose="02010600030101010101" pitchFamily="2" charset="-122"/>
              </a:rPr>
              <a:t>[</a:t>
            </a:r>
            <a:r>
              <a:rPr lang="en-US" altLang="zh-CN" sz="1800" dirty="0" smtClean="0">
                <a:latin typeface="Arial" panose="020B0604020202020204" pitchFamily="34" charset="0"/>
                <a:ea typeface="SimSun" panose="02010600030101010101" pitchFamily="2" charset="-122"/>
              </a:rPr>
              <a:t> </a:t>
            </a:r>
            <a:r>
              <a:rPr lang="en-US" altLang="zh-CN" sz="1800" dirty="0" smtClean="0">
                <a:solidFill>
                  <a:srgbClr val="0000CC"/>
                </a:solidFill>
                <a:latin typeface="Arial" panose="020B0604020202020204" pitchFamily="34" charset="0"/>
                <a:ea typeface="SimSun" panose="02010600030101010101" pitchFamily="2" charset="-122"/>
              </a:rPr>
              <a:t>flooding of New Orleans. … 80% of the 1.3 million residents of the greater New Orleans metropolitan area evacuated ]</a:t>
            </a:r>
            <a:r>
              <a:rPr lang="en-US" altLang="zh-CN" sz="1800" dirty="0" smtClean="0">
                <a:latin typeface="Arial" panose="020B0604020202020204" pitchFamily="34" charset="0"/>
                <a:ea typeface="SimSun" panose="02010600030101010101" pitchFamily="2" charset="-122"/>
              </a:rPr>
              <a:t> </a:t>
            </a:r>
            <a:r>
              <a:rPr lang="en-US" altLang="zh-CN" sz="1800" dirty="0">
                <a:latin typeface="Arial" panose="020B0604020202020204" pitchFamily="34" charset="0"/>
                <a:ea typeface="SimSun" panose="02010600030101010101" pitchFamily="2" charset="-122"/>
              </a:rPr>
              <a:t>…</a:t>
            </a:r>
            <a:r>
              <a:rPr lang="en-US" altLang="zh-CN" sz="1800" dirty="0">
                <a:solidFill>
                  <a:srgbClr val="009900"/>
                </a:solidFill>
                <a:latin typeface="Arial" panose="020B0604020202020204" pitchFamily="34" charset="0"/>
                <a:ea typeface="SimSun" panose="02010600030101010101" pitchFamily="2" charset="-122"/>
              </a:rPr>
              <a:t>[ Over seventy countries pledged </a:t>
            </a:r>
            <a:r>
              <a:rPr lang="en-US" altLang="zh-CN" sz="1800" dirty="0" smtClean="0">
                <a:solidFill>
                  <a:srgbClr val="009900"/>
                </a:solidFill>
                <a:latin typeface="Arial" panose="020B0604020202020204" pitchFamily="34" charset="0"/>
                <a:ea typeface="SimSun" panose="02010600030101010101" pitchFamily="2" charset="-122"/>
              </a:rPr>
              <a:t>monetary </a:t>
            </a:r>
            <a:r>
              <a:rPr lang="en-US" altLang="zh-CN" sz="1800" dirty="0">
                <a:solidFill>
                  <a:srgbClr val="009900"/>
                </a:solidFill>
                <a:latin typeface="Arial" panose="020B0604020202020204" pitchFamily="34" charset="0"/>
                <a:ea typeface="SimSun" panose="02010600030101010101" pitchFamily="2" charset="-122"/>
              </a:rPr>
              <a:t>donations or other assistance]</a:t>
            </a:r>
            <a:r>
              <a:rPr lang="en-US" altLang="zh-CN" sz="1800" dirty="0">
                <a:latin typeface="Arial" panose="020B0604020202020204" pitchFamily="34" charset="0"/>
                <a:ea typeface="SimSun" panose="02010600030101010101" pitchFamily="2" charset="-122"/>
              </a:rPr>
              <a:t>. …</a:t>
            </a:r>
          </a:p>
        </p:txBody>
      </p:sp>
      <p:sp>
        <p:nvSpPr>
          <p:cNvPr id="7" name="Oval 4"/>
          <p:cNvSpPr>
            <a:spLocks noChangeArrowheads="1"/>
          </p:cNvSpPr>
          <p:nvPr/>
        </p:nvSpPr>
        <p:spPr bwMode="auto">
          <a:xfrm>
            <a:off x="8135331" y="2135964"/>
            <a:ext cx="1306079"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a:solidFill>
                  <a:schemeClr val="bg1"/>
                </a:solidFill>
                <a:latin typeface="Arial" panose="020B0604020202020204" pitchFamily="34" charset="0"/>
                <a:ea typeface="SimSun" panose="02010600030101010101" pitchFamily="2" charset="-122"/>
                <a:sym typeface="Symbol" panose="05050102010706020507" pitchFamily="18" charset="2"/>
              </a:rPr>
              <a:t>Topic </a:t>
            </a:r>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1</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9" name="Oval 6"/>
          <p:cNvSpPr>
            <a:spLocks noChangeArrowheads="1"/>
          </p:cNvSpPr>
          <p:nvPr/>
        </p:nvSpPr>
        <p:spPr bwMode="auto">
          <a:xfrm>
            <a:off x="8135331" y="4440025"/>
            <a:ext cx="1244053" cy="518514"/>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a:solidFill>
                  <a:schemeClr val="bg1"/>
                </a:solidFill>
                <a:latin typeface="Arial" panose="020B0604020202020204" pitchFamily="34" charset="0"/>
                <a:ea typeface="SimSun" panose="02010600030101010101" pitchFamily="2" charset="-122"/>
                <a:sym typeface="Symbol" panose="05050102010706020507" pitchFamily="18" charset="2"/>
              </a:rPr>
              <a:t>Topic </a:t>
            </a:r>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3</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1" name="Oval 8"/>
          <p:cNvSpPr>
            <a:spLocks noChangeArrowheads="1"/>
          </p:cNvSpPr>
          <p:nvPr/>
        </p:nvSpPr>
        <p:spPr bwMode="auto">
          <a:xfrm>
            <a:off x="8135332" y="3075764"/>
            <a:ext cx="1306079" cy="480236"/>
          </a:xfrm>
          <a:prstGeom prst="ellipse">
            <a:avLst/>
          </a:prstGeom>
          <a:solidFill>
            <a:srgbClr val="0000CC"/>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a:solidFill>
                  <a:schemeClr val="bg1"/>
                </a:solidFill>
                <a:latin typeface="Arial" panose="020B0604020202020204" pitchFamily="34" charset="0"/>
                <a:ea typeface="SimSun" panose="02010600030101010101" pitchFamily="2" charset="-122"/>
                <a:sym typeface="Symbol" panose="05050102010706020507" pitchFamily="18" charset="2"/>
              </a:rPr>
              <a:t>Topic </a:t>
            </a:r>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2</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3" name="Text Box 10"/>
          <p:cNvSpPr txBox="1">
            <a:spLocks noChangeArrowheads="1"/>
          </p:cNvSpPr>
          <p:nvPr/>
        </p:nvSpPr>
        <p:spPr bwMode="auto">
          <a:xfrm>
            <a:off x="8622146" y="3786964"/>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a:ea typeface="SimSun" panose="02010600030101010101" pitchFamily="2" charset="-122"/>
              </a:rPr>
              <a:t>…</a:t>
            </a:r>
          </a:p>
        </p:txBody>
      </p:sp>
      <p:sp>
        <p:nvSpPr>
          <p:cNvPr id="14" name="Text Box 13"/>
          <p:cNvSpPr txBox="1">
            <a:spLocks noChangeArrowheads="1"/>
          </p:cNvSpPr>
          <p:nvPr/>
        </p:nvSpPr>
        <p:spPr bwMode="auto">
          <a:xfrm>
            <a:off x="9531784" y="2052619"/>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0.3 </a:t>
            </a:r>
            <a:br>
              <a:rPr lang="en-US" altLang="zh-CN" dirty="0">
                <a:ea typeface="SimSun" panose="02010600030101010101" pitchFamily="2" charset="-122"/>
              </a:rPr>
            </a:br>
            <a:r>
              <a:rPr lang="en-US" altLang="zh-CN" dirty="0">
                <a:ea typeface="SimSun" panose="02010600030101010101" pitchFamily="2" charset="-122"/>
              </a:rPr>
              <a:t>response  0.2</a:t>
            </a:r>
            <a:br>
              <a:rPr lang="en-US" altLang="zh-CN" dirty="0">
                <a:ea typeface="SimSun" panose="02010600030101010101" pitchFamily="2" charset="-122"/>
              </a:rPr>
            </a:br>
            <a:r>
              <a:rPr lang="en-US" altLang="zh-CN" dirty="0">
                <a:ea typeface="SimSun" panose="02010600030101010101" pitchFamily="2" charset="-122"/>
              </a:rPr>
              <a:t>...</a:t>
            </a:r>
          </a:p>
        </p:txBody>
      </p:sp>
      <p:sp>
        <p:nvSpPr>
          <p:cNvPr id="15" name="Text Box 14"/>
          <p:cNvSpPr txBox="1">
            <a:spLocks noChangeArrowheads="1"/>
          </p:cNvSpPr>
          <p:nvPr/>
        </p:nvSpPr>
        <p:spPr bwMode="auto">
          <a:xfrm>
            <a:off x="9536546" y="4272739"/>
            <a:ext cx="1528762" cy="10779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0.1</a:t>
            </a:r>
            <a:br>
              <a:rPr lang="en-US" altLang="zh-CN" dirty="0">
                <a:ea typeface="SimSun" panose="02010600030101010101" pitchFamily="2" charset="-122"/>
              </a:rPr>
            </a:br>
            <a:r>
              <a:rPr lang="en-US" altLang="zh-CN" dirty="0">
                <a:ea typeface="SimSun" panose="02010600030101010101" pitchFamily="2" charset="-122"/>
              </a:rPr>
              <a:t>relief 0.05</a:t>
            </a:r>
            <a:br>
              <a:rPr lang="en-US" altLang="zh-CN" dirty="0">
                <a:ea typeface="SimSun" panose="02010600030101010101" pitchFamily="2" charset="-122"/>
              </a:rPr>
            </a:br>
            <a:r>
              <a:rPr lang="en-US" altLang="zh-CN" dirty="0">
                <a:ea typeface="SimSun" panose="02010600030101010101" pitchFamily="2" charset="-122"/>
              </a:rPr>
              <a:t>help 0.02 </a:t>
            </a:r>
            <a:br>
              <a:rPr lang="en-US" altLang="zh-CN" dirty="0">
                <a:ea typeface="SimSun" panose="02010600030101010101" pitchFamily="2" charset="-122"/>
              </a:rPr>
            </a:br>
            <a:r>
              <a:rPr lang="en-US" altLang="zh-CN" dirty="0">
                <a:ea typeface="SimSun" panose="02010600030101010101" pitchFamily="2" charset="-122"/>
              </a:rPr>
              <a:t>...</a:t>
            </a:r>
          </a:p>
        </p:txBody>
      </p:sp>
      <p:sp>
        <p:nvSpPr>
          <p:cNvPr id="16" name="Text Box 15"/>
          <p:cNvSpPr txBox="1">
            <a:spLocks noChangeArrowheads="1"/>
          </p:cNvSpPr>
          <p:nvPr/>
        </p:nvSpPr>
        <p:spPr bwMode="auto">
          <a:xfrm>
            <a:off x="9531783" y="3019630"/>
            <a:ext cx="1533525" cy="10779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city 0.2</a:t>
            </a:r>
            <a:br>
              <a:rPr lang="en-US" altLang="zh-CN" dirty="0">
                <a:ea typeface="SimSun" panose="02010600030101010101" pitchFamily="2" charset="-122"/>
              </a:rPr>
            </a:br>
            <a:r>
              <a:rPr lang="en-US" altLang="zh-CN" dirty="0">
                <a:ea typeface="SimSun" panose="02010600030101010101" pitchFamily="2" charset="-122"/>
              </a:rPr>
              <a:t>new   0.1</a:t>
            </a:r>
            <a:br>
              <a:rPr lang="en-US" altLang="zh-CN" dirty="0">
                <a:ea typeface="SimSun" panose="02010600030101010101" pitchFamily="2" charset="-122"/>
              </a:rPr>
            </a:br>
            <a:r>
              <a:rPr lang="en-US" altLang="zh-CN" dirty="0" err="1">
                <a:ea typeface="SimSun" panose="02010600030101010101" pitchFamily="2" charset="-122"/>
              </a:rPr>
              <a:t>orleans</a:t>
            </a:r>
            <a:r>
              <a:rPr lang="en-US" altLang="zh-CN" dirty="0">
                <a:ea typeface="SimSun" panose="02010600030101010101" pitchFamily="2" charset="-122"/>
              </a:rPr>
              <a:t> 0.05 </a:t>
            </a:r>
            <a:br>
              <a:rPr lang="en-US" altLang="zh-CN" dirty="0">
                <a:ea typeface="SimSun" panose="02010600030101010101" pitchFamily="2" charset="-122"/>
              </a:rPr>
            </a:br>
            <a:r>
              <a:rPr lang="en-US" altLang="zh-CN" dirty="0">
                <a:ea typeface="SimSun" panose="02010600030101010101" pitchFamily="2" charset="-122"/>
              </a:rPr>
              <a:t>...</a:t>
            </a:r>
          </a:p>
        </p:txBody>
      </p:sp>
      <p:sp>
        <p:nvSpPr>
          <p:cNvPr id="5" name="Footer Placeholder 4"/>
          <p:cNvSpPr>
            <a:spLocks noGrp="1"/>
          </p:cNvSpPr>
          <p:nvPr>
            <p:ph type="ftr" sz="quarter" idx="11"/>
          </p:nvPr>
        </p:nvSpPr>
        <p:spPr/>
        <p:txBody>
          <a:bodyPr/>
          <a:lstStyle/>
          <a:p>
            <a:r>
              <a:rPr lang="en-US" sz="1200" dirty="0" smtClean="0"/>
              <a:t>Example from </a:t>
            </a:r>
            <a:r>
              <a:rPr lang="en-US" sz="1200" dirty="0" err="1" smtClean="0"/>
              <a:t>Chengxiang</a:t>
            </a:r>
            <a:r>
              <a:rPr lang="en-US" sz="1200" dirty="0" smtClean="0"/>
              <a:t> </a:t>
            </a:r>
            <a:r>
              <a:rPr lang="en-US" sz="1200" dirty="0" err="1" smtClean="0"/>
              <a:t>Zhai's</a:t>
            </a:r>
            <a:r>
              <a:rPr lang="en-US" sz="1200" dirty="0" smtClean="0"/>
              <a:t> lecture notes</a:t>
            </a:r>
            <a:endParaRPr lang="en-US" sz="1200" dirty="0"/>
          </a:p>
        </p:txBody>
      </p:sp>
    </p:spTree>
    <p:extLst>
      <p:ext uri="{BB962C8B-B14F-4D97-AF65-F5344CB8AC3E}">
        <p14:creationId xmlns:p14="http://schemas.microsoft.com/office/powerpoint/2010/main" val="210752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Routine of Generative Models</a:t>
            </a:r>
            <a:endParaRPr lang="en-US" dirty="0"/>
          </a:p>
        </p:txBody>
      </p:sp>
      <p:sp>
        <p:nvSpPr>
          <p:cNvPr id="3" name="Content Placeholder 2"/>
          <p:cNvSpPr>
            <a:spLocks noGrp="1"/>
          </p:cNvSpPr>
          <p:nvPr>
            <p:ph sz="half" idx="1"/>
          </p:nvPr>
        </p:nvSpPr>
        <p:spPr>
          <a:xfrm>
            <a:off x="1097279" y="1845734"/>
            <a:ext cx="5278812" cy="4023360"/>
          </a:xfrm>
        </p:spPr>
        <p:txBody>
          <a:bodyPr>
            <a:normAutofit lnSpcReduction="10000"/>
          </a:bodyPr>
          <a:lstStyle/>
          <a:p>
            <a:pPr>
              <a:buFont typeface="Wingdings" panose="05000000000000000000" pitchFamily="2" charset="2"/>
              <a:buChar char="q"/>
            </a:pPr>
            <a:r>
              <a:rPr lang="en-US" sz="2400" dirty="0" smtClean="0"/>
              <a:t> Model design: assume the documents are generated by a certain process</a:t>
            </a:r>
          </a:p>
          <a:p>
            <a:pPr>
              <a:buFont typeface="Wingdings" panose="05000000000000000000" pitchFamily="2" charset="2"/>
              <a:buChar char="q"/>
            </a:pPr>
            <a:endParaRPr lang="en-US" sz="2400" dirty="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a:p>
          <a:p>
            <a:pPr>
              <a:buFont typeface="Wingdings" panose="05000000000000000000" pitchFamily="2" charset="2"/>
              <a:buChar char="q"/>
            </a:pPr>
            <a:endParaRPr lang="en-US" sz="2400" dirty="0" smtClean="0"/>
          </a:p>
        </p:txBody>
      </p:sp>
      <mc:AlternateContent xmlns:mc="http://schemas.openxmlformats.org/markup-compatibility/2006" xmlns:a14="http://schemas.microsoft.com/office/drawing/2010/main">
        <mc:Choice Requires="a14">
          <p:sp>
            <p:nvSpPr>
              <p:cNvPr id="11" name="Content Placeholder 10"/>
              <p:cNvSpPr>
                <a:spLocks noGrp="1"/>
              </p:cNvSpPr>
              <p:nvPr>
                <p:ph sz="half" idx="2"/>
              </p:nvPr>
            </p:nvSpPr>
            <p:spPr>
              <a:xfrm>
                <a:off x="5453992" y="1845735"/>
                <a:ext cx="5701688" cy="4023360"/>
              </a:xfrm>
            </p:spPr>
            <p:txBody>
              <a:bodyPr>
                <a:normAutofit lnSpcReduction="10000"/>
              </a:bodyPr>
              <a:lstStyle/>
              <a:p>
                <a:pPr lvl="0">
                  <a:buClr>
                    <a:srgbClr val="E48312"/>
                  </a:buClr>
                  <a:buFont typeface="Wingdings" panose="05000000000000000000" pitchFamily="2" charset="2"/>
                  <a:buChar char="q"/>
                </a:pPr>
                <a:endParaRPr lang="en-US" sz="2400" dirty="0" smtClean="0">
                  <a:solidFill>
                    <a:srgbClr val="000000">
                      <a:lumMod val="75000"/>
                      <a:lumOff val="25000"/>
                    </a:srgbClr>
                  </a:solidFill>
                </a:endParaRPr>
              </a:p>
              <a:p>
                <a:pPr lvl="0">
                  <a:buClr>
                    <a:srgbClr val="E48312"/>
                  </a:buClr>
                  <a:buFont typeface="Wingdings" panose="05000000000000000000" pitchFamily="2" charset="2"/>
                  <a:buChar char="q"/>
                </a:pPr>
                <a:endParaRPr lang="en-US" sz="2400" dirty="0">
                  <a:solidFill>
                    <a:srgbClr val="000000">
                      <a:lumMod val="75000"/>
                      <a:lumOff val="25000"/>
                    </a:srgbClr>
                  </a:solidFill>
                </a:endParaRPr>
              </a:p>
              <a:p>
                <a:pPr lvl="0">
                  <a:buClr>
                    <a:srgbClr val="E48312"/>
                  </a:buClr>
                  <a:buFont typeface="Wingdings" panose="05000000000000000000" pitchFamily="2" charset="2"/>
                  <a:buChar char="q"/>
                </a:pPr>
                <a:endParaRPr lang="en-US" sz="2400" dirty="0" smtClean="0">
                  <a:solidFill>
                    <a:srgbClr val="000000">
                      <a:lumMod val="75000"/>
                      <a:lumOff val="25000"/>
                    </a:srgbClr>
                  </a:solidFill>
                </a:endParaRPr>
              </a:p>
              <a:p>
                <a:pPr lvl="0">
                  <a:buClr>
                    <a:srgbClr val="E48312"/>
                  </a:buClr>
                  <a:buFont typeface="Wingdings" panose="05000000000000000000" pitchFamily="2" charset="2"/>
                  <a:buChar char="q"/>
                </a:pPr>
                <a:endParaRPr lang="en-US" sz="2400" dirty="0">
                  <a:solidFill>
                    <a:srgbClr val="000000">
                      <a:lumMod val="75000"/>
                      <a:lumOff val="25000"/>
                    </a:srgbClr>
                  </a:solidFill>
                </a:endParaRPr>
              </a:p>
              <a:p>
                <a:pPr lvl="0">
                  <a:buClr>
                    <a:srgbClr val="E48312"/>
                  </a:buClr>
                  <a:buFont typeface="Wingdings" panose="05000000000000000000" pitchFamily="2" charset="2"/>
                  <a:buChar char="q"/>
                </a:pPr>
                <a:endParaRPr lang="en-US" sz="2400" dirty="0" smtClean="0">
                  <a:solidFill>
                    <a:srgbClr val="000000">
                      <a:lumMod val="75000"/>
                      <a:lumOff val="25000"/>
                    </a:srgbClr>
                  </a:solidFill>
                </a:endParaRPr>
              </a:p>
              <a:p>
                <a:pPr lvl="0">
                  <a:buClr>
                    <a:srgbClr val="E48312"/>
                  </a:buClr>
                  <a:buFont typeface="Wingdings" panose="05000000000000000000" pitchFamily="2" charset="2"/>
                  <a:buChar char="q"/>
                </a:pPr>
                <a:endParaRPr lang="en-US" sz="2400" dirty="0" smtClean="0">
                  <a:solidFill>
                    <a:srgbClr val="000000">
                      <a:lumMod val="75000"/>
                      <a:lumOff val="25000"/>
                    </a:srgbClr>
                  </a:solidFill>
                </a:endParaRPr>
              </a:p>
              <a:p>
                <a:pPr lvl="0">
                  <a:buClr>
                    <a:srgbClr val="E48312"/>
                  </a:buClr>
                  <a:buFont typeface="Wingdings" panose="05000000000000000000" pitchFamily="2" charset="2"/>
                  <a:buChar char="q"/>
                </a:pPr>
                <a:r>
                  <a:rPr lang="en-US" sz="2400" dirty="0" smtClean="0">
                    <a:solidFill>
                      <a:srgbClr val="000000">
                        <a:lumMod val="75000"/>
                        <a:lumOff val="25000"/>
                      </a:srgbClr>
                    </a:solidFill>
                  </a:rPr>
                  <a:t> </a:t>
                </a:r>
                <a:r>
                  <a:rPr lang="en-US" sz="2400" dirty="0" smtClean="0">
                    <a:solidFill>
                      <a:srgbClr val="E48312"/>
                    </a:solidFill>
                  </a:rPr>
                  <a:t>Model Inference: Fit </a:t>
                </a:r>
                <a:r>
                  <a:rPr lang="en-US" sz="2400" dirty="0">
                    <a:solidFill>
                      <a:srgbClr val="E48312"/>
                    </a:solidFill>
                  </a:rPr>
                  <a:t>the model with observed documents to recover the unknown parameters </a:t>
                </a:r>
              </a:p>
              <a:p>
                <a:endParaRPr lang="en-US" dirty="0"/>
              </a:p>
            </p:txBody>
          </p:sp>
        </mc:Choice>
        <mc:Fallback xmlns="">
          <p:sp>
            <p:nvSpPr>
              <p:cNvPr id="11" name="Content Placeholder 10"/>
              <p:cNvSpPr>
                <a:spLocks noGrp="1" noRot="1" noChangeAspect="1" noMove="1" noResize="1" noEditPoints="1" noAdjustHandles="1" noChangeArrowheads="1" noChangeShapeType="1" noTextEdit="1"/>
              </p:cNvSpPr>
              <p:nvPr>
                <p:ph sz="half" idx="2"/>
              </p:nvPr>
            </p:nvSpPr>
            <p:spPr>
              <a:xfrm>
                <a:off x="5453992" y="1845735"/>
                <a:ext cx="5701688" cy="4023360"/>
              </a:xfrm>
              <a:blipFill rotWithShape="0">
                <a:blip r:embed="rId2"/>
                <a:stretch>
                  <a:fillRect l="-310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113E31D-E2AB-40D1-8B51-AFA5AFEF393A}" type="slidenum">
              <a:rPr lang="en-US" smtClean="0"/>
              <a:t>23</a:t>
            </a:fld>
            <a:endParaRPr lang="en-US" dirty="0"/>
          </a:p>
        </p:txBody>
      </p:sp>
      <mc:AlternateContent xmlns:mc="http://schemas.openxmlformats.org/markup-compatibility/2006" xmlns:a14="http://schemas.microsoft.com/office/drawing/2010/main">
        <mc:Choice Requires="a14">
          <p:sp>
            <p:nvSpPr>
              <p:cNvPr id="5" name="Rectangle 4"/>
              <p:cNvSpPr/>
              <p:nvPr/>
            </p:nvSpPr>
            <p:spPr>
              <a:xfrm>
                <a:off x="1574157" y="2933962"/>
                <a:ext cx="3402957" cy="1331088"/>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Generative process with unknown parameters </a:t>
                </a:r>
                <a14:m>
                  <m:oMath xmlns:m="http://schemas.openxmlformats.org/officeDocument/2006/math">
                    <m:r>
                      <m:rPr>
                        <m:sty m:val="p"/>
                      </m:rPr>
                      <a:rPr lang="en-US" sz="2400" b="0" i="0" smtClean="0">
                        <a:latin typeface="Cambria Math" panose="02040503050406030204" pitchFamily="18" charset="0"/>
                      </a:rPr>
                      <m:t>Θ</m:t>
                    </m:r>
                  </m:oMath>
                </a14:m>
                <a:endParaRPr lang="en-US" sz="2400" dirty="0"/>
              </a:p>
            </p:txBody>
          </p:sp>
        </mc:Choice>
        <mc:Fallback xmlns="">
          <p:sp>
            <p:nvSpPr>
              <p:cNvPr id="5" name="Rectangle 4"/>
              <p:cNvSpPr>
                <a:spLocks noRot="1" noChangeAspect="1" noMove="1" noResize="1" noEditPoints="1" noAdjustHandles="1" noChangeArrowheads="1" noChangeShapeType="1" noTextEdit="1"/>
              </p:cNvSpPr>
              <p:nvPr/>
            </p:nvSpPr>
            <p:spPr>
              <a:xfrm>
                <a:off x="1574157" y="2933962"/>
                <a:ext cx="3402957" cy="1331088"/>
              </a:xfrm>
              <a:prstGeom prst="rect">
                <a:avLst/>
              </a:prstGeom>
              <a:blipFill rotWithShape="0">
                <a:blip r:embed="rId3"/>
                <a:stretch>
                  <a:fillRect r="-1070"/>
                </a:stretch>
              </a:blipFill>
            </p:spPr>
            <p:txBody>
              <a:bodyPr/>
              <a:lstStyle/>
              <a:p>
                <a:r>
                  <a:rPr lang="en-US">
                    <a:noFill/>
                  </a:rPr>
                  <a:t> </a:t>
                </a:r>
              </a:p>
            </p:txBody>
          </p:sp>
        </mc:Fallback>
      </mc:AlternateContent>
      <p:sp>
        <p:nvSpPr>
          <p:cNvPr id="6" name="Rectangle 5"/>
          <p:cNvSpPr/>
          <p:nvPr/>
        </p:nvSpPr>
        <p:spPr>
          <a:xfrm>
            <a:off x="7478913" y="2864516"/>
            <a:ext cx="1622892" cy="877287"/>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31313" y="3016916"/>
            <a:ext cx="1991353" cy="1095278"/>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783712" y="3169317"/>
            <a:ext cx="2116746" cy="1180098"/>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Criticism of government response to the hurricane …</a:t>
            </a:r>
            <a:endParaRPr lang="en-US" sz="2000" dirty="0">
              <a:solidFill>
                <a:srgbClr val="000000"/>
              </a:solidFill>
            </a:endParaRPr>
          </a:p>
        </p:txBody>
      </p:sp>
      <p:sp>
        <p:nvSpPr>
          <p:cNvPr id="9" name="Striped Right Arrow 8"/>
          <p:cNvSpPr/>
          <p:nvPr/>
        </p:nvSpPr>
        <p:spPr>
          <a:xfrm>
            <a:off x="5433513" y="3259905"/>
            <a:ext cx="1414904" cy="275594"/>
          </a:xfrm>
          <a:prstGeom prst="stripedRightArrow">
            <a:avLst/>
          </a:prstGeom>
          <a:solidFill>
            <a:schemeClr val="tx1">
              <a:lumMod val="85000"/>
              <a:lumOff val="1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7805888" y="2490096"/>
            <a:ext cx="1071894" cy="3459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corpus</a:t>
            </a:r>
            <a:endParaRPr lang="en-US" sz="2400" dirty="0">
              <a:solidFill>
                <a:schemeClr val="tx1"/>
              </a:solidFill>
            </a:endParaRPr>
          </a:p>
        </p:txBody>
      </p:sp>
      <p:sp>
        <p:nvSpPr>
          <p:cNvPr id="12" name="Striped Right Arrow 11"/>
          <p:cNvSpPr/>
          <p:nvPr/>
        </p:nvSpPr>
        <p:spPr>
          <a:xfrm rot="10800000">
            <a:off x="5417517" y="3819017"/>
            <a:ext cx="1414904" cy="208973"/>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p:nvPr/>
        </p:nvSpPr>
        <p:spPr>
          <a:xfrm>
            <a:off x="1097279" y="5269582"/>
            <a:ext cx="3722694"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400" dirty="0" smtClean="0"/>
              <a:t>Two representative models: </a:t>
            </a:r>
            <a:r>
              <a:rPr lang="en-US" sz="2400" dirty="0" err="1" smtClean="0"/>
              <a:t>pLSA</a:t>
            </a:r>
            <a:r>
              <a:rPr lang="en-US" sz="2400" dirty="0" smtClean="0"/>
              <a:t> and LDA</a:t>
            </a:r>
            <a:endParaRPr lang="en-US" sz="2400" dirty="0"/>
          </a:p>
        </p:txBody>
      </p:sp>
      <p:cxnSp>
        <p:nvCxnSpPr>
          <p:cNvPr id="15" name="Curved Connector 14"/>
          <p:cNvCxnSpPr>
            <a:stCxn id="5" idx="2"/>
            <a:endCxn id="13" idx="0"/>
          </p:cNvCxnSpPr>
          <p:nvPr/>
        </p:nvCxnSpPr>
        <p:spPr>
          <a:xfrm rot="5400000">
            <a:off x="2614865" y="4608811"/>
            <a:ext cx="1004532" cy="317010"/>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8005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Latent Semantic Analysis (PLSA) [Hofmann 99]</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pPr>
                  <a:buFont typeface="Wingdings" panose="05000000000000000000" pitchFamily="2" charset="2"/>
                  <a:buChar char="q"/>
                </a:pPr>
                <a:r>
                  <a:rPr lang="en-US" sz="2400" dirty="0" smtClean="0"/>
                  <a:t> </a:t>
                </a:r>
                <a14:m>
                  <m:oMath xmlns:m="http://schemas.openxmlformats.org/officeDocument/2006/math">
                    <m:r>
                      <a:rPr lang="en-US" sz="2400" i="1" dirty="0" smtClean="0">
                        <a:latin typeface="Cambria Math" panose="02040503050406030204" pitchFamily="18" charset="0"/>
                      </a:rPr>
                      <m:t>𝑘</m:t>
                    </m:r>
                  </m:oMath>
                </a14:m>
                <a:r>
                  <a:rPr lang="en-US" sz="2400" dirty="0" smtClean="0"/>
                  <a:t> topics: </a:t>
                </a:r>
                <a14:m>
                  <m:oMath xmlns:m="http://schemas.openxmlformats.org/officeDocument/2006/math">
                    <m:r>
                      <a:rPr lang="en-US" sz="2400" i="1" dirty="0" smtClean="0">
                        <a:latin typeface="Cambria Math" panose="02040503050406030204" pitchFamily="18" charset="0"/>
                      </a:rPr>
                      <m:t>𝑘</m:t>
                    </m:r>
                  </m:oMath>
                </a14:m>
                <a:r>
                  <a:rPr lang="en-US" sz="2400" dirty="0" smtClean="0"/>
                  <a:t> multinomial distributions over words</a:t>
                </a:r>
              </a:p>
              <a:p>
                <a:pPr lvl="1">
                  <a:buFont typeface="Wingdings" panose="05000000000000000000" pitchFamily="2" charset="2"/>
                  <a:buChar char="q"/>
                </a:pPr>
                <a:endParaRPr lang="en-US" dirty="0"/>
              </a:p>
              <a:p>
                <a:pPr lvl="1">
                  <a:buFont typeface="Wingdings" panose="05000000000000000000" pitchFamily="2" charset="2"/>
                  <a:buChar char="q"/>
                </a:pPr>
                <a:endParaRPr lang="en-US" dirty="0" smtClean="0"/>
              </a:p>
              <a:p>
                <a:pPr lvl="1">
                  <a:buFont typeface="Wingdings" panose="05000000000000000000" pitchFamily="2" charset="2"/>
                  <a:buChar char="q"/>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a:stretch>
                  <a:fillRect l="-3457" t="-2121" r="-30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ontent Placeholder 23"/>
              <p:cNvSpPr>
                <a:spLocks noGrp="1"/>
              </p:cNvSpPr>
              <p:nvPr>
                <p:ph sz="half" idx="2"/>
              </p:nvPr>
            </p:nvSpPr>
            <p:spPr/>
            <p:txBody>
              <a:bodyPr/>
              <a:lstStyle/>
              <a:p>
                <a:pPr lvl="0">
                  <a:buClr>
                    <a:srgbClr val="E48312"/>
                  </a:buClr>
                  <a:buFont typeface="Wingdings" panose="05000000000000000000" pitchFamily="2" charset="2"/>
                  <a:buChar char="q"/>
                </a:pPr>
                <a:r>
                  <a:rPr lang="en-US" dirty="0">
                    <a:solidFill>
                      <a:srgbClr val="000000">
                        <a:lumMod val="75000"/>
                        <a:lumOff val="25000"/>
                      </a:srgbClr>
                    </a:solidFill>
                  </a:rPr>
                  <a:t> </a:t>
                </a:r>
                <a14:m>
                  <m:oMath xmlns:m="http://schemas.openxmlformats.org/officeDocument/2006/math">
                    <m:r>
                      <a:rPr lang="en-US" sz="2400" i="1" dirty="0">
                        <a:solidFill>
                          <a:srgbClr val="000000">
                            <a:lumMod val="75000"/>
                            <a:lumOff val="25000"/>
                          </a:srgbClr>
                        </a:solidFill>
                        <a:latin typeface="Cambria Math" panose="02040503050406030204" pitchFamily="18" charset="0"/>
                      </a:rPr>
                      <m:t>𝐷</m:t>
                    </m:r>
                  </m:oMath>
                </a14:m>
                <a:r>
                  <a:rPr lang="en-US" sz="2400" dirty="0">
                    <a:solidFill>
                      <a:srgbClr val="000000">
                        <a:lumMod val="75000"/>
                        <a:lumOff val="25000"/>
                      </a:srgbClr>
                    </a:solidFill>
                  </a:rPr>
                  <a:t> documents: </a:t>
                </a:r>
                <a14:m>
                  <m:oMath xmlns:m="http://schemas.openxmlformats.org/officeDocument/2006/math">
                    <m:r>
                      <a:rPr lang="en-US" sz="2400" i="1" dirty="0">
                        <a:solidFill>
                          <a:srgbClr val="000000">
                            <a:lumMod val="75000"/>
                            <a:lumOff val="25000"/>
                          </a:srgbClr>
                        </a:solidFill>
                        <a:latin typeface="Cambria Math" panose="02040503050406030204" pitchFamily="18" charset="0"/>
                      </a:rPr>
                      <m:t>𝐷</m:t>
                    </m:r>
                  </m:oMath>
                </a14:m>
                <a:r>
                  <a:rPr lang="en-US" sz="2400" dirty="0">
                    <a:solidFill>
                      <a:srgbClr val="000000">
                        <a:lumMod val="75000"/>
                        <a:lumOff val="25000"/>
                      </a:srgbClr>
                    </a:solidFill>
                  </a:rPr>
                  <a:t> multinomial distributions over topics</a:t>
                </a:r>
              </a:p>
              <a:p>
                <a:endParaRPr lang="en-US" dirty="0"/>
              </a:p>
            </p:txBody>
          </p:sp>
        </mc:Choice>
        <mc:Fallback xmlns="">
          <p:sp>
            <p:nvSpPr>
              <p:cNvPr id="24" name="Content Placeholder 23"/>
              <p:cNvSpPr>
                <a:spLocks noGrp="1" noRot="1" noChangeAspect="1" noMove="1" noResize="1" noEditPoints="1" noAdjustHandles="1" noChangeArrowheads="1" noChangeShapeType="1" noTextEdit="1"/>
              </p:cNvSpPr>
              <p:nvPr>
                <p:ph sz="half" idx="2"/>
              </p:nvPr>
            </p:nvSpPr>
            <p:spPr>
              <a:blipFill rotWithShape="0">
                <a:blip r:embed="rId3"/>
                <a:stretch>
                  <a:fillRect l="-2963" t="-212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113E31D-E2AB-40D1-8B51-AFA5AFEF393A}" type="slidenum">
              <a:rPr lang="en-US" smtClean="0"/>
              <a:t>24</a:t>
            </a:fld>
            <a:endParaRPr lang="en-US" dirty="0"/>
          </a:p>
        </p:txBody>
      </p:sp>
      <mc:AlternateContent xmlns:mc="http://schemas.openxmlformats.org/markup-compatibility/2006" xmlns:a14="http://schemas.microsoft.com/office/drawing/2010/main">
        <mc:Choice Requires="a14">
          <p:sp>
            <p:nvSpPr>
              <p:cNvPr id="5" name="Oval 4"/>
              <p:cNvSpPr>
                <a:spLocks noChangeArrowheads="1"/>
              </p:cNvSpPr>
              <p:nvPr/>
            </p:nvSpPr>
            <p:spPr bwMode="auto">
              <a:xfrm>
                <a:off x="1648954" y="2719850"/>
                <a:ext cx="1306079"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5" name="Oval 4"/>
              <p:cNvSpPr>
                <a:spLocks noRot="1" noChangeAspect="1" noMove="1" noResize="1" noEditPoints="1" noAdjustHandles="1" noChangeArrowheads="1" noChangeShapeType="1" noTextEdit="1"/>
              </p:cNvSpPr>
              <p:nvPr/>
            </p:nvSpPr>
            <p:spPr bwMode="auto">
              <a:xfrm>
                <a:off x="1648954" y="2719850"/>
                <a:ext cx="1306079" cy="530225"/>
              </a:xfrm>
              <a:prstGeom prst="ellipse">
                <a:avLst/>
              </a:prstGeom>
              <a:blipFill rotWithShape="0">
                <a:blip r:embed="rId4"/>
                <a:stretch>
                  <a:fillRect b="-2247"/>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6"/>
              <p:cNvSpPr>
                <a:spLocks noChangeArrowheads="1"/>
              </p:cNvSpPr>
              <p:nvPr/>
            </p:nvSpPr>
            <p:spPr bwMode="auto">
              <a:xfrm>
                <a:off x="4077158" y="2718433"/>
                <a:ext cx="1306078" cy="511970"/>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6" name="Oval 6"/>
              <p:cNvSpPr>
                <a:spLocks noRot="1" noChangeAspect="1" noMove="1" noResize="1" noEditPoints="1" noAdjustHandles="1" noChangeArrowheads="1" noChangeShapeType="1" noTextEdit="1"/>
              </p:cNvSpPr>
              <p:nvPr/>
            </p:nvSpPr>
            <p:spPr bwMode="auto">
              <a:xfrm>
                <a:off x="4077158" y="2718433"/>
                <a:ext cx="1306078" cy="511970"/>
              </a:xfrm>
              <a:prstGeom prst="ellipse">
                <a:avLst/>
              </a:prstGeom>
              <a:blipFill rotWithShape="0">
                <a:blip r:embed="rId5"/>
                <a:stretch>
                  <a:fillRect b="-3488"/>
                </a:stretch>
              </a:blipFill>
              <a:ln w="9525" algn="ctr">
                <a:solidFill>
                  <a:schemeClr val="tx1"/>
                </a:solidFill>
                <a:round/>
                <a:headEnd/>
                <a:tailEnd/>
              </a:ln>
            </p:spPr>
            <p:txBody>
              <a:bodyPr/>
              <a:lstStyle/>
              <a:p>
                <a:r>
                  <a:rPr lang="en-US">
                    <a:noFill/>
                  </a:rPr>
                  <a:t> </a:t>
                </a:r>
              </a:p>
            </p:txBody>
          </p:sp>
        </mc:Fallback>
      </mc:AlternateContent>
      <p:sp>
        <p:nvSpPr>
          <p:cNvPr id="8" name="Text Box 10"/>
          <p:cNvSpPr txBox="1">
            <a:spLocks noChangeArrowheads="1"/>
          </p:cNvSpPr>
          <p:nvPr/>
        </p:nvSpPr>
        <p:spPr bwMode="auto">
          <a:xfrm>
            <a:off x="3370552" y="3114496"/>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9" name="Text Box 13"/>
          <p:cNvSpPr txBox="1">
            <a:spLocks noChangeArrowheads="1"/>
          </p:cNvSpPr>
          <p:nvPr/>
        </p:nvSpPr>
        <p:spPr bwMode="auto">
          <a:xfrm>
            <a:off x="1609888" y="3326435"/>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0.3 </a:t>
            </a:r>
            <a:br>
              <a:rPr lang="en-US" altLang="zh-CN" dirty="0">
                <a:ea typeface="SimSun" panose="02010600030101010101" pitchFamily="2" charset="-122"/>
              </a:rPr>
            </a:br>
            <a:r>
              <a:rPr lang="en-US" altLang="zh-CN" dirty="0">
                <a:ea typeface="SimSun" panose="02010600030101010101" pitchFamily="2" charset="-122"/>
              </a:rPr>
              <a:t>response  0.2</a:t>
            </a:r>
            <a:br>
              <a:rPr lang="en-US" altLang="zh-CN" dirty="0">
                <a:ea typeface="SimSun" panose="02010600030101010101" pitchFamily="2" charset="-122"/>
              </a:rPr>
            </a:br>
            <a:r>
              <a:rPr lang="en-US" altLang="zh-CN" dirty="0">
                <a:ea typeface="SimSun" panose="02010600030101010101" pitchFamily="2" charset="-122"/>
              </a:rPr>
              <a:t>...</a:t>
            </a:r>
          </a:p>
        </p:txBody>
      </p:sp>
      <p:sp>
        <p:nvSpPr>
          <p:cNvPr id="10" name="Text Box 14"/>
          <p:cNvSpPr txBox="1">
            <a:spLocks noChangeArrowheads="1"/>
          </p:cNvSpPr>
          <p:nvPr/>
        </p:nvSpPr>
        <p:spPr bwMode="auto">
          <a:xfrm>
            <a:off x="3965816" y="3325701"/>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0.1</a:t>
            </a:r>
            <a:br>
              <a:rPr lang="en-US" altLang="zh-CN" dirty="0">
                <a:ea typeface="SimSun" panose="02010600030101010101" pitchFamily="2" charset="-122"/>
              </a:rPr>
            </a:br>
            <a:r>
              <a:rPr lang="en-US" altLang="zh-CN" dirty="0">
                <a:ea typeface="SimSun" panose="02010600030101010101" pitchFamily="2" charset="-122"/>
              </a:rPr>
              <a:t>relief 0.05</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sp>
        <p:nvSpPr>
          <p:cNvPr id="12" name="Rectangle 11"/>
          <p:cNvSpPr>
            <a:spLocks noChangeArrowheads="1"/>
          </p:cNvSpPr>
          <p:nvPr/>
        </p:nvSpPr>
        <p:spPr bwMode="auto">
          <a:xfrm>
            <a:off x="8012591" y="2883309"/>
            <a:ext cx="641885"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3" name="Rectangle 12"/>
          <p:cNvSpPr>
            <a:spLocks noChangeArrowheads="1"/>
          </p:cNvSpPr>
          <p:nvPr/>
        </p:nvSpPr>
        <p:spPr bwMode="auto">
          <a:xfrm>
            <a:off x="8654476" y="2883308"/>
            <a:ext cx="557257"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6" name="Rectangle 15"/>
          <p:cNvSpPr>
            <a:spLocks noChangeArrowheads="1"/>
          </p:cNvSpPr>
          <p:nvPr/>
        </p:nvSpPr>
        <p:spPr bwMode="auto">
          <a:xfrm>
            <a:off x="9219344" y="2883308"/>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18" name="Rectangle 17"/>
              <p:cNvSpPr/>
              <p:nvPr/>
            </p:nvSpPr>
            <p:spPr>
              <a:xfrm>
                <a:off x="7157164" y="2883232"/>
                <a:ext cx="823559"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i="1">
                            <a:latin typeface="Cambria Math" panose="02040503050406030204" pitchFamily="18" charset="0"/>
                          </a:rPr>
                          <m:t>1</m:t>
                        </m:r>
                      </m:sub>
                    </m:sSub>
                  </m:oMath>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7157164" y="2883232"/>
                <a:ext cx="823559" cy="369332"/>
              </a:xfrm>
              <a:prstGeom prst="rect">
                <a:avLst/>
              </a:prstGeom>
              <a:blipFill rotWithShape="0">
                <a:blip r:embed="rId6"/>
                <a:stretch>
                  <a:fillRect l="-5926" t="-9836" b="-24590"/>
                </a:stretch>
              </a:blipFill>
            </p:spPr>
            <p:txBody>
              <a:bodyPr/>
              <a:lstStyle/>
              <a:p>
                <a:r>
                  <a:rPr lang="en-US">
                    <a:noFill/>
                  </a:rPr>
                  <a:t> </a:t>
                </a:r>
              </a:p>
            </p:txBody>
          </p:sp>
        </mc:Fallback>
      </mc:AlternateContent>
      <p:sp>
        <p:nvSpPr>
          <p:cNvPr id="19" name="Rectangle 18"/>
          <p:cNvSpPr>
            <a:spLocks noChangeArrowheads="1"/>
          </p:cNvSpPr>
          <p:nvPr/>
        </p:nvSpPr>
        <p:spPr bwMode="auto">
          <a:xfrm>
            <a:off x="8012591" y="3761326"/>
            <a:ext cx="350324"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.2</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20" name="Rectangle 19"/>
          <p:cNvSpPr>
            <a:spLocks noChangeArrowheads="1"/>
          </p:cNvSpPr>
          <p:nvPr/>
        </p:nvSpPr>
        <p:spPr bwMode="auto">
          <a:xfrm>
            <a:off x="8375848" y="3761326"/>
            <a:ext cx="835886"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.5</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21" name="Rectangle 20"/>
          <p:cNvSpPr>
            <a:spLocks noChangeArrowheads="1"/>
          </p:cNvSpPr>
          <p:nvPr/>
        </p:nvSpPr>
        <p:spPr bwMode="auto">
          <a:xfrm>
            <a:off x="9219344" y="3761326"/>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22" name="Rectangle 21"/>
              <p:cNvSpPr/>
              <p:nvPr/>
            </p:nvSpPr>
            <p:spPr>
              <a:xfrm>
                <a:off x="7157164" y="3759968"/>
                <a:ext cx="855427"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𝐷</m:t>
                        </m:r>
                      </m:sub>
                    </m:sSub>
                  </m:oMath>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7157164" y="3759968"/>
                <a:ext cx="855427" cy="369332"/>
              </a:xfrm>
              <a:prstGeom prst="rect">
                <a:avLst/>
              </a:prstGeom>
              <a:blipFill rotWithShape="0">
                <a:blip r:embed="rId7"/>
                <a:stretch>
                  <a:fillRect l="-5714" t="-10000" b="-26667"/>
                </a:stretch>
              </a:blipFill>
            </p:spPr>
            <p:txBody>
              <a:bodyPr/>
              <a:lstStyle/>
              <a:p>
                <a:r>
                  <a:rPr lang="en-US">
                    <a:noFill/>
                  </a:rPr>
                  <a:t> </a:t>
                </a:r>
              </a:p>
            </p:txBody>
          </p:sp>
        </mc:Fallback>
      </mc:AlternateContent>
      <p:sp>
        <p:nvSpPr>
          <p:cNvPr id="23" name="Text Box 10"/>
          <p:cNvSpPr txBox="1">
            <a:spLocks noChangeArrowheads="1"/>
          </p:cNvSpPr>
          <p:nvPr/>
        </p:nvSpPr>
        <p:spPr bwMode="auto">
          <a:xfrm>
            <a:off x="7245093" y="3340779"/>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25" name="Content Placeholder 2"/>
          <p:cNvSpPr txBox="1">
            <a:spLocks/>
          </p:cNvSpPr>
          <p:nvPr/>
        </p:nvSpPr>
        <p:spPr>
          <a:xfrm>
            <a:off x="1097278" y="5081285"/>
            <a:ext cx="8255065" cy="55537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p:txBody>
      </p:sp>
      <mc:AlternateContent xmlns:mc="http://schemas.openxmlformats.org/markup-compatibility/2006" xmlns:a14="http://schemas.microsoft.com/office/drawing/2010/main">
        <mc:Choice Requires="a14">
          <p:sp>
            <p:nvSpPr>
              <p:cNvPr id="26" name="Rectangle 25"/>
              <p:cNvSpPr/>
              <p:nvPr/>
            </p:nvSpPr>
            <p:spPr>
              <a:xfrm>
                <a:off x="1209282" y="4646380"/>
                <a:ext cx="9044729" cy="1331088"/>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Generative process: </a:t>
                </a:r>
                <a:r>
                  <a:rPr lang="en-US" sz="2400" dirty="0"/>
                  <a:t>we will generate each token </a:t>
                </a:r>
                <a:r>
                  <a:rPr lang="en-US" sz="2400" dirty="0" smtClean="0"/>
                  <a:t>in </a:t>
                </a:r>
                <a:r>
                  <a:rPr lang="en-US" sz="2400" dirty="0"/>
                  <a:t>each document </a:t>
                </a:r>
                <a14:m>
                  <m:oMath xmlns:m="http://schemas.openxmlformats.org/officeDocument/2006/math">
                    <m:r>
                      <a:rPr lang="en-US" sz="2400" i="1" dirty="0" smtClean="0">
                        <a:latin typeface="Cambria Math" panose="02040503050406030204" pitchFamily="18" charset="0"/>
                      </a:rPr>
                      <m:t>𝑑</m:t>
                    </m:r>
                  </m:oMath>
                </a14:m>
                <a:r>
                  <a:rPr lang="en-US" sz="2400" dirty="0" smtClean="0"/>
                  <a:t> according to </a:t>
                </a:r>
                <a14:m>
                  <m:oMath xmlns:m="http://schemas.openxmlformats.org/officeDocument/2006/math">
                    <m:r>
                      <a:rPr lang="en-US" sz="2400" b="0" i="1" smtClean="0">
                        <a:latin typeface="Cambria Math" panose="02040503050406030204" pitchFamily="18" charset="0"/>
                      </a:rPr>
                      <m:t>𝜙</m:t>
                    </m:r>
                    <m:r>
                      <a:rPr lang="en-US" sz="2400" b="0" i="1" smtClean="0">
                        <a:latin typeface="Cambria Math" panose="02040503050406030204" pitchFamily="18" charset="0"/>
                      </a:rPr>
                      <m:t>,</m:t>
                    </m:r>
                    <m:r>
                      <a:rPr lang="en-US" sz="2400" b="0" i="1" smtClean="0">
                        <a:latin typeface="Cambria Math" panose="02040503050406030204" pitchFamily="18" charset="0"/>
                      </a:rPr>
                      <m:t>𝜃</m:t>
                    </m:r>
                  </m:oMath>
                </a14:m>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1209282" y="4646380"/>
                <a:ext cx="9044729" cy="1331088"/>
              </a:xfrm>
              <a:prstGeom prst="rect">
                <a:avLst/>
              </a:prstGeom>
              <a:blipFill rotWithShape="0">
                <a:blip r:embed="rId8"/>
                <a:stretch>
                  <a:fillRect l="-941"/>
                </a:stretch>
              </a:blipFill>
            </p:spPr>
            <p:txBody>
              <a:bodyPr/>
              <a:lstStyle/>
              <a:p>
                <a:r>
                  <a:rPr lang="en-US">
                    <a:noFill/>
                  </a:rPr>
                  <a:t> </a:t>
                </a:r>
              </a:p>
            </p:txBody>
          </p:sp>
        </mc:Fallback>
      </mc:AlternateContent>
    </p:spTree>
    <p:extLst>
      <p:ext uri="{BB962C8B-B14F-4D97-AF65-F5344CB8AC3E}">
        <p14:creationId xmlns:p14="http://schemas.microsoft.com/office/powerpoint/2010/main" val="238719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PLSA</a:t>
            </a:r>
            <a:r>
              <a:rPr lang="en-US" dirty="0"/>
              <a:t> </a:t>
            </a:r>
            <a:r>
              <a:rPr lang="en-US" dirty="0" smtClean="0"/>
              <a:t>– Model Design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pPr>
                  <a:buFont typeface="Wingdings" panose="05000000000000000000" pitchFamily="2" charset="2"/>
                  <a:buChar char="q"/>
                </a:pPr>
                <a:r>
                  <a:rPr lang="en-US" sz="2400" dirty="0" smtClean="0"/>
                  <a:t> </a:t>
                </a:r>
                <a14:m>
                  <m:oMath xmlns:m="http://schemas.openxmlformats.org/officeDocument/2006/math">
                    <m:r>
                      <a:rPr lang="en-US" sz="2400" i="1" dirty="0" smtClean="0">
                        <a:latin typeface="Cambria Math" panose="02040503050406030204" pitchFamily="18" charset="0"/>
                      </a:rPr>
                      <m:t>𝑘</m:t>
                    </m:r>
                  </m:oMath>
                </a14:m>
                <a:r>
                  <a:rPr lang="en-US" sz="2400" dirty="0" smtClean="0"/>
                  <a:t> topics: </a:t>
                </a:r>
                <a14:m>
                  <m:oMath xmlns:m="http://schemas.openxmlformats.org/officeDocument/2006/math">
                    <m:r>
                      <a:rPr lang="en-US" sz="2400" i="1" dirty="0" smtClean="0">
                        <a:latin typeface="Cambria Math" panose="02040503050406030204" pitchFamily="18" charset="0"/>
                      </a:rPr>
                      <m:t>𝑘</m:t>
                    </m:r>
                  </m:oMath>
                </a14:m>
                <a:r>
                  <a:rPr lang="en-US" sz="2400" dirty="0" smtClean="0"/>
                  <a:t> multinomial distributions over words</a:t>
                </a:r>
              </a:p>
              <a:p>
                <a:pPr lvl="1">
                  <a:buFont typeface="Wingdings" panose="05000000000000000000" pitchFamily="2" charset="2"/>
                  <a:buChar char="q"/>
                </a:pPr>
                <a:endParaRPr lang="en-US" dirty="0"/>
              </a:p>
              <a:p>
                <a:pPr lvl="1">
                  <a:buFont typeface="Wingdings" panose="05000000000000000000" pitchFamily="2" charset="2"/>
                  <a:buChar char="q"/>
                </a:pPr>
                <a:endParaRPr lang="en-US" dirty="0" smtClean="0"/>
              </a:p>
              <a:p>
                <a:pPr lvl="1">
                  <a:buFont typeface="Wingdings" panose="05000000000000000000" pitchFamily="2" charset="2"/>
                  <a:buChar char="q"/>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a:stretch>
                  <a:fillRect l="-3457" t="-2121" r="-30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ontent Placeholder 23"/>
              <p:cNvSpPr>
                <a:spLocks noGrp="1"/>
              </p:cNvSpPr>
              <p:nvPr>
                <p:ph sz="half" idx="2"/>
              </p:nvPr>
            </p:nvSpPr>
            <p:spPr/>
            <p:txBody>
              <a:bodyPr/>
              <a:lstStyle/>
              <a:p>
                <a:pPr lvl="0">
                  <a:buClr>
                    <a:srgbClr val="E48312"/>
                  </a:buClr>
                  <a:buFont typeface="Wingdings" panose="05000000000000000000" pitchFamily="2" charset="2"/>
                  <a:buChar char="q"/>
                </a:pPr>
                <a:r>
                  <a:rPr lang="en-US" dirty="0">
                    <a:solidFill>
                      <a:srgbClr val="000000">
                        <a:lumMod val="75000"/>
                        <a:lumOff val="25000"/>
                      </a:srgbClr>
                    </a:solidFill>
                  </a:rPr>
                  <a:t> </a:t>
                </a:r>
                <a14:m>
                  <m:oMath xmlns:m="http://schemas.openxmlformats.org/officeDocument/2006/math">
                    <m:r>
                      <a:rPr lang="en-US" sz="2400" i="1" dirty="0">
                        <a:solidFill>
                          <a:srgbClr val="000000">
                            <a:lumMod val="75000"/>
                            <a:lumOff val="25000"/>
                          </a:srgbClr>
                        </a:solidFill>
                        <a:latin typeface="Cambria Math" panose="02040503050406030204" pitchFamily="18" charset="0"/>
                      </a:rPr>
                      <m:t>𝐷</m:t>
                    </m:r>
                  </m:oMath>
                </a14:m>
                <a:r>
                  <a:rPr lang="en-US" sz="2400" dirty="0">
                    <a:solidFill>
                      <a:srgbClr val="000000">
                        <a:lumMod val="75000"/>
                        <a:lumOff val="25000"/>
                      </a:srgbClr>
                    </a:solidFill>
                  </a:rPr>
                  <a:t> documents: </a:t>
                </a:r>
                <a14:m>
                  <m:oMath xmlns:m="http://schemas.openxmlformats.org/officeDocument/2006/math">
                    <m:r>
                      <a:rPr lang="en-US" sz="2400" i="1" dirty="0">
                        <a:solidFill>
                          <a:srgbClr val="000000">
                            <a:lumMod val="75000"/>
                            <a:lumOff val="25000"/>
                          </a:srgbClr>
                        </a:solidFill>
                        <a:latin typeface="Cambria Math" panose="02040503050406030204" pitchFamily="18" charset="0"/>
                      </a:rPr>
                      <m:t>𝐷</m:t>
                    </m:r>
                  </m:oMath>
                </a14:m>
                <a:r>
                  <a:rPr lang="en-US" sz="2400" dirty="0">
                    <a:solidFill>
                      <a:srgbClr val="000000">
                        <a:lumMod val="75000"/>
                        <a:lumOff val="25000"/>
                      </a:srgbClr>
                    </a:solidFill>
                  </a:rPr>
                  <a:t> multinomial distributions over topics</a:t>
                </a:r>
              </a:p>
              <a:p>
                <a:endParaRPr lang="en-US" dirty="0"/>
              </a:p>
            </p:txBody>
          </p:sp>
        </mc:Choice>
        <mc:Fallback xmlns="">
          <p:sp>
            <p:nvSpPr>
              <p:cNvPr id="24" name="Content Placeholder 23"/>
              <p:cNvSpPr>
                <a:spLocks noGrp="1" noRot="1" noChangeAspect="1" noMove="1" noResize="1" noEditPoints="1" noAdjustHandles="1" noChangeArrowheads="1" noChangeShapeType="1" noTextEdit="1"/>
              </p:cNvSpPr>
              <p:nvPr>
                <p:ph sz="half" idx="2"/>
              </p:nvPr>
            </p:nvSpPr>
            <p:spPr>
              <a:blipFill rotWithShape="0">
                <a:blip r:embed="rId3"/>
                <a:stretch>
                  <a:fillRect l="-2963" t="-212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113E31D-E2AB-40D1-8B51-AFA5AFEF393A}" type="slidenum">
              <a:rPr lang="en-US" smtClean="0"/>
              <a:t>25</a:t>
            </a:fld>
            <a:endParaRPr lang="en-US" dirty="0"/>
          </a:p>
        </p:txBody>
      </p:sp>
      <mc:AlternateContent xmlns:mc="http://schemas.openxmlformats.org/markup-compatibility/2006" xmlns:a14="http://schemas.microsoft.com/office/drawing/2010/main">
        <mc:Choice Requires="a14">
          <p:sp>
            <p:nvSpPr>
              <p:cNvPr id="5" name="Oval 4"/>
              <p:cNvSpPr>
                <a:spLocks noChangeArrowheads="1"/>
              </p:cNvSpPr>
              <p:nvPr/>
            </p:nvSpPr>
            <p:spPr bwMode="auto">
              <a:xfrm>
                <a:off x="1648954" y="2719850"/>
                <a:ext cx="1306079"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5" name="Oval 4"/>
              <p:cNvSpPr>
                <a:spLocks noRot="1" noChangeAspect="1" noMove="1" noResize="1" noEditPoints="1" noAdjustHandles="1" noChangeArrowheads="1" noChangeShapeType="1" noTextEdit="1"/>
              </p:cNvSpPr>
              <p:nvPr/>
            </p:nvSpPr>
            <p:spPr bwMode="auto">
              <a:xfrm>
                <a:off x="1648954" y="2719850"/>
                <a:ext cx="1306079" cy="530225"/>
              </a:xfrm>
              <a:prstGeom prst="ellipse">
                <a:avLst/>
              </a:prstGeom>
              <a:blipFill rotWithShape="0">
                <a:blip r:embed="rId4"/>
                <a:stretch>
                  <a:fillRect b="-2247"/>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6"/>
              <p:cNvSpPr>
                <a:spLocks noChangeArrowheads="1"/>
              </p:cNvSpPr>
              <p:nvPr/>
            </p:nvSpPr>
            <p:spPr bwMode="auto">
              <a:xfrm>
                <a:off x="4077158" y="2738105"/>
                <a:ext cx="1306078" cy="511970"/>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6" name="Oval 6"/>
              <p:cNvSpPr>
                <a:spLocks noRot="1" noChangeAspect="1" noMove="1" noResize="1" noEditPoints="1" noAdjustHandles="1" noChangeArrowheads="1" noChangeShapeType="1" noTextEdit="1"/>
              </p:cNvSpPr>
              <p:nvPr/>
            </p:nvSpPr>
            <p:spPr bwMode="auto">
              <a:xfrm>
                <a:off x="4077158" y="2738105"/>
                <a:ext cx="1306078" cy="511970"/>
              </a:xfrm>
              <a:prstGeom prst="ellipse">
                <a:avLst/>
              </a:prstGeom>
              <a:blipFill rotWithShape="0">
                <a:blip r:embed="rId5"/>
                <a:stretch>
                  <a:fillRect b="-3488"/>
                </a:stretch>
              </a:blipFill>
              <a:ln w="9525" algn="ctr">
                <a:solidFill>
                  <a:schemeClr val="tx1"/>
                </a:solidFill>
                <a:round/>
                <a:headEnd/>
                <a:tailEnd/>
              </a:ln>
            </p:spPr>
            <p:txBody>
              <a:bodyPr/>
              <a:lstStyle/>
              <a:p>
                <a:r>
                  <a:rPr lang="en-US">
                    <a:noFill/>
                  </a:rPr>
                  <a:t> </a:t>
                </a:r>
              </a:p>
            </p:txBody>
          </p:sp>
        </mc:Fallback>
      </mc:AlternateContent>
      <p:sp>
        <p:nvSpPr>
          <p:cNvPr id="8" name="Text Box 10"/>
          <p:cNvSpPr txBox="1">
            <a:spLocks noChangeArrowheads="1"/>
          </p:cNvSpPr>
          <p:nvPr/>
        </p:nvSpPr>
        <p:spPr bwMode="auto">
          <a:xfrm>
            <a:off x="3370552" y="3114496"/>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9" name="Text Box 13"/>
          <p:cNvSpPr txBox="1">
            <a:spLocks noChangeArrowheads="1"/>
          </p:cNvSpPr>
          <p:nvPr/>
        </p:nvSpPr>
        <p:spPr bwMode="auto">
          <a:xfrm>
            <a:off x="1609888" y="3326435"/>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0.3 </a:t>
            </a:r>
            <a:br>
              <a:rPr lang="en-US" altLang="zh-CN" dirty="0">
                <a:ea typeface="SimSun" panose="02010600030101010101" pitchFamily="2" charset="-122"/>
              </a:rPr>
            </a:br>
            <a:r>
              <a:rPr lang="en-US" altLang="zh-CN" dirty="0">
                <a:ea typeface="SimSun" panose="02010600030101010101" pitchFamily="2" charset="-122"/>
              </a:rPr>
              <a:t>response  0.2</a:t>
            </a:r>
            <a:br>
              <a:rPr lang="en-US" altLang="zh-CN" dirty="0">
                <a:ea typeface="SimSun" panose="02010600030101010101" pitchFamily="2" charset="-122"/>
              </a:rPr>
            </a:br>
            <a:r>
              <a:rPr lang="en-US" altLang="zh-CN" dirty="0">
                <a:ea typeface="SimSun" panose="02010600030101010101" pitchFamily="2" charset="-122"/>
              </a:rPr>
              <a:t>...</a:t>
            </a:r>
          </a:p>
        </p:txBody>
      </p:sp>
      <p:sp>
        <p:nvSpPr>
          <p:cNvPr id="10" name="Text Box 14"/>
          <p:cNvSpPr txBox="1">
            <a:spLocks noChangeArrowheads="1"/>
          </p:cNvSpPr>
          <p:nvPr/>
        </p:nvSpPr>
        <p:spPr bwMode="auto">
          <a:xfrm>
            <a:off x="3965816" y="3325701"/>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0.1</a:t>
            </a:r>
            <a:br>
              <a:rPr lang="en-US" altLang="zh-CN" dirty="0">
                <a:ea typeface="SimSun" panose="02010600030101010101" pitchFamily="2" charset="-122"/>
              </a:rPr>
            </a:br>
            <a:r>
              <a:rPr lang="en-US" altLang="zh-CN" dirty="0">
                <a:ea typeface="SimSun" panose="02010600030101010101" pitchFamily="2" charset="-122"/>
              </a:rPr>
              <a:t>relief 0.05</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sp>
        <p:nvSpPr>
          <p:cNvPr id="12" name="Rectangle 11"/>
          <p:cNvSpPr>
            <a:spLocks noChangeArrowheads="1"/>
          </p:cNvSpPr>
          <p:nvPr/>
        </p:nvSpPr>
        <p:spPr bwMode="auto">
          <a:xfrm>
            <a:off x="8012591" y="2883309"/>
            <a:ext cx="641885"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3" name="Rectangle 12"/>
          <p:cNvSpPr>
            <a:spLocks noChangeArrowheads="1"/>
          </p:cNvSpPr>
          <p:nvPr/>
        </p:nvSpPr>
        <p:spPr bwMode="auto">
          <a:xfrm>
            <a:off x="8654476" y="2883308"/>
            <a:ext cx="557257"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6" name="Rectangle 15"/>
          <p:cNvSpPr>
            <a:spLocks noChangeArrowheads="1"/>
          </p:cNvSpPr>
          <p:nvPr/>
        </p:nvSpPr>
        <p:spPr bwMode="auto">
          <a:xfrm>
            <a:off x="9219344" y="2883308"/>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18" name="Rectangle 17"/>
              <p:cNvSpPr/>
              <p:nvPr/>
            </p:nvSpPr>
            <p:spPr>
              <a:xfrm>
                <a:off x="7157164" y="2883232"/>
                <a:ext cx="823559"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i="1">
                            <a:latin typeface="Cambria Math" panose="02040503050406030204" pitchFamily="18" charset="0"/>
                          </a:rPr>
                          <m:t>1</m:t>
                        </m:r>
                      </m:sub>
                    </m:sSub>
                  </m:oMath>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7157164" y="2883232"/>
                <a:ext cx="823559" cy="369332"/>
              </a:xfrm>
              <a:prstGeom prst="rect">
                <a:avLst/>
              </a:prstGeom>
              <a:blipFill rotWithShape="0">
                <a:blip r:embed="rId6"/>
                <a:stretch>
                  <a:fillRect l="-5926" t="-9836" b="-24590"/>
                </a:stretch>
              </a:blipFill>
            </p:spPr>
            <p:txBody>
              <a:bodyPr/>
              <a:lstStyle/>
              <a:p>
                <a:r>
                  <a:rPr lang="en-US">
                    <a:noFill/>
                  </a:rPr>
                  <a:t> </a:t>
                </a:r>
              </a:p>
            </p:txBody>
          </p:sp>
        </mc:Fallback>
      </mc:AlternateContent>
      <p:sp>
        <p:nvSpPr>
          <p:cNvPr id="19" name="Rectangle 18"/>
          <p:cNvSpPr>
            <a:spLocks noChangeArrowheads="1"/>
          </p:cNvSpPr>
          <p:nvPr/>
        </p:nvSpPr>
        <p:spPr bwMode="auto">
          <a:xfrm>
            <a:off x="8012591" y="3761326"/>
            <a:ext cx="350324"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.2</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20" name="Rectangle 19"/>
          <p:cNvSpPr>
            <a:spLocks noChangeArrowheads="1"/>
          </p:cNvSpPr>
          <p:nvPr/>
        </p:nvSpPr>
        <p:spPr bwMode="auto">
          <a:xfrm>
            <a:off x="8375848" y="3761326"/>
            <a:ext cx="835886"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.5</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21" name="Rectangle 20"/>
          <p:cNvSpPr>
            <a:spLocks noChangeArrowheads="1"/>
          </p:cNvSpPr>
          <p:nvPr/>
        </p:nvSpPr>
        <p:spPr bwMode="auto">
          <a:xfrm>
            <a:off x="9219344" y="3761326"/>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22" name="Rectangle 21"/>
              <p:cNvSpPr/>
              <p:nvPr/>
            </p:nvSpPr>
            <p:spPr>
              <a:xfrm>
                <a:off x="7157164" y="3759968"/>
                <a:ext cx="855427"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𝐷</m:t>
                        </m:r>
                      </m:sub>
                    </m:sSub>
                  </m:oMath>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7157164" y="3759968"/>
                <a:ext cx="855427" cy="369332"/>
              </a:xfrm>
              <a:prstGeom prst="rect">
                <a:avLst/>
              </a:prstGeom>
              <a:blipFill rotWithShape="0">
                <a:blip r:embed="rId7"/>
                <a:stretch>
                  <a:fillRect l="-5714" t="-10000" b="-26667"/>
                </a:stretch>
              </a:blipFill>
            </p:spPr>
            <p:txBody>
              <a:bodyPr/>
              <a:lstStyle/>
              <a:p>
                <a:r>
                  <a:rPr lang="en-US">
                    <a:noFill/>
                  </a:rPr>
                  <a:t> </a:t>
                </a:r>
              </a:p>
            </p:txBody>
          </p:sp>
        </mc:Fallback>
      </mc:AlternateContent>
      <p:sp>
        <p:nvSpPr>
          <p:cNvPr id="23" name="Text Box 10"/>
          <p:cNvSpPr txBox="1">
            <a:spLocks noChangeArrowheads="1"/>
          </p:cNvSpPr>
          <p:nvPr/>
        </p:nvSpPr>
        <p:spPr bwMode="auto">
          <a:xfrm>
            <a:off x="7245093" y="3340779"/>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25" name="Content Placeholder 2"/>
          <p:cNvSpPr txBox="1">
            <a:spLocks/>
          </p:cNvSpPr>
          <p:nvPr/>
        </p:nvSpPr>
        <p:spPr>
          <a:xfrm>
            <a:off x="1097278" y="5081285"/>
            <a:ext cx="8255065" cy="55537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p:txBody>
      </p:sp>
      <mc:AlternateContent xmlns:mc="http://schemas.openxmlformats.org/markup-compatibility/2006" xmlns:a14="http://schemas.microsoft.com/office/drawing/2010/main">
        <mc:Choice Requires="a14">
          <p:sp>
            <p:nvSpPr>
              <p:cNvPr id="26" name="Rectangle 25"/>
              <p:cNvSpPr/>
              <p:nvPr/>
            </p:nvSpPr>
            <p:spPr>
              <a:xfrm>
                <a:off x="1209282" y="4646380"/>
                <a:ext cx="9288956" cy="1331088"/>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To generate a </a:t>
                </a:r>
                <a:r>
                  <a:rPr lang="en-US" sz="2400" dirty="0"/>
                  <a:t>token </a:t>
                </a:r>
                <a:r>
                  <a:rPr lang="en-US" sz="2400" dirty="0" smtClean="0"/>
                  <a:t>in document </a:t>
                </a:r>
                <a14:m>
                  <m:oMath xmlns:m="http://schemas.openxmlformats.org/officeDocument/2006/math">
                    <m:r>
                      <a:rPr lang="en-US" sz="2400" i="1" dirty="0">
                        <a:latin typeface="Cambria Math" panose="02040503050406030204" pitchFamily="18" charset="0"/>
                      </a:rPr>
                      <m:t>𝑑</m:t>
                    </m:r>
                  </m:oMath>
                </a14:m>
                <a:r>
                  <a:rPr lang="en-US" sz="2400" dirty="0" smtClean="0"/>
                  <a:t>:</a:t>
                </a:r>
                <a:r>
                  <a:rPr lang="en-US" sz="2400" dirty="0"/>
                  <a:t> </a:t>
                </a:r>
                <a:endParaRPr lang="en-US" sz="2400" dirty="0" smtClean="0"/>
              </a:p>
              <a:p>
                <a:pPr marL="457200" indent="-457200">
                  <a:buAutoNum type="arabicPeriod"/>
                </a:pPr>
                <a:r>
                  <a:rPr lang="en-US" sz="2400" dirty="0" smtClean="0"/>
                  <a:t>Sample a topic label </a:t>
                </a:r>
                <a14:m>
                  <m:oMath xmlns:m="http://schemas.openxmlformats.org/officeDocument/2006/math">
                    <m:r>
                      <a:rPr lang="en-US" sz="2400" b="0" i="1" smtClean="0">
                        <a:latin typeface="Cambria Math" panose="02040503050406030204" pitchFamily="18" charset="0"/>
                      </a:rPr>
                      <m:t>𝑧</m:t>
                    </m:r>
                  </m:oMath>
                </a14:m>
                <a:r>
                  <a:rPr lang="en-US" sz="2400" dirty="0" smtClean="0"/>
                  <a:t> according 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𝑑</m:t>
                        </m:r>
                      </m:sub>
                    </m:sSub>
                  </m:oMath>
                </a14:m>
                <a:r>
                  <a:rPr lang="en-US" sz="2400" dirty="0" smtClean="0"/>
                  <a:t>                             (e.g. z=1)</a:t>
                </a:r>
              </a:p>
              <a:p>
                <a:pPr marL="457200" indent="-457200">
                  <a:buFontTx/>
                  <a:buAutoNum type="arabicPeriod"/>
                </a:pPr>
                <a:r>
                  <a:rPr lang="en-US" sz="2400" dirty="0" smtClean="0"/>
                  <a:t>Sample a word w according 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𝜙</m:t>
                        </m:r>
                      </m:e>
                      <m:sub>
                        <m:r>
                          <a:rPr lang="en-US" sz="2400" b="0" i="1" smtClean="0">
                            <a:latin typeface="Cambria Math" panose="02040503050406030204" pitchFamily="18" charset="0"/>
                          </a:rPr>
                          <m:t>𝑧</m:t>
                        </m:r>
                      </m:sub>
                    </m:sSub>
                  </m:oMath>
                </a14:m>
                <a:r>
                  <a:rPr lang="en-US" sz="2400" dirty="0" smtClean="0"/>
                  <a:t>					</a:t>
                </a:r>
                <a:r>
                  <a:rPr lang="en-US" sz="2400" dirty="0"/>
                  <a:t>(e.g. </a:t>
                </a:r>
                <a:r>
                  <a:rPr lang="en-US" sz="2400" dirty="0" smtClean="0"/>
                  <a:t>w=government)</a:t>
                </a:r>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1209282" y="4646380"/>
                <a:ext cx="9288956" cy="1331088"/>
              </a:xfrm>
              <a:prstGeom prst="rect">
                <a:avLst/>
              </a:prstGeom>
              <a:blipFill rotWithShape="0">
                <a:blip r:embed="rId8"/>
                <a:stretch>
                  <a:fillRect l="-982" b="-4054"/>
                </a:stretch>
              </a:blipFill>
            </p:spPr>
            <p:txBody>
              <a:bodyPr/>
              <a:lstStyle/>
              <a:p>
                <a:r>
                  <a:rPr lang="en-US">
                    <a:noFill/>
                  </a:rPr>
                  <a:t> </a:t>
                </a:r>
              </a:p>
            </p:txBody>
          </p:sp>
        </mc:Fallback>
      </mc:AlternateContent>
      <p:sp>
        <p:nvSpPr>
          <p:cNvPr id="27" name="Rectangle 26"/>
          <p:cNvSpPr>
            <a:spLocks noChangeArrowheads="1"/>
          </p:cNvSpPr>
          <p:nvPr/>
        </p:nvSpPr>
        <p:spPr bwMode="auto">
          <a:xfrm>
            <a:off x="6515279" y="5140043"/>
            <a:ext cx="641885"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28" name="Rectangle 27"/>
          <p:cNvSpPr>
            <a:spLocks noChangeArrowheads="1"/>
          </p:cNvSpPr>
          <p:nvPr/>
        </p:nvSpPr>
        <p:spPr bwMode="auto">
          <a:xfrm>
            <a:off x="7157164" y="5140042"/>
            <a:ext cx="557257"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29" name="Rectangle 28"/>
          <p:cNvSpPr>
            <a:spLocks noChangeArrowheads="1"/>
          </p:cNvSpPr>
          <p:nvPr/>
        </p:nvSpPr>
        <p:spPr bwMode="auto">
          <a:xfrm>
            <a:off x="7722032" y="5140042"/>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30" name="Oval 29"/>
              <p:cNvSpPr>
                <a:spLocks noChangeArrowheads="1"/>
              </p:cNvSpPr>
              <p:nvPr/>
            </p:nvSpPr>
            <p:spPr bwMode="auto">
              <a:xfrm>
                <a:off x="5995987" y="5565566"/>
                <a:ext cx="1572956" cy="291187"/>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𝒛</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30" name="Oval 29"/>
              <p:cNvSpPr>
                <a:spLocks noRot="1" noChangeAspect="1" noMove="1" noResize="1" noEditPoints="1" noAdjustHandles="1" noChangeArrowheads="1" noChangeShapeType="1" noTextEdit="1"/>
              </p:cNvSpPr>
              <p:nvPr/>
            </p:nvSpPr>
            <p:spPr bwMode="auto">
              <a:xfrm>
                <a:off x="5995987" y="5565566"/>
                <a:ext cx="1572956" cy="291187"/>
              </a:xfrm>
              <a:prstGeom prst="ellipse">
                <a:avLst/>
              </a:prstGeom>
              <a:blipFill rotWithShape="0">
                <a:blip r:embed="rId9"/>
                <a:stretch>
                  <a:fillRect t="-22000" b="-42000"/>
                </a:stretch>
              </a:blipFill>
              <a:ln w="9525">
                <a:solidFill>
                  <a:schemeClr val="tx1"/>
                </a:solidFill>
                <a:round/>
                <a:headEnd/>
                <a:tailEnd/>
              </a:ln>
            </p:spPr>
            <p:txBody>
              <a:bodyPr/>
              <a:lstStyle/>
              <a:p>
                <a:r>
                  <a:rPr lang="en-US">
                    <a:noFill/>
                  </a:rPr>
                  <a:t> </a:t>
                </a:r>
              </a:p>
            </p:txBody>
          </p:sp>
        </mc:Fallback>
      </mc:AlternateContent>
      <p:cxnSp>
        <p:nvCxnSpPr>
          <p:cNvPr id="33" name="Curved Connector 32"/>
          <p:cNvCxnSpPr>
            <a:stCxn id="23" idx="1"/>
          </p:cNvCxnSpPr>
          <p:nvPr/>
        </p:nvCxnSpPr>
        <p:spPr>
          <a:xfrm rot="10800000" flipV="1">
            <a:off x="6217919" y="3509053"/>
            <a:ext cx="1027174" cy="1592561"/>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6200000" flipH="1">
            <a:off x="3580855" y="3563635"/>
            <a:ext cx="2019141" cy="1959592"/>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0230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PLSA – Model I</a:t>
            </a:r>
            <a:r>
              <a:rPr lang="en-US" dirty="0" smtClean="0"/>
              <a:t>nference</a:t>
            </a:r>
            <a:endParaRPr lang="en-US" dirty="0"/>
          </a:p>
        </p:txBody>
      </p:sp>
      <p:sp>
        <p:nvSpPr>
          <p:cNvPr id="24" name="Content Placeholder 23"/>
          <p:cNvSpPr>
            <a:spLocks noGrp="1"/>
          </p:cNvSpPr>
          <p:nvPr>
            <p:ph sz="half" idx="2"/>
          </p:nvPr>
        </p:nvSpPr>
        <p:spPr>
          <a:xfrm>
            <a:off x="4738675" y="3973229"/>
            <a:ext cx="5161783" cy="910783"/>
          </a:xfrm>
        </p:spPr>
        <p:txBody>
          <a:bodyPr>
            <a:noAutofit/>
          </a:bodyPr>
          <a:lstStyle/>
          <a:p>
            <a:pPr lvl="0">
              <a:buClr>
                <a:srgbClr val="E48312"/>
              </a:buClr>
              <a:buFont typeface="Wingdings" panose="05000000000000000000" pitchFamily="2" charset="2"/>
              <a:buChar char="q"/>
            </a:pPr>
            <a:r>
              <a:rPr lang="en-US" sz="2400" dirty="0" smtClean="0">
                <a:solidFill>
                  <a:srgbClr val="000000">
                    <a:lumMod val="75000"/>
                    <a:lumOff val="25000"/>
                  </a:srgbClr>
                </a:solidFill>
              </a:rPr>
              <a:t> </a:t>
            </a:r>
            <a:r>
              <a:rPr lang="en-US" sz="2400" dirty="0">
                <a:solidFill>
                  <a:srgbClr val="E48312"/>
                </a:solidFill>
              </a:rPr>
              <a:t>What parameters are most likely to generate the observed corpus?</a:t>
            </a:r>
          </a:p>
        </p:txBody>
      </p:sp>
      <p:sp>
        <p:nvSpPr>
          <p:cNvPr id="4" name="Slide Number Placeholder 3"/>
          <p:cNvSpPr>
            <a:spLocks noGrp="1"/>
          </p:cNvSpPr>
          <p:nvPr>
            <p:ph type="sldNum" sz="quarter" idx="12"/>
          </p:nvPr>
        </p:nvSpPr>
        <p:spPr/>
        <p:txBody>
          <a:bodyPr/>
          <a:lstStyle/>
          <a:p>
            <a:fld id="{6113E31D-E2AB-40D1-8B51-AFA5AFEF393A}" type="slidenum">
              <a:rPr lang="en-US" smtClean="0"/>
              <a:t>26</a:t>
            </a:fld>
            <a:endParaRPr lang="en-US" dirty="0"/>
          </a:p>
        </p:txBody>
      </p:sp>
      <p:sp>
        <p:nvSpPr>
          <p:cNvPr id="25" name="Content Placeholder 2"/>
          <p:cNvSpPr txBox="1">
            <a:spLocks/>
          </p:cNvSpPr>
          <p:nvPr/>
        </p:nvSpPr>
        <p:spPr>
          <a:xfrm>
            <a:off x="1244382" y="5357562"/>
            <a:ext cx="8255065" cy="55537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p:txBody>
      </p:sp>
      <mc:AlternateContent xmlns:mc="http://schemas.openxmlformats.org/markup-compatibility/2006" xmlns:a14="http://schemas.microsoft.com/office/drawing/2010/main">
        <mc:Choice Requires="a14">
          <p:sp>
            <p:nvSpPr>
              <p:cNvPr id="26" name="Rectangle 25"/>
              <p:cNvSpPr/>
              <p:nvPr/>
            </p:nvSpPr>
            <p:spPr>
              <a:xfrm>
                <a:off x="1356386" y="4922657"/>
                <a:ext cx="9288956" cy="1331088"/>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To generate a </a:t>
                </a:r>
                <a:r>
                  <a:rPr lang="en-US" sz="2400" dirty="0"/>
                  <a:t>token </a:t>
                </a:r>
                <a:r>
                  <a:rPr lang="en-US" sz="2400" dirty="0" smtClean="0"/>
                  <a:t>in document </a:t>
                </a:r>
                <a14:m>
                  <m:oMath xmlns:m="http://schemas.openxmlformats.org/officeDocument/2006/math">
                    <m:r>
                      <a:rPr lang="en-US" sz="2400" i="1" dirty="0">
                        <a:latin typeface="Cambria Math" panose="02040503050406030204" pitchFamily="18" charset="0"/>
                      </a:rPr>
                      <m:t>𝑑</m:t>
                    </m:r>
                  </m:oMath>
                </a14:m>
                <a:r>
                  <a:rPr lang="en-US" sz="2400" dirty="0" smtClean="0"/>
                  <a:t>:</a:t>
                </a:r>
                <a:r>
                  <a:rPr lang="en-US" sz="2400" dirty="0"/>
                  <a:t> </a:t>
                </a:r>
                <a:endParaRPr lang="en-US" sz="2400" dirty="0" smtClean="0"/>
              </a:p>
              <a:p>
                <a:pPr marL="457200" indent="-457200">
                  <a:buAutoNum type="arabicPeriod"/>
                </a:pPr>
                <a:r>
                  <a:rPr lang="en-US" sz="2400" dirty="0" smtClean="0"/>
                  <a:t>Sample a topic label </a:t>
                </a:r>
                <a14:m>
                  <m:oMath xmlns:m="http://schemas.openxmlformats.org/officeDocument/2006/math">
                    <m:r>
                      <a:rPr lang="en-US" sz="2400" b="0" i="1" smtClean="0">
                        <a:latin typeface="Cambria Math" panose="02040503050406030204" pitchFamily="18" charset="0"/>
                      </a:rPr>
                      <m:t>𝑧</m:t>
                    </m:r>
                  </m:oMath>
                </a14:m>
                <a:r>
                  <a:rPr lang="en-US" sz="2400" dirty="0" smtClean="0"/>
                  <a:t> according 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𝑑</m:t>
                        </m:r>
                      </m:sub>
                    </m:sSub>
                  </m:oMath>
                </a14:m>
                <a:r>
                  <a:rPr lang="en-US" sz="2400" dirty="0" smtClean="0"/>
                  <a:t>                             (e.g. z=1)</a:t>
                </a:r>
              </a:p>
              <a:p>
                <a:pPr marL="457200" indent="-457200">
                  <a:buFontTx/>
                  <a:buAutoNum type="arabicPeriod"/>
                </a:pPr>
                <a:r>
                  <a:rPr lang="en-US" sz="2400" dirty="0" smtClean="0"/>
                  <a:t>Sample a word w according 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𝜙</m:t>
                        </m:r>
                      </m:e>
                      <m:sub>
                        <m:r>
                          <a:rPr lang="en-US" sz="2400" b="0" i="1" smtClean="0">
                            <a:latin typeface="Cambria Math" panose="02040503050406030204" pitchFamily="18" charset="0"/>
                          </a:rPr>
                          <m:t>𝑧</m:t>
                        </m:r>
                      </m:sub>
                    </m:sSub>
                  </m:oMath>
                </a14:m>
                <a:r>
                  <a:rPr lang="en-US" sz="2400" dirty="0" smtClean="0"/>
                  <a:t>					</a:t>
                </a:r>
                <a:r>
                  <a:rPr lang="en-US" sz="2400" dirty="0"/>
                  <a:t>(e.g. </a:t>
                </a:r>
                <a:r>
                  <a:rPr lang="en-US" sz="2400" dirty="0" smtClean="0"/>
                  <a:t>w=government)</a:t>
                </a:r>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1356386" y="4922657"/>
                <a:ext cx="9288956" cy="1331088"/>
              </a:xfrm>
              <a:prstGeom prst="rect">
                <a:avLst/>
              </a:prstGeom>
              <a:blipFill rotWithShape="0">
                <a:blip r:embed="rId2"/>
                <a:stretch>
                  <a:fillRect l="-983" b="-4525"/>
                </a:stretch>
              </a:blipFill>
            </p:spPr>
            <p:txBody>
              <a:bodyPr/>
              <a:lstStyle/>
              <a:p>
                <a:r>
                  <a:rPr lang="en-US">
                    <a:noFill/>
                  </a:rPr>
                  <a:t> </a:t>
                </a:r>
              </a:p>
            </p:txBody>
          </p:sp>
        </mc:Fallback>
      </mc:AlternateContent>
      <p:sp>
        <p:nvSpPr>
          <p:cNvPr id="27" name="Rectangle 26"/>
          <p:cNvSpPr>
            <a:spLocks noChangeArrowheads="1"/>
          </p:cNvSpPr>
          <p:nvPr/>
        </p:nvSpPr>
        <p:spPr bwMode="auto">
          <a:xfrm>
            <a:off x="6662383" y="5416320"/>
            <a:ext cx="641885"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28" name="Rectangle 27"/>
          <p:cNvSpPr>
            <a:spLocks noChangeArrowheads="1"/>
          </p:cNvSpPr>
          <p:nvPr/>
        </p:nvSpPr>
        <p:spPr bwMode="auto">
          <a:xfrm>
            <a:off x="7304268" y="5416319"/>
            <a:ext cx="557257"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29" name="Rectangle 28"/>
          <p:cNvSpPr>
            <a:spLocks noChangeArrowheads="1"/>
          </p:cNvSpPr>
          <p:nvPr/>
        </p:nvSpPr>
        <p:spPr bwMode="auto">
          <a:xfrm>
            <a:off x="7869136" y="5416319"/>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30" name="Oval 29"/>
              <p:cNvSpPr>
                <a:spLocks noChangeArrowheads="1"/>
              </p:cNvSpPr>
              <p:nvPr/>
            </p:nvSpPr>
            <p:spPr bwMode="auto">
              <a:xfrm>
                <a:off x="6143091" y="5841843"/>
                <a:ext cx="1572956" cy="291187"/>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𝒛</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30" name="Oval 29"/>
              <p:cNvSpPr>
                <a:spLocks noRot="1" noChangeAspect="1" noMove="1" noResize="1" noEditPoints="1" noAdjustHandles="1" noChangeArrowheads="1" noChangeShapeType="1" noTextEdit="1"/>
              </p:cNvSpPr>
              <p:nvPr/>
            </p:nvSpPr>
            <p:spPr bwMode="auto">
              <a:xfrm>
                <a:off x="6143091" y="5841843"/>
                <a:ext cx="1572956" cy="291187"/>
              </a:xfrm>
              <a:prstGeom prst="ellipse">
                <a:avLst/>
              </a:prstGeom>
              <a:blipFill rotWithShape="0">
                <a:blip r:embed="rId3"/>
                <a:stretch>
                  <a:fillRect t="-20000" b="-42000"/>
                </a:stretch>
              </a:blipFill>
              <a:ln w="9525">
                <a:solidFill>
                  <a:schemeClr val="tx1"/>
                </a:solidFill>
                <a:round/>
                <a:headEnd/>
                <a:tailEnd/>
              </a:ln>
            </p:spPr>
            <p:txBody>
              <a:bodyPr/>
              <a:lstStyle/>
              <a:p>
                <a:r>
                  <a:rPr lang="en-US">
                    <a:noFill/>
                  </a:rPr>
                  <a:t> </a:t>
                </a:r>
              </a:p>
            </p:txBody>
          </p:sp>
        </mc:Fallback>
      </mc:AlternateContent>
      <p:sp>
        <p:nvSpPr>
          <p:cNvPr id="31" name="Rectangle 30"/>
          <p:cNvSpPr/>
          <p:nvPr/>
        </p:nvSpPr>
        <p:spPr>
          <a:xfrm>
            <a:off x="8425389" y="2290646"/>
            <a:ext cx="1622892" cy="877287"/>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8577789" y="2443046"/>
            <a:ext cx="1991353" cy="1095278"/>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8730188" y="2595447"/>
            <a:ext cx="2237646" cy="1285722"/>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Criticism of government response to the hurricane …</a:t>
            </a:r>
            <a:endParaRPr lang="en-US" sz="2000" dirty="0">
              <a:solidFill>
                <a:srgbClr val="000000"/>
              </a:solidFill>
            </a:endParaRPr>
          </a:p>
        </p:txBody>
      </p:sp>
      <p:sp>
        <p:nvSpPr>
          <p:cNvPr id="34" name="Rectangle 33"/>
          <p:cNvSpPr/>
          <p:nvPr/>
        </p:nvSpPr>
        <p:spPr>
          <a:xfrm>
            <a:off x="8752364" y="1916226"/>
            <a:ext cx="1071894" cy="3459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corpus</a:t>
            </a:r>
            <a:endParaRPr lang="en-US" sz="2400" dirty="0">
              <a:solidFill>
                <a:schemeClr val="tx1"/>
              </a:solidFill>
            </a:endParaRPr>
          </a:p>
        </p:txBody>
      </p:sp>
      <mc:AlternateContent xmlns:mc="http://schemas.openxmlformats.org/markup-compatibility/2006" xmlns:a14="http://schemas.microsoft.com/office/drawing/2010/main">
        <mc:Choice Requires="a14">
          <p:sp>
            <p:nvSpPr>
              <p:cNvPr id="35" name="Oval 34"/>
              <p:cNvSpPr>
                <a:spLocks noChangeArrowheads="1"/>
              </p:cNvSpPr>
              <p:nvPr/>
            </p:nvSpPr>
            <p:spPr bwMode="auto">
              <a:xfrm>
                <a:off x="1533805" y="1866845"/>
                <a:ext cx="1306079"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35" name="Oval 34"/>
              <p:cNvSpPr>
                <a:spLocks noRot="1" noChangeAspect="1" noMove="1" noResize="1" noEditPoints="1" noAdjustHandles="1" noChangeArrowheads="1" noChangeShapeType="1" noTextEdit="1"/>
              </p:cNvSpPr>
              <p:nvPr/>
            </p:nvSpPr>
            <p:spPr bwMode="auto">
              <a:xfrm>
                <a:off x="1533805" y="1866845"/>
                <a:ext cx="1306079" cy="530225"/>
              </a:xfrm>
              <a:prstGeom prst="ellipse">
                <a:avLst/>
              </a:prstGeom>
              <a:blipFill rotWithShape="0">
                <a:blip r:embed="rId4"/>
                <a:stretch>
                  <a:fillRect b="-2247"/>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6"/>
              <p:cNvSpPr>
                <a:spLocks noChangeArrowheads="1"/>
              </p:cNvSpPr>
              <p:nvPr/>
            </p:nvSpPr>
            <p:spPr bwMode="auto">
              <a:xfrm>
                <a:off x="3958436" y="1885100"/>
                <a:ext cx="1306078" cy="511970"/>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36" name="Oval 6"/>
              <p:cNvSpPr>
                <a:spLocks noRot="1" noChangeAspect="1" noMove="1" noResize="1" noEditPoints="1" noAdjustHandles="1" noChangeArrowheads="1" noChangeShapeType="1" noTextEdit="1"/>
              </p:cNvSpPr>
              <p:nvPr/>
            </p:nvSpPr>
            <p:spPr bwMode="auto">
              <a:xfrm>
                <a:off x="3958436" y="1885100"/>
                <a:ext cx="1306078" cy="511970"/>
              </a:xfrm>
              <a:prstGeom prst="ellipse">
                <a:avLst/>
              </a:prstGeom>
              <a:blipFill rotWithShape="0">
                <a:blip r:embed="rId5"/>
                <a:stretch>
                  <a:fillRect b="-3488"/>
                </a:stretch>
              </a:blipFill>
              <a:ln w="9525" algn="ctr">
                <a:solidFill>
                  <a:schemeClr val="tx1"/>
                </a:solidFill>
                <a:round/>
                <a:headEnd/>
                <a:tailEnd/>
              </a:ln>
            </p:spPr>
            <p:txBody>
              <a:bodyPr/>
              <a:lstStyle/>
              <a:p>
                <a:r>
                  <a:rPr lang="en-US">
                    <a:noFill/>
                  </a:rPr>
                  <a:t> </a:t>
                </a:r>
              </a:p>
            </p:txBody>
          </p:sp>
        </mc:Fallback>
      </mc:AlternateContent>
      <p:sp>
        <p:nvSpPr>
          <p:cNvPr id="37" name="Text Box 10"/>
          <p:cNvSpPr txBox="1">
            <a:spLocks noChangeArrowheads="1"/>
          </p:cNvSpPr>
          <p:nvPr/>
        </p:nvSpPr>
        <p:spPr bwMode="auto">
          <a:xfrm>
            <a:off x="3255403" y="2261491"/>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40" name="Rectangle 39"/>
          <p:cNvSpPr>
            <a:spLocks noChangeArrowheads="1"/>
          </p:cNvSpPr>
          <p:nvPr/>
        </p:nvSpPr>
        <p:spPr bwMode="auto">
          <a:xfrm>
            <a:off x="2347499" y="3531470"/>
            <a:ext cx="641885"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41" name="Rectangle 40"/>
          <p:cNvSpPr>
            <a:spLocks noChangeArrowheads="1"/>
          </p:cNvSpPr>
          <p:nvPr/>
        </p:nvSpPr>
        <p:spPr bwMode="auto">
          <a:xfrm>
            <a:off x="2989384" y="3531469"/>
            <a:ext cx="557257"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42" name="Rectangle 41"/>
          <p:cNvSpPr>
            <a:spLocks noChangeArrowheads="1"/>
          </p:cNvSpPr>
          <p:nvPr/>
        </p:nvSpPr>
        <p:spPr bwMode="auto">
          <a:xfrm>
            <a:off x="3554252" y="3531469"/>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AlternateContent xmlns:mc="http://schemas.openxmlformats.org/markup-compatibility/2006" xmlns:a14="http://schemas.microsoft.com/office/drawing/2010/main">
        <mc:Choice Requires="a14">
          <p:sp>
            <p:nvSpPr>
              <p:cNvPr id="43" name="Rectangle 42"/>
              <p:cNvSpPr/>
              <p:nvPr/>
            </p:nvSpPr>
            <p:spPr>
              <a:xfrm>
                <a:off x="1492072" y="3531393"/>
                <a:ext cx="823559"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i="1">
                            <a:latin typeface="Cambria Math" panose="02040503050406030204" pitchFamily="18" charset="0"/>
                          </a:rPr>
                          <m:t>1</m:t>
                        </m:r>
                      </m:sub>
                    </m:sSub>
                  </m:oMath>
                </a14:m>
                <a:endParaRPr lang="en-US" dirty="0"/>
              </a:p>
            </p:txBody>
          </p:sp>
        </mc:Choice>
        <mc:Fallback xmlns="">
          <p:sp>
            <p:nvSpPr>
              <p:cNvPr id="43" name="Rectangle 42"/>
              <p:cNvSpPr>
                <a:spLocks noRot="1" noChangeAspect="1" noMove="1" noResize="1" noEditPoints="1" noAdjustHandles="1" noChangeArrowheads="1" noChangeShapeType="1" noTextEdit="1"/>
              </p:cNvSpPr>
              <p:nvPr/>
            </p:nvSpPr>
            <p:spPr>
              <a:xfrm>
                <a:off x="1492072" y="3531393"/>
                <a:ext cx="823559" cy="369332"/>
              </a:xfrm>
              <a:prstGeom prst="rect">
                <a:avLst/>
              </a:prstGeom>
              <a:blipFill rotWithShape="0">
                <a:blip r:embed="rId6"/>
                <a:stretch>
                  <a:fillRect l="-6667" t="-8197" b="-24590"/>
                </a:stretch>
              </a:blipFill>
            </p:spPr>
            <p:txBody>
              <a:bodyPr/>
              <a:lstStyle/>
              <a:p>
                <a:r>
                  <a:rPr lang="en-US">
                    <a:noFill/>
                  </a:rPr>
                  <a:t> </a:t>
                </a:r>
              </a:p>
            </p:txBody>
          </p:sp>
        </mc:Fallback>
      </mc:AlternateContent>
      <p:sp>
        <p:nvSpPr>
          <p:cNvPr id="44" name="Rectangle 43"/>
          <p:cNvSpPr>
            <a:spLocks noChangeArrowheads="1"/>
          </p:cNvSpPr>
          <p:nvPr/>
        </p:nvSpPr>
        <p:spPr bwMode="auto">
          <a:xfrm>
            <a:off x="2347499" y="4409487"/>
            <a:ext cx="350324"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45" name="Rectangle 44"/>
          <p:cNvSpPr>
            <a:spLocks noChangeArrowheads="1"/>
          </p:cNvSpPr>
          <p:nvPr/>
        </p:nvSpPr>
        <p:spPr bwMode="auto">
          <a:xfrm>
            <a:off x="2710756" y="4409487"/>
            <a:ext cx="835886"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46" name="Rectangle 45"/>
          <p:cNvSpPr>
            <a:spLocks noChangeArrowheads="1"/>
          </p:cNvSpPr>
          <p:nvPr/>
        </p:nvSpPr>
        <p:spPr bwMode="auto">
          <a:xfrm>
            <a:off x="3554252" y="4409487"/>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AlternateContent xmlns:mc="http://schemas.openxmlformats.org/markup-compatibility/2006" xmlns:a14="http://schemas.microsoft.com/office/drawing/2010/main">
        <mc:Choice Requires="a14">
          <p:sp>
            <p:nvSpPr>
              <p:cNvPr id="47" name="Rectangle 46"/>
              <p:cNvSpPr/>
              <p:nvPr/>
            </p:nvSpPr>
            <p:spPr>
              <a:xfrm>
                <a:off x="1492072" y="4408129"/>
                <a:ext cx="855427"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𝐷</m:t>
                        </m:r>
                      </m:sub>
                    </m:sSub>
                  </m:oMath>
                </a14:m>
                <a:endParaRPr lang="en-US" dirty="0"/>
              </a:p>
            </p:txBody>
          </p:sp>
        </mc:Choice>
        <mc:Fallback xmlns="">
          <p:sp>
            <p:nvSpPr>
              <p:cNvPr id="47" name="Rectangle 46"/>
              <p:cNvSpPr>
                <a:spLocks noRot="1" noChangeAspect="1" noMove="1" noResize="1" noEditPoints="1" noAdjustHandles="1" noChangeArrowheads="1" noChangeShapeType="1" noTextEdit="1"/>
              </p:cNvSpPr>
              <p:nvPr/>
            </p:nvSpPr>
            <p:spPr>
              <a:xfrm>
                <a:off x="1492072" y="4408129"/>
                <a:ext cx="855427" cy="369332"/>
              </a:xfrm>
              <a:prstGeom prst="rect">
                <a:avLst/>
              </a:prstGeom>
              <a:blipFill rotWithShape="0">
                <a:blip r:embed="rId7"/>
                <a:stretch>
                  <a:fillRect l="-6429" t="-8197" b="-24590"/>
                </a:stretch>
              </a:blipFill>
            </p:spPr>
            <p:txBody>
              <a:bodyPr/>
              <a:lstStyle/>
              <a:p>
                <a:r>
                  <a:rPr lang="en-US">
                    <a:noFill/>
                  </a:rPr>
                  <a:t> </a:t>
                </a:r>
              </a:p>
            </p:txBody>
          </p:sp>
        </mc:Fallback>
      </mc:AlternateContent>
      <p:sp>
        <p:nvSpPr>
          <p:cNvPr id="48" name="Text Box 10"/>
          <p:cNvSpPr txBox="1">
            <a:spLocks noChangeArrowheads="1"/>
          </p:cNvSpPr>
          <p:nvPr/>
        </p:nvSpPr>
        <p:spPr bwMode="auto">
          <a:xfrm>
            <a:off x="1580001" y="3988940"/>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49" name="Striped Right Arrow 48"/>
          <p:cNvSpPr/>
          <p:nvPr/>
        </p:nvSpPr>
        <p:spPr>
          <a:xfrm rot="10800000">
            <a:off x="5889364" y="3132460"/>
            <a:ext cx="2091364" cy="329578"/>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Text Box 13"/>
          <p:cNvSpPr txBox="1">
            <a:spLocks noChangeArrowheads="1"/>
          </p:cNvSpPr>
          <p:nvPr/>
        </p:nvSpPr>
        <p:spPr bwMode="auto">
          <a:xfrm>
            <a:off x="1494739" y="2473430"/>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a:t>
            </a:r>
            <a:r>
              <a:rPr lang="en-US" altLang="zh-CN" dirty="0" smtClean="0">
                <a:ea typeface="SimSun" panose="02010600030101010101" pitchFamily="2" charset="-122"/>
              </a:rPr>
              <a:t> </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response  </a:t>
            </a:r>
            <a:r>
              <a:rPr lang="en-US" altLang="zh-CN" dirty="0" smtClean="0">
                <a:ea typeface="SimSun" panose="02010600030101010101" pitchFamily="2" charset="-122"/>
              </a:rPr>
              <a:t>?</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a:t>
            </a:r>
          </a:p>
        </p:txBody>
      </p:sp>
      <p:sp>
        <p:nvSpPr>
          <p:cNvPr id="53" name="Text Box 14"/>
          <p:cNvSpPr txBox="1">
            <a:spLocks noChangeArrowheads="1"/>
          </p:cNvSpPr>
          <p:nvPr/>
        </p:nvSpPr>
        <p:spPr bwMode="auto">
          <a:xfrm>
            <a:off x="3850667" y="2472696"/>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a:t>
            </a:r>
            <a:r>
              <a:rPr lang="en-US" altLang="zh-CN" dirty="0" smtClean="0">
                <a:ea typeface="SimSun" panose="02010600030101010101" pitchFamily="2" charset="-122"/>
              </a:rPr>
              <a:t>?</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relief </a:t>
            </a:r>
            <a:r>
              <a:rPr lang="en-US" altLang="zh-CN" dirty="0" smtClean="0">
                <a:ea typeface="SimSun" panose="02010600030101010101" pitchFamily="2" charset="-122"/>
              </a:rPr>
              <a:t>?</a:t>
            </a:r>
            <a:r>
              <a:rPr lang="en-US" altLang="zh-CN" dirty="0">
                <a:ea typeface="SimSun" panose="02010600030101010101" pitchFamily="2" charset="-122"/>
              </a:rPr>
              <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spTree>
    <p:extLst>
      <p:ext uri="{BB962C8B-B14F-4D97-AF65-F5344CB8AC3E}">
        <p14:creationId xmlns:p14="http://schemas.microsoft.com/office/powerpoint/2010/main" val="16992398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PLSA – Model </a:t>
            </a:r>
            <a:r>
              <a:rPr lang="en-US" dirty="0" smtClean="0"/>
              <a:t>Inference using Expectation-Maximization (EM)</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27</a:t>
            </a:fld>
            <a:endParaRPr lang="en-US" dirty="0"/>
          </a:p>
        </p:txBody>
      </p:sp>
      <p:sp>
        <p:nvSpPr>
          <p:cNvPr id="25" name="Content Placeholder 2"/>
          <p:cNvSpPr txBox="1">
            <a:spLocks/>
          </p:cNvSpPr>
          <p:nvPr/>
        </p:nvSpPr>
        <p:spPr>
          <a:xfrm>
            <a:off x="1244382" y="5357562"/>
            <a:ext cx="8255065" cy="55537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p:txBody>
      </p:sp>
      <mc:AlternateContent xmlns:mc="http://schemas.openxmlformats.org/markup-compatibility/2006" xmlns:a14="http://schemas.microsoft.com/office/drawing/2010/main">
        <mc:Choice Requires="a14">
          <p:sp>
            <p:nvSpPr>
              <p:cNvPr id="26" name="Rectangle 25"/>
              <p:cNvSpPr/>
              <p:nvPr/>
            </p:nvSpPr>
            <p:spPr>
              <a:xfrm>
                <a:off x="1288394" y="4921447"/>
                <a:ext cx="9490548" cy="1331088"/>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E-step: Fix </a:t>
                </a:r>
                <a14:m>
                  <m:oMath xmlns:m="http://schemas.openxmlformats.org/officeDocument/2006/math">
                    <m:r>
                      <a:rPr lang="en-US" sz="2400" i="1">
                        <a:latin typeface="Cambria Math" panose="02040503050406030204" pitchFamily="18" charset="0"/>
                      </a:rPr>
                      <m:t>𝜙</m:t>
                    </m:r>
                    <m:r>
                      <a:rPr lang="en-US" sz="2400" b="0" i="1" smtClean="0">
                        <a:latin typeface="Cambria Math" panose="02040503050406030204" pitchFamily="18" charset="0"/>
                      </a:rPr>
                      <m:t>,</m:t>
                    </m:r>
                    <m:r>
                      <a:rPr lang="en-US" sz="2400" b="0" i="1" smtClean="0">
                        <a:latin typeface="Cambria Math" panose="02040503050406030204" pitchFamily="18" charset="0"/>
                      </a:rPr>
                      <m:t>𝜃</m:t>
                    </m:r>
                  </m:oMath>
                </a14:m>
                <a:r>
                  <a:rPr lang="en-US" sz="2400" dirty="0" smtClean="0"/>
                  <a:t>, estimate topic labels </a:t>
                </a:r>
                <a14:m>
                  <m:oMath xmlns:m="http://schemas.openxmlformats.org/officeDocument/2006/math">
                    <m:r>
                      <a:rPr lang="en-US" sz="2400" b="0" i="1" smtClean="0">
                        <a:latin typeface="Cambria Math" panose="02040503050406030204" pitchFamily="18" charset="0"/>
                      </a:rPr>
                      <m:t>𝑧</m:t>
                    </m:r>
                  </m:oMath>
                </a14:m>
                <a:r>
                  <a:rPr lang="en-US" sz="2400" dirty="0" smtClean="0"/>
                  <a:t> for every token in every document</a:t>
                </a:r>
              </a:p>
              <a:p>
                <a:r>
                  <a:rPr lang="en-US" sz="2400" dirty="0" smtClean="0"/>
                  <a:t>M-step: Use estimated topic labels </a:t>
                </a:r>
                <a14:m>
                  <m:oMath xmlns:m="http://schemas.openxmlformats.org/officeDocument/2006/math">
                    <m:r>
                      <a:rPr lang="en-US" sz="2400" b="0" i="1" smtClean="0">
                        <a:latin typeface="Cambria Math" panose="02040503050406030204" pitchFamily="18" charset="0"/>
                      </a:rPr>
                      <m:t>𝑧</m:t>
                    </m:r>
                  </m:oMath>
                </a14:m>
                <a:r>
                  <a:rPr lang="en-US" sz="2400" dirty="0" smtClean="0"/>
                  <a:t> to estimate </a:t>
                </a:r>
                <a14:m>
                  <m:oMath xmlns:m="http://schemas.openxmlformats.org/officeDocument/2006/math">
                    <m:r>
                      <a:rPr lang="en-US" sz="2400" b="0" i="1" smtClean="0">
                        <a:latin typeface="Cambria Math" panose="02040503050406030204" pitchFamily="18" charset="0"/>
                      </a:rPr>
                      <m:t>𝜙</m:t>
                    </m:r>
                    <m:r>
                      <a:rPr lang="en-US" sz="2400" b="0" i="1" smtClean="0">
                        <a:latin typeface="Cambria Math" panose="02040503050406030204" pitchFamily="18" charset="0"/>
                      </a:rPr>
                      <m:t>,</m:t>
                    </m:r>
                    <m:r>
                      <a:rPr lang="en-US" sz="2400" i="1" smtClean="0">
                        <a:latin typeface="Cambria Math" panose="02040503050406030204" pitchFamily="18" charset="0"/>
                      </a:rPr>
                      <m:t>𝜃</m:t>
                    </m:r>
                  </m:oMath>
                </a14:m>
                <a:r>
                  <a:rPr lang="en-US" sz="2400" dirty="0" smtClean="0"/>
                  <a:t> </a:t>
                </a:r>
              </a:p>
              <a:p>
                <a:r>
                  <a:rPr lang="en-US" sz="2400" dirty="0" smtClean="0"/>
                  <a:t>Guaranteed to converge to a stationary point, but not guaranteed optimal</a:t>
                </a:r>
              </a:p>
            </p:txBody>
          </p:sp>
        </mc:Choice>
        <mc:Fallback xmlns="">
          <p:sp>
            <p:nvSpPr>
              <p:cNvPr id="26" name="Rectangle 25"/>
              <p:cNvSpPr>
                <a:spLocks noRot="1" noChangeAspect="1" noMove="1" noResize="1" noEditPoints="1" noAdjustHandles="1" noChangeArrowheads="1" noChangeShapeType="1" noTextEdit="1"/>
              </p:cNvSpPr>
              <p:nvPr/>
            </p:nvSpPr>
            <p:spPr>
              <a:xfrm>
                <a:off x="1288394" y="4921447"/>
                <a:ext cx="9490548" cy="1331088"/>
              </a:xfrm>
              <a:prstGeom prst="rect">
                <a:avLst/>
              </a:prstGeom>
              <a:blipFill rotWithShape="0">
                <a:blip r:embed="rId2"/>
                <a:stretch>
                  <a:fillRect l="-897" b="-4054"/>
                </a:stretch>
              </a:blipFill>
            </p:spPr>
            <p:txBody>
              <a:bodyPr/>
              <a:lstStyle/>
              <a:p>
                <a:r>
                  <a:rPr lang="en-US">
                    <a:noFill/>
                  </a:rPr>
                  <a:t> </a:t>
                </a:r>
              </a:p>
            </p:txBody>
          </p:sp>
        </mc:Fallback>
      </mc:AlternateContent>
      <p:sp>
        <p:nvSpPr>
          <p:cNvPr id="31" name="Rectangle 30"/>
          <p:cNvSpPr/>
          <p:nvPr/>
        </p:nvSpPr>
        <p:spPr>
          <a:xfrm>
            <a:off x="8425389" y="2290646"/>
            <a:ext cx="1622892" cy="877287"/>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8577789" y="2443046"/>
            <a:ext cx="1991353" cy="1095278"/>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8730188" y="2595447"/>
            <a:ext cx="2237646" cy="1278172"/>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Criticism of government response to the hurricane …</a:t>
            </a:r>
            <a:endParaRPr lang="en-US" sz="2000" dirty="0">
              <a:solidFill>
                <a:srgbClr val="000000"/>
              </a:solidFill>
            </a:endParaRPr>
          </a:p>
        </p:txBody>
      </p:sp>
      <p:sp>
        <p:nvSpPr>
          <p:cNvPr id="34" name="Rectangle 33"/>
          <p:cNvSpPr/>
          <p:nvPr/>
        </p:nvSpPr>
        <p:spPr>
          <a:xfrm>
            <a:off x="8752364" y="1916226"/>
            <a:ext cx="1071894" cy="3459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corpus</a:t>
            </a:r>
            <a:endParaRPr lang="en-US" sz="2400" dirty="0">
              <a:solidFill>
                <a:schemeClr val="tx1"/>
              </a:solidFill>
            </a:endParaRPr>
          </a:p>
        </p:txBody>
      </p:sp>
      <p:sp>
        <p:nvSpPr>
          <p:cNvPr id="49" name="Striped Right Arrow 48"/>
          <p:cNvSpPr/>
          <p:nvPr/>
        </p:nvSpPr>
        <p:spPr>
          <a:xfrm rot="10800000">
            <a:off x="5856727" y="3070700"/>
            <a:ext cx="2091364" cy="329578"/>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Content Placeholder 23"/>
          <p:cNvSpPr>
            <a:spLocks noGrp="1"/>
          </p:cNvSpPr>
          <p:nvPr>
            <p:ph sz="half" idx="2"/>
          </p:nvPr>
        </p:nvSpPr>
        <p:spPr>
          <a:xfrm>
            <a:off x="4738675" y="3973229"/>
            <a:ext cx="4760772" cy="910783"/>
          </a:xfrm>
        </p:spPr>
        <p:txBody>
          <a:bodyPr>
            <a:noAutofit/>
          </a:bodyPr>
          <a:lstStyle/>
          <a:p>
            <a:pPr>
              <a:buClr>
                <a:srgbClr val="E48312"/>
              </a:buClr>
              <a:buFont typeface="Wingdings" panose="05000000000000000000" pitchFamily="2" charset="2"/>
              <a:buChar char="q"/>
            </a:pPr>
            <a:r>
              <a:rPr lang="en-US" sz="2400" dirty="0" smtClean="0">
                <a:solidFill>
                  <a:srgbClr val="000000">
                    <a:lumMod val="75000"/>
                    <a:lumOff val="25000"/>
                  </a:srgbClr>
                </a:solidFill>
              </a:rPr>
              <a:t> </a:t>
            </a:r>
            <a:r>
              <a:rPr lang="en-US" sz="2400" dirty="0">
                <a:solidFill>
                  <a:srgbClr val="E48312"/>
                </a:solidFill>
              </a:rPr>
              <a:t>Exact max likelihood is </a:t>
            </a:r>
            <a:r>
              <a:rPr lang="en-US" sz="2400" dirty="0" smtClean="0">
                <a:solidFill>
                  <a:srgbClr val="E48312"/>
                </a:solidFill>
              </a:rPr>
              <a:t>hard </a:t>
            </a:r>
            <a:r>
              <a:rPr lang="en-US" sz="2400" dirty="0">
                <a:solidFill>
                  <a:srgbClr val="E48312"/>
                </a:solidFill>
              </a:rPr>
              <a:t>=&gt; approximate optimization with EM</a:t>
            </a:r>
          </a:p>
        </p:txBody>
      </p:sp>
      <mc:AlternateContent xmlns:mc="http://schemas.openxmlformats.org/markup-compatibility/2006" xmlns:a14="http://schemas.microsoft.com/office/drawing/2010/main">
        <mc:Choice Requires="a14">
          <p:sp>
            <p:nvSpPr>
              <p:cNvPr id="56" name="Oval 55"/>
              <p:cNvSpPr>
                <a:spLocks noChangeArrowheads="1"/>
              </p:cNvSpPr>
              <p:nvPr/>
            </p:nvSpPr>
            <p:spPr bwMode="auto">
              <a:xfrm>
                <a:off x="1533805" y="1866845"/>
                <a:ext cx="1306079"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56" name="Oval 55"/>
              <p:cNvSpPr>
                <a:spLocks noRot="1" noChangeAspect="1" noMove="1" noResize="1" noEditPoints="1" noAdjustHandles="1" noChangeArrowheads="1" noChangeShapeType="1" noTextEdit="1"/>
              </p:cNvSpPr>
              <p:nvPr/>
            </p:nvSpPr>
            <p:spPr bwMode="auto">
              <a:xfrm>
                <a:off x="1533805" y="1866845"/>
                <a:ext cx="1306079" cy="530225"/>
              </a:xfrm>
              <a:prstGeom prst="ellipse">
                <a:avLst/>
              </a:prstGeom>
              <a:blipFill rotWithShape="0">
                <a:blip r:embed="rId3"/>
                <a:stretch>
                  <a:fillRect b="-2247"/>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Oval 6"/>
              <p:cNvSpPr>
                <a:spLocks noChangeArrowheads="1"/>
              </p:cNvSpPr>
              <p:nvPr/>
            </p:nvSpPr>
            <p:spPr bwMode="auto">
              <a:xfrm>
                <a:off x="3958436" y="1885100"/>
                <a:ext cx="1306078" cy="511970"/>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57" name="Oval 6"/>
              <p:cNvSpPr>
                <a:spLocks noRot="1" noChangeAspect="1" noMove="1" noResize="1" noEditPoints="1" noAdjustHandles="1" noChangeArrowheads="1" noChangeShapeType="1" noTextEdit="1"/>
              </p:cNvSpPr>
              <p:nvPr/>
            </p:nvSpPr>
            <p:spPr bwMode="auto">
              <a:xfrm>
                <a:off x="3958436" y="1885100"/>
                <a:ext cx="1306078" cy="511970"/>
              </a:xfrm>
              <a:prstGeom prst="ellipse">
                <a:avLst/>
              </a:prstGeom>
              <a:blipFill rotWithShape="0">
                <a:blip r:embed="rId4"/>
                <a:stretch>
                  <a:fillRect b="-3488"/>
                </a:stretch>
              </a:blipFill>
              <a:ln w="9525" algn="ctr">
                <a:solidFill>
                  <a:schemeClr val="tx1"/>
                </a:solidFill>
                <a:round/>
                <a:headEnd/>
                <a:tailEnd/>
              </a:ln>
            </p:spPr>
            <p:txBody>
              <a:bodyPr/>
              <a:lstStyle/>
              <a:p>
                <a:r>
                  <a:rPr lang="en-US">
                    <a:noFill/>
                  </a:rPr>
                  <a:t> </a:t>
                </a:r>
              </a:p>
            </p:txBody>
          </p:sp>
        </mc:Fallback>
      </mc:AlternateContent>
      <p:sp>
        <p:nvSpPr>
          <p:cNvPr id="58" name="Text Box 10"/>
          <p:cNvSpPr txBox="1">
            <a:spLocks noChangeArrowheads="1"/>
          </p:cNvSpPr>
          <p:nvPr/>
        </p:nvSpPr>
        <p:spPr bwMode="auto">
          <a:xfrm>
            <a:off x="3255403" y="2261491"/>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59" name="Rectangle 58"/>
          <p:cNvSpPr>
            <a:spLocks noChangeArrowheads="1"/>
          </p:cNvSpPr>
          <p:nvPr/>
        </p:nvSpPr>
        <p:spPr bwMode="auto">
          <a:xfrm>
            <a:off x="2347499" y="3531470"/>
            <a:ext cx="641885"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60" name="Rectangle 59"/>
          <p:cNvSpPr>
            <a:spLocks noChangeArrowheads="1"/>
          </p:cNvSpPr>
          <p:nvPr/>
        </p:nvSpPr>
        <p:spPr bwMode="auto">
          <a:xfrm>
            <a:off x="2989384" y="3531469"/>
            <a:ext cx="557257"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61" name="Rectangle 60"/>
          <p:cNvSpPr>
            <a:spLocks noChangeArrowheads="1"/>
          </p:cNvSpPr>
          <p:nvPr/>
        </p:nvSpPr>
        <p:spPr bwMode="auto">
          <a:xfrm>
            <a:off x="3554252" y="3531469"/>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AlternateContent xmlns:mc="http://schemas.openxmlformats.org/markup-compatibility/2006" xmlns:a14="http://schemas.microsoft.com/office/drawing/2010/main">
        <mc:Choice Requires="a14">
          <p:sp>
            <p:nvSpPr>
              <p:cNvPr id="62" name="Rectangle 61"/>
              <p:cNvSpPr/>
              <p:nvPr/>
            </p:nvSpPr>
            <p:spPr>
              <a:xfrm>
                <a:off x="1492072" y="3531393"/>
                <a:ext cx="823559"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i="1">
                            <a:latin typeface="Cambria Math" panose="02040503050406030204" pitchFamily="18" charset="0"/>
                          </a:rPr>
                          <m:t>1</m:t>
                        </m:r>
                      </m:sub>
                    </m:sSub>
                  </m:oMath>
                </a14:m>
                <a:endParaRPr lang="en-US" dirty="0"/>
              </a:p>
            </p:txBody>
          </p:sp>
        </mc:Choice>
        <mc:Fallback xmlns="">
          <p:sp>
            <p:nvSpPr>
              <p:cNvPr id="62" name="Rectangle 61"/>
              <p:cNvSpPr>
                <a:spLocks noRot="1" noChangeAspect="1" noMove="1" noResize="1" noEditPoints="1" noAdjustHandles="1" noChangeArrowheads="1" noChangeShapeType="1" noTextEdit="1"/>
              </p:cNvSpPr>
              <p:nvPr/>
            </p:nvSpPr>
            <p:spPr>
              <a:xfrm>
                <a:off x="1492072" y="3531393"/>
                <a:ext cx="823559" cy="369332"/>
              </a:xfrm>
              <a:prstGeom prst="rect">
                <a:avLst/>
              </a:prstGeom>
              <a:blipFill rotWithShape="0">
                <a:blip r:embed="rId5"/>
                <a:stretch>
                  <a:fillRect l="-6667" t="-8197" b="-24590"/>
                </a:stretch>
              </a:blipFill>
            </p:spPr>
            <p:txBody>
              <a:bodyPr/>
              <a:lstStyle/>
              <a:p>
                <a:r>
                  <a:rPr lang="en-US">
                    <a:noFill/>
                  </a:rPr>
                  <a:t> </a:t>
                </a:r>
              </a:p>
            </p:txBody>
          </p:sp>
        </mc:Fallback>
      </mc:AlternateContent>
      <p:sp>
        <p:nvSpPr>
          <p:cNvPr id="63" name="Rectangle 62"/>
          <p:cNvSpPr>
            <a:spLocks noChangeArrowheads="1"/>
          </p:cNvSpPr>
          <p:nvPr/>
        </p:nvSpPr>
        <p:spPr bwMode="auto">
          <a:xfrm>
            <a:off x="2347499" y="4409487"/>
            <a:ext cx="350324"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64" name="Rectangle 63"/>
          <p:cNvSpPr>
            <a:spLocks noChangeArrowheads="1"/>
          </p:cNvSpPr>
          <p:nvPr/>
        </p:nvSpPr>
        <p:spPr bwMode="auto">
          <a:xfrm>
            <a:off x="2710756" y="4409487"/>
            <a:ext cx="835886"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65" name="Rectangle 64"/>
          <p:cNvSpPr>
            <a:spLocks noChangeArrowheads="1"/>
          </p:cNvSpPr>
          <p:nvPr/>
        </p:nvSpPr>
        <p:spPr bwMode="auto">
          <a:xfrm>
            <a:off x="3554252" y="4409487"/>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AlternateContent xmlns:mc="http://schemas.openxmlformats.org/markup-compatibility/2006" xmlns:a14="http://schemas.microsoft.com/office/drawing/2010/main">
        <mc:Choice Requires="a14">
          <p:sp>
            <p:nvSpPr>
              <p:cNvPr id="66" name="Rectangle 65"/>
              <p:cNvSpPr/>
              <p:nvPr/>
            </p:nvSpPr>
            <p:spPr>
              <a:xfrm>
                <a:off x="1492072" y="4408129"/>
                <a:ext cx="855427"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𝐷</m:t>
                        </m:r>
                      </m:sub>
                    </m:sSub>
                  </m:oMath>
                </a14:m>
                <a:endParaRPr lang="en-US" dirty="0"/>
              </a:p>
            </p:txBody>
          </p:sp>
        </mc:Choice>
        <mc:Fallback xmlns="">
          <p:sp>
            <p:nvSpPr>
              <p:cNvPr id="66" name="Rectangle 65"/>
              <p:cNvSpPr>
                <a:spLocks noRot="1" noChangeAspect="1" noMove="1" noResize="1" noEditPoints="1" noAdjustHandles="1" noChangeArrowheads="1" noChangeShapeType="1" noTextEdit="1"/>
              </p:cNvSpPr>
              <p:nvPr/>
            </p:nvSpPr>
            <p:spPr>
              <a:xfrm>
                <a:off x="1492072" y="4408129"/>
                <a:ext cx="855427" cy="369332"/>
              </a:xfrm>
              <a:prstGeom prst="rect">
                <a:avLst/>
              </a:prstGeom>
              <a:blipFill rotWithShape="0">
                <a:blip r:embed="rId6"/>
                <a:stretch>
                  <a:fillRect l="-6429" t="-8197" b="-24590"/>
                </a:stretch>
              </a:blipFill>
            </p:spPr>
            <p:txBody>
              <a:bodyPr/>
              <a:lstStyle/>
              <a:p>
                <a:r>
                  <a:rPr lang="en-US">
                    <a:noFill/>
                  </a:rPr>
                  <a:t> </a:t>
                </a:r>
              </a:p>
            </p:txBody>
          </p:sp>
        </mc:Fallback>
      </mc:AlternateContent>
      <p:sp>
        <p:nvSpPr>
          <p:cNvPr id="67" name="Text Box 10"/>
          <p:cNvSpPr txBox="1">
            <a:spLocks noChangeArrowheads="1"/>
          </p:cNvSpPr>
          <p:nvPr/>
        </p:nvSpPr>
        <p:spPr bwMode="auto">
          <a:xfrm>
            <a:off x="1580001" y="3988940"/>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68" name="Text Box 13"/>
          <p:cNvSpPr txBox="1">
            <a:spLocks noChangeArrowheads="1"/>
          </p:cNvSpPr>
          <p:nvPr/>
        </p:nvSpPr>
        <p:spPr bwMode="auto">
          <a:xfrm>
            <a:off x="1494739" y="2473430"/>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a:t>
            </a:r>
            <a:r>
              <a:rPr lang="en-US" altLang="zh-CN" dirty="0" smtClean="0">
                <a:ea typeface="SimSun" panose="02010600030101010101" pitchFamily="2" charset="-122"/>
              </a:rPr>
              <a:t> </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response  </a:t>
            </a:r>
            <a:r>
              <a:rPr lang="en-US" altLang="zh-CN" dirty="0" smtClean="0">
                <a:ea typeface="SimSun" panose="02010600030101010101" pitchFamily="2" charset="-122"/>
              </a:rPr>
              <a:t>?</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a:t>
            </a:r>
          </a:p>
        </p:txBody>
      </p:sp>
      <p:sp>
        <p:nvSpPr>
          <p:cNvPr id="69" name="Text Box 14"/>
          <p:cNvSpPr txBox="1">
            <a:spLocks noChangeArrowheads="1"/>
          </p:cNvSpPr>
          <p:nvPr/>
        </p:nvSpPr>
        <p:spPr bwMode="auto">
          <a:xfrm>
            <a:off x="3850667" y="2472696"/>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a:t>
            </a:r>
            <a:r>
              <a:rPr lang="en-US" altLang="zh-CN" dirty="0" smtClean="0">
                <a:ea typeface="SimSun" panose="02010600030101010101" pitchFamily="2" charset="-122"/>
              </a:rPr>
              <a:t>?</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relief </a:t>
            </a:r>
            <a:r>
              <a:rPr lang="en-US" altLang="zh-CN" dirty="0" smtClean="0">
                <a:ea typeface="SimSun" panose="02010600030101010101" pitchFamily="2" charset="-122"/>
              </a:rPr>
              <a:t>?</a:t>
            </a:r>
            <a:r>
              <a:rPr lang="en-US" altLang="zh-CN" dirty="0">
                <a:ea typeface="SimSun" panose="02010600030101010101" pitchFamily="2" charset="-122"/>
              </a:rPr>
              <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spTree>
    <p:extLst>
      <p:ext uri="{BB962C8B-B14F-4D97-AF65-F5344CB8AC3E}">
        <p14:creationId xmlns:p14="http://schemas.microsoft.com/office/powerpoint/2010/main" val="23165911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the EM Algorithm Works</a:t>
            </a:r>
            <a:endParaRPr lang="en-US" dirty="0"/>
          </a:p>
        </p:txBody>
      </p:sp>
      <p:sp>
        <p:nvSpPr>
          <p:cNvPr id="3" name="Content Placeholder 2"/>
          <p:cNvSpPr>
            <a:spLocks noGrp="1"/>
          </p:cNvSpPr>
          <p:nvPr>
            <p:ph sz="half" idx="1"/>
          </p:nvPr>
        </p:nvSpPr>
        <p:spPr/>
        <p:txBody>
          <a:bodyPr/>
          <a:lstStyle/>
          <a:p>
            <a:endParaRPr lang="en-US" dirty="0"/>
          </a:p>
        </p:txBody>
      </p:sp>
      <p:cxnSp>
        <p:nvCxnSpPr>
          <p:cNvPr id="97" name="Straight Connector 53"/>
          <p:cNvCxnSpPr>
            <a:cxnSpLocks noChangeShapeType="1"/>
          </p:cNvCxnSpPr>
          <p:nvPr/>
        </p:nvCxnSpPr>
        <p:spPr bwMode="auto">
          <a:xfrm flipH="1">
            <a:off x="6035039" y="1719746"/>
            <a:ext cx="3935" cy="4600031"/>
          </a:xfrm>
          <a:prstGeom prst="line">
            <a:avLst/>
          </a:prstGeom>
          <a:noFill/>
          <a:ln w="9525" algn="ctr">
            <a:solidFill>
              <a:schemeClr val="tx1"/>
            </a:solidFill>
            <a:round/>
            <a:headEnd/>
            <a:tailEnd/>
          </a:ln>
          <a:extLst>
            <a:ext uri="{909E8E84-426E-40dd-AFC4-6F175D3DCCD1}">
              <a14:hiddenFill xmlns:a14="http://schemas.microsoft.com/office/drawing/2010/main" xmlns="">
                <a:noFill/>
              </a14:hiddenFill>
            </a:ext>
          </a:extLst>
        </p:spPr>
      </p:cxn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28</a:t>
            </a:fld>
            <a:endParaRPr lang="en-US" dirty="0"/>
          </a:p>
        </p:txBody>
      </p:sp>
      <p:sp>
        <p:nvSpPr>
          <p:cNvPr id="6" name="Rectangle 5"/>
          <p:cNvSpPr>
            <a:spLocks noChangeArrowheads="1"/>
          </p:cNvSpPr>
          <p:nvPr/>
        </p:nvSpPr>
        <p:spPr bwMode="auto">
          <a:xfrm>
            <a:off x="2124432" y="3618147"/>
            <a:ext cx="641885"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7" name="Rectangle 6"/>
          <p:cNvSpPr>
            <a:spLocks noChangeArrowheads="1"/>
          </p:cNvSpPr>
          <p:nvPr/>
        </p:nvSpPr>
        <p:spPr bwMode="auto">
          <a:xfrm>
            <a:off x="2766317" y="3618146"/>
            <a:ext cx="557257"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8" name="Rectangle 7"/>
          <p:cNvSpPr>
            <a:spLocks noChangeArrowheads="1"/>
          </p:cNvSpPr>
          <p:nvPr/>
        </p:nvSpPr>
        <p:spPr bwMode="auto">
          <a:xfrm>
            <a:off x="3331185" y="3618146"/>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9" name="Oval 8"/>
              <p:cNvSpPr>
                <a:spLocks noChangeArrowheads="1"/>
              </p:cNvSpPr>
              <p:nvPr/>
            </p:nvSpPr>
            <p:spPr bwMode="auto">
              <a:xfrm>
                <a:off x="1533805" y="1866845"/>
                <a:ext cx="1306079"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9" name="Oval 8"/>
              <p:cNvSpPr>
                <a:spLocks noRot="1" noChangeAspect="1" noMove="1" noResize="1" noEditPoints="1" noAdjustHandles="1" noChangeArrowheads="1" noChangeShapeType="1" noTextEdit="1"/>
              </p:cNvSpPr>
              <p:nvPr/>
            </p:nvSpPr>
            <p:spPr bwMode="auto">
              <a:xfrm>
                <a:off x="1533805" y="1866845"/>
                <a:ext cx="1306079" cy="530225"/>
              </a:xfrm>
              <a:prstGeom prst="ellipse">
                <a:avLst/>
              </a:prstGeom>
              <a:blipFill rotWithShape="0">
                <a:blip r:embed="rId3"/>
                <a:stretch>
                  <a:fillRect b="-2247"/>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val 6"/>
              <p:cNvSpPr>
                <a:spLocks noChangeArrowheads="1"/>
              </p:cNvSpPr>
              <p:nvPr/>
            </p:nvSpPr>
            <p:spPr bwMode="auto">
              <a:xfrm>
                <a:off x="3958436" y="1885100"/>
                <a:ext cx="1306078" cy="511970"/>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10" name="Oval 6"/>
              <p:cNvSpPr>
                <a:spLocks noRot="1" noChangeAspect="1" noMove="1" noResize="1" noEditPoints="1" noAdjustHandles="1" noChangeArrowheads="1" noChangeShapeType="1" noTextEdit="1"/>
              </p:cNvSpPr>
              <p:nvPr/>
            </p:nvSpPr>
            <p:spPr bwMode="auto">
              <a:xfrm>
                <a:off x="3958436" y="1885100"/>
                <a:ext cx="1306078" cy="511970"/>
              </a:xfrm>
              <a:prstGeom prst="ellipse">
                <a:avLst/>
              </a:prstGeom>
              <a:blipFill rotWithShape="0">
                <a:blip r:embed="rId4"/>
                <a:stretch>
                  <a:fillRect b="-3488"/>
                </a:stretch>
              </a:blipFill>
              <a:ln w="9525" algn="ctr">
                <a:solidFill>
                  <a:schemeClr val="tx1"/>
                </a:solidFill>
                <a:round/>
                <a:headEnd/>
                <a:tailEnd/>
              </a:ln>
            </p:spPr>
            <p:txBody>
              <a:bodyPr/>
              <a:lstStyle/>
              <a:p>
                <a:r>
                  <a:rPr lang="en-US">
                    <a:noFill/>
                  </a:rPr>
                  <a:t> </a:t>
                </a:r>
              </a:p>
            </p:txBody>
          </p:sp>
        </mc:Fallback>
      </mc:AlternateContent>
      <p:sp>
        <p:nvSpPr>
          <p:cNvPr id="11" name="Text Box 10"/>
          <p:cNvSpPr txBox="1">
            <a:spLocks noChangeArrowheads="1"/>
          </p:cNvSpPr>
          <p:nvPr/>
        </p:nvSpPr>
        <p:spPr bwMode="auto">
          <a:xfrm>
            <a:off x="3255403" y="2261491"/>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mc:AlternateContent xmlns:mc="http://schemas.openxmlformats.org/markup-compatibility/2006" xmlns:a14="http://schemas.microsoft.com/office/drawing/2010/main">
        <mc:Choice Requires="a14">
          <p:sp>
            <p:nvSpPr>
              <p:cNvPr id="12" name="Rectangle 11"/>
              <p:cNvSpPr/>
              <p:nvPr/>
            </p:nvSpPr>
            <p:spPr>
              <a:xfrm>
                <a:off x="1236404" y="3567819"/>
                <a:ext cx="823559"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i="1">
                            <a:latin typeface="Cambria Math" panose="02040503050406030204" pitchFamily="18" charset="0"/>
                          </a:rPr>
                          <m:t>1</m:t>
                        </m:r>
                      </m:sub>
                    </m:sSub>
                  </m:oMath>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1236404" y="3567819"/>
                <a:ext cx="823559" cy="369332"/>
              </a:xfrm>
              <a:prstGeom prst="rect">
                <a:avLst/>
              </a:prstGeom>
              <a:blipFill rotWithShape="0">
                <a:blip r:embed="rId5"/>
                <a:stretch>
                  <a:fillRect l="-6667"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236404" y="4444555"/>
                <a:ext cx="855427"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𝐷</m:t>
                        </m:r>
                      </m:sub>
                    </m:sSub>
                  </m:oMath>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1236404" y="4444555"/>
                <a:ext cx="855427" cy="369332"/>
              </a:xfrm>
              <a:prstGeom prst="rect">
                <a:avLst/>
              </a:prstGeom>
              <a:blipFill rotWithShape="0">
                <a:blip r:embed="rId6"/>
                <a:stretch>
                  <a:fillRect l="-6429" t="-8197" b="-24590"/>
                </a:stretch>
              </a:blipFill>
            </p:spPr>
            <p:txBody>
              <a:bodyPr/>
              <a:lstStyle/>
              <a:p>
                <a:r>
                  <a:rPr lang="en-US">
                    <a:noFill/>
                  </a:rPr>
                  <a:t> </a:t>
                </a:r>
              </a:p>
            </p:txBody>
          </p:sp>
        </mc:Fallback>
      </mc:AlternateContent>
      <p:sp>
        <p:nvSpPr>
          <p:cNvPr id="14" name="Text Box 10"/>
          <p:cNvSpPr txBox="1">
            <a:spLocks noChangeArrowheads="1"/>
          </p:cNvSpPr>
          <p:nvPr/>
        </p:nvSpPr>
        <p:spPr bwMode="auto">
          <a:xfrm>
            <a:off x="1324333" y="4025366"/>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15" name="Rectangle 14"/>
          <p:cNvSpPr>
            <a:spLocks noChangeArrowheads="1"/>
          </p:cNvSpPr>
          <p:nvPr/>
        </p:nvSpPr>
        <p:spPr bwMode="auto">
          <a:xfrm>
            <a:off x="2133029" y="4452668"/>
            <a:ext cx="350324"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.2</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6" name="Rectangle 15"/>
          <p:cNvSpPr>
            <a:spLocks noChangeArrowheads="1"/>
          </p:cNvSpPr>
          <p:nvPr/>
        </p:nvSpPr>
        <p:spPr bwMode="auto">
          <a:xfrm>
            <a:off x="2496286" y="4452668"/>
            <a:ext cx="835886"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.5</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7" name="Rectangle 16"/>
          <p:cNvSpPr>
            <a:spLocks noChangeArrowheads="1"/>
          </p:cNvSpPr>
          <p:nvPr/>
        </p:nvSpPr>
        <p:spPr bwMode="auto">
          <a:xfrm>
            <a:off x="3339782" y="4452668"/>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8" name="Text Box 13"/>
          <p:cNvSpPr txBox="1">
            <a:spLocks noChangeArrowheads="1"/>
          </p:cNvSpPr>
          <p:nvPr/>
        </p:nvSpPr>
        <p:spPr bwMode="auto">
          <a:xfrm>
            <a:off x="1483813" y="2524303"/>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0.3 </a:t>
            </a:r>
            <a:br>
              <a:rPr lang="en-US" altLang="zh-CN" dirty="0">
                <a:ea typeface="SimSun" panose="02010600030101010101" pitchFamily="2" charset="-122"/>
              </a:rPr>
            </a:br>
            <a:r>
              <a:rPr lang="en-US" altLang="zh-CN" dirty="0">
                <a:ea typeface="SimSun" panose="02010600030101010101" pitchFamily="2" charset="-122"/>
              </a:rPr>
              <a:t>response  0.2</a:t>
            </a:r>
            <a:br>
              <a:rPr lang="en-US" altLang="zh-CN" dirty="0">
                <a:ea typeface="SimSun" panose="02010600030101010101" pitchFamily="2" charset="-122"/>
              </a:rPr>
            </a:br>
            <a:r>
              <a:rPr lang="en-US" altLang="zh-CN" dirty="0">
                <a:ea typeface="SimSun" panose="02010600030101010101" pitchFamily="2" charset="-122"/>
              </a:rPr>
              <a:t>...</a:t>
            </a:r>
          </a:p>
        </p:txBody>
      </p:sp>
      <p:sp>
        <p:nvSpPr>
          <p:cNvPr id="19" name="Text Box 14"/>
          <p:cNvSpPr txBox="1">
            <a:spLocks noChangeArrowheads="1"/>
          </p:cNvSpPr>
          <p:nvPr/>
        </p:nvSpPr>
        <p:spPr bwMode="auto">
          <a:xfrm>
            <a:off x="3839741" y="2523569"/>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0.1</a:t>
            </a:r>
            <a:br>
              <a:rPr lang="en-US" altLang="zh-CN" dirty="0">
                <a:ea typeface="SimSun" panose="02010600030101010101" pitchFamily="2" charset="-122"/>
              </a:rPr>
            </a:br>
            <a:r>
              <a:rPr lang="en-US" altLang="zh-CN" dirty="0">
                <a:ea typeface="SimSun" panose="02010600030101010101" pitchFamily="2" charset="-122"/>
              </a:rPr>
              <a:t>relief 0.05</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sp>
        <p:nvSpPr>
          <p:cNvPr id="20" name="Rectangle 4"/>
          <p:cNvSpPr>
            <a:spLocks noChangeArrowheads="1"/>
          </p:cNvSpPr>
          <p:nvPr/>
        </p:nvSpPr>
        <p:spPr bwMode="auto">
          <a:xfrm>
            <a:off x="7192666" y="1939829"/>
            <a:ext cx="3477619" cy="914400"/>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endParaRPr lang="en-US"/>
          </a:p>
        </p:txBody>
      </p:sp>
      <p:sp>
        <p:nvSpPr>
          <p:cNvPr id="21" name="Rectangle 5"/>
          <p:cNvSpPr>
            <a:spLocks noChangeArrowheads="1"/>
          </p:cNvSpPr>
          <p:nvPr/>
        </p:nvSpPr>
        <p:spPr bwMode="auto">
          <a:xfrm>
            <a:off x="7167928" y="3730021"/>
            <a:ext cx="3477618" cy="914400"/>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endParaRPr lang="en-US"/>
          </a:p>
        </p:txBody>
      </p:sp>
      <p:sp>
        <p:nvSpPr>
          <p:cNvPr id="22" name="TextBox 7"/>
          <p:cNvSpPr txBox="1">
            <a:spLocks noChangeArrowheads="1"/>
          </p:cNvSpPr>
          <p:nvPr/>
        </p:nvSpPr>
        <p:spPr bwMode="auto">
          <a:xfrm>
            <a:off x="7308516" y="1941350"/>
            <a:ext cx="15202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response</a:t>
            </a:r>
            <a:endParaRPr lang="en-US" sz="1800" dirty="0">
              <a:latin typeface="Arial" panose="020B0604020202020204" pitchFamily="34" charset="0"/>
            </a:endParaRPr>
          </a:p>
        </p:txBody>
      </p:sp>
      <p:sp>
        <p:nvSpPr>
          <p:cNvPr id="23" name="TextBox 8"/>
          <p:cNvSpPr txBox="1">
            <a:spLocks noChangeArrowheads="1"/>
          </p:cNvSpPr>
          <p:nvPr/>
        </p:nvSpPr>
        <p:spPr bwMode="auto">
          <a:xfrm>
            <a:off x="7316492" y="2244629"/>
            <a:ext cx="140482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criticism </a:t>
            </a:r>
            <a:endParaRPr lang="en-US" sz="1800" dirty="0">
              <a:latin typeface="Arial" panose="020B0604020202020204" pitchFamily="34" charset="0"/>
            </a:endParaRPr>
          </a:p>
        </p:txBody>
      </p:sp>
      <p:sp>
        <p:nvSpPr>
          <p:cNvPr id="24" name="TextBox 9"/>
          <p:cNvSpPr txBox="1">
            <a:spLocks noChangeArrowheads="1"/>
          </p:cNvSpPr>
          <p:nvPr/>
        </p:nvSpPr>
        <p:spPr bwMode="auto">
          <a:xfrm>
            <a:off x="7316492" y="2539904"/>
            <a:ext cx="155005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government</a:t>
            </a:r>
            <a:endParaRPr lang="en-US" sz="1800" dirty="0">
              <a:latin typeface="Arial" panose="020B0604020202020204" pitchFamily="34" charset="0"/>
            </a:endParaRPr>
          </a:p>
        </p:txBody>
      </p:sp>
      <p:sp>
        <p:nvSpPr>
          <p:cNvPr id="45" name="Rectangle 32"/>
          <p:cNvSpPr>
            <a:spLocks noChangeArrowheads="1"/>
          </p:cNvSpPr>
          <p:nvPr/>
        </p:nvSpPr>
        <p:spPr bwMode="auto">
          <a:xfrm>
            <a:off x="8866547" y="2036637"/>
            <a:ext cx="535825"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6" name="Rectangle 33"/>
          <p:cNvSpPr>
            <a:spLocks noChangeArrowheads="1"/>
          </p:cNvSpPr>
          <p:nvPr/>
        </p:nvSpPr>
        <p:spPr bwMode="auto">
          <a:xfrm>
            <a:off x="9398119" y="2036637"/>
            <a:ext cx="382732" cy="152358"/>
          </a:xfrm>
          <a:prstGeom prst="rect">
            <a:avLst/>
          </a:prstGeom>
          <a:solidFill>
            <a:srgbClr val="0000CC"/>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7" name="Rectangle 34"/>
          <p:cNvSpPr>
            <a:spLocks noChangeArrowheads="1"/>
          </p:cNvSpPr>
          <p:nvPr/>
        </p:nvSpPr>
        <p:spPr bwMode="auto">
          <a:xfrm>
            <a:off x="9780851" y="2036637"/>
            <a:ext cx="421005" cy="152358"/>
          </a:xfrm>
          <a:prstGeom prst="rect">
            <a:avLst/>
          </a:prstGeom>
          <a:solidFill>
            <a:srgbClr val="008000"/>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8" name="Rectangle 35"/>
          <p:cNvSpPr>
            <a:spLocks noChangeArrowheads="1"/>
          </p:cNvSpPr>
          <p:nvPr/>
        </p:nvSpPr>
        <p:spPr bwMode="auto">
          <a:xfrm>
            <a:off x="8866547" y="2324424"/>
            <a:ext cx="255155"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9" name="Rectangle 36"/>
          <p:cNvSpPr>
            <a:spLocks noChangeArrowheads="1"/>
          </p:cNvSpPr>
          <p:nvPr/>
        </p:nvSpPr>
        <p:spPr bwMode="auto">
          <a:xfrm>
            <a:off x="9121702" y="2324424"/>
            <a:ext cx="382732" cy="152358"/>
          </a:xfrm>
          <a:prstGeom prst="rect">
            <a:avLst/>
          </a:prstGeom>
          <a:solidFill>
            <a:srgbClr val="0000CC"/>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0" name="Rectangle 37"/>
          <p:cNvSpPr>
            <a:spLocks noChangeArrowheads="1"/>
          </p:cNvSpPr>
          <p:nvPr/>
        </p:nvSpPr>
        <p:spPr bwMode="auto">
          <a:xfrm>
            <a:off x="9504433" y="2324424"/>
            <a:ext cx="382732" cy="152358"/>
          </a:xfrm>
          <a:prstGeom prst="rect">
            <a:avLst/>
          </a:prstGeom>
          <a:solidFill>
            <a:srgbClr val="008000"/>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1" name="Rectangle 38"/>
          <p:cNvSpPr>
            <a:spLocks noChangeArrowheads="1"/>
          </p:cNvSpPr>
          <p:nvPr/>
        </p:nvSpPr>
        <p:spPr bwMode="auto">
          <a:xfrm>
            <a:off x="8866547" y="2629140"/>
            <a:ext cx="574098"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2" name="Rectangle 39"/>
          <p:cNvSpPr>
            <a:spLocks noChangeArrowheads="1"/>
          </p:cNvSpPr>
          <p:nvPr/>
        </p:nvSpPr>
        <p:spPr bwMode="auto">
          <a:xfrm>
            <a:off x="9440645" y="2629140"/>
            <a:ext cx="382732" cy="152358"/>
          </a:xfrm>
          <a:prstGeom prst="rect">
            <a:avLst/>
          </a:prstGeom>
          <a:solidFill>
            <a:srgbClr val="0000CC"/>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3" name="Rectangle 40"/>
          <p:cNvSpPr>
            <a:spLocks noChangeArrowheads="1"/>
          </p:cNvSpPr>
          <p:nvPr/>
        </p:nvSpPr>
        <p:spPr bwMode="auto">
          <a:xfrm>
            <a:off x="9823377" y="2629140"/>
            <a:ext cx="191366" cy="152358"/>
          </a:xfrm>
          <a:prstGeom prst="rect">
            <a:avLst/>
          </a:prstGeom>
          <a:solidFill>
            <a:srgbClr val="008000"/>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4" name="Rectangle 41"/>
          <p:cNvSpPr>
            <a:spLocks noChangeArrowheads="1"/>
          </p:cNvSpPr>
          <p:nvPr/>
        </p:nvSpPr>
        <p:spPr bwMode="auto">
          <a:xfrm>
            <a:off x="8844231" y="3830789"/>
            <a:ext cx="255155" cy="160822"/>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5" name="Rectangle 42"/>
          <p:cNvSpPr>
            <a:spLocks noChangeArrowheads="1"/>
          </p:cNvSpPr>
          <p:nvPr/>
        </p:nvSpPr>
        <p:spPr bwMode="auto">
          <a:xfrm>
            <a:off x="9099386" y="3830789"/>
            <a:ext cx="255155" cy="160822"/>
          </a:xfrm>
          <a:prstGeom prst="rect">
            <a:avLst/>
          </a:prstGeom>
          <a:solidFill>
            <a:srgbClr val="0000CC"/>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6" name="Rectangle 43"/>
          <p:cNvSpPr>
            <a:spLocks noChangeArrowheads="1"/>
          </p:cNvSpPr>
          <p:nvPr/>
        </p:nvSpPr>
        <p:spPr bwMode="auto">
          <a:xfrm>
            <a:off x="9354540" y="3830789"/>
            <a:ext cx="893041" cy="160822"/>
          </a:xfrm>
          <a:prstGeom prst="rect">
            <a:avLst/>
          </a:prstGeom>
          <a:solidFill>
            <a:srgbClr val="008000"/>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7" name="Rectangle 44"/>
          <p:cNvSpPr>
            <a:spLocks noChangeArrowheads="1"/>
          </p:cNvSpPr>
          <p:nvPr/>
        </p:nvSpPr>
        <p:spPr bwMode="auto">
          <a:xfrm>
            <a:off x="8844231" y="4118576"/>
            <a:ext cx="637886"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8" name="Rectangle 45"/>
          <p:cNvSpPr>
            <a:spLocks noChangeArrowheads="1"/>
          </p:cNvSpPr>
          <p:nvPr/>
        </p:nvSpPr>
        <p:spPr bwMode="auto">
          <a:xfrm>
            <a:off x="9482117" y="4118576"/>
            <a:ext cx="446520" cy="152358"/>
          </a:xfrm>
          <a:prstGeom prst="rect">
            <a:avLst/>
          </a:prstGeom>
          <a:solidFill>
            <a:srgbClr val="0000CC"/>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9" name="Rectangle 46"/>
          <p:cNvSpPr>
            <a:spLocks noChangeArrowheads="1"/>
          </p:cNvSpPr>
          <p:nvPr/>
        </p:nvSpPr>
        <p:spPr bwMode="auto">
          <a:xfrm>
            <a:off x="9928638" y="4118576"/>
            <a:ext cx="255155" cy="152358"/>
          </a:xfrm>
          <a:prstGeom prst="rect">
            <a:avLst/>
          </a:prstGeom>
          <a:solidFill>
            <a:srgbClr val="008000"/>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60" name="Rectangle 47"/>
          <p:cNvSpPr>
            <a:spLocks noChangeArrowheads="1"/>
          </p:cNvSpPr>
          <p:nvPr/>
        </p:nvSpPr>
        <p:spPr bwMode="auto">
          <a:xfrm>
            <a:off x="9290751" y="4397899"/>
            <a:ext cx="382732" cy="152358"/>
          </a:xfrm>
          <a:prstGeom prst="rect">
            <a:avLst/>
          </a:prstGeom>
          <a:solidFill>
            <a:srgbClr val="0000CC"/>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61" name="Rectangle 48"/>
          <p:cNvSpPr>
            <a:spLocks noChangeArrowheads="1"/>
          </p:cNvSpPr>
          <p:nvPr/>
        </p:nvSpPr>
        <p:spPr bwMode="auto">
          <a:xfrm>
            <a:off x="8844231" y="4397899"/>
            <a:ext cx="446520"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62" name="Rectangle 49"/>
          <p:cNvSpPr>
            <a:spLocks noChangeArrowheads="1"/>
          </p:cNvSpPr>
          <p:nvPr/>
        </p:nvSpPr>
        <p:spPr bwMode="auto">
          <a:xfrm>
            <a:off x="9673483" y="4397899"/>
            <a:ext cx="318943" cy="152358"/>
          </a:xfrm>
          <a:prstGeom prst="rect">
            <a:avLst/>
          </a:prstGeom>
          <a:solidFill>
            <a:srgbClr val="008000"/>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63" name="TextBox 69"/>
          <p:cNvSpPr txBox="1">
            <a:spLocks noChangeArrowheads="1"/>
          </p:cNvSpPr>
          <p:nvPr/>
        </p:nvSpPr>
        <p:spPr bwMode="auto">
          <a:xfrm>
            <a:off x="7288562" y="3704240"/>
            <a:ext cx="13846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hurricane</a:t>
            </a:r>
            <a:endParaRPr lang="en-US" sz="1800" dirty="0">
              <a:latin typeface="Arial" panose="020B0604020202020204" pitchFamily="34" charset="0"/>
            </a:endParaRPr>
          </a:p>
        </p:txBody>
      </p:sp>
      <p:sp>
        <p:nvSpPr>
          <p:cNvPr id="64" name="TextBox 70"/>
          <p:cNvSpPr txBox="1">
            <a:spLocks noChangeArrowheads="1"/>
          </p:cNvSpPr>
          <p:nvPr/>
        </p:nvSpPr>
        <p:spPr bwMode="auto">
          <a:xfrm>
            <a:off x="7282228" y="4007833"/>
            <a:ext cx="15217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government</a:t>
            </a:r>
            <a:endParaRPr lang="en-US" sz="1800" dirty="0">
              <a:latin typeface="Arial" panose="020B0604020202020204" pitchFamily="34" charset="0"/>
            </a:endParaRPr>
          </a:p>
        </p:txBody>
      </p:sp>
      <p:sp>
        <p:nvSpPr>
          <p:cNvPr id="89" name="TextBox 227"/>
          <p:cNvSpPr txBox="1">
            <a:spLocks noChangeArrowheads="1"/>
          </p:cNvSpPr>
          <p:nvPr/>
        </p:nvSpPr>
        <p:spPr bwMode="auto">
          <a:xfrm>
            <a:off x="6506867" y="2246216"/>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2400" dirty="0">
                <a:latin typeface="Arial" panose="020B0604020202020204" pitchFamily="34" charset="0"/>
              </a:rPr>
              <a:t>d</a:t>
            </a:r>
            <a:r>
              <a:rPr lang="en-US" sz="2400" baseline="-25000" dirty="0">
                <a:latin typeface="Arial" panose="020B0604020202020204" pitchFamily="34" charset="0"/>
              </a:rPr>
              <a:t>1</a:t>
            </a:r>
          </a:p>
        </p:txBody>
      </p:sp>
      <p:sp>
        <p:nvSpPr>
          <p:cNvPr id="90" name="TextBox 228"/>
          <p:cNvSpPr txBox="1">
            <a:spLocks noChangeArrowheads="1"/>
          </p:cNvSpPr>
          <p:nvPr/>
        </p:nvSpPr>
        <p:spPr bwMode="auto">
          <a:xfrm>
            <a:off x="6539503" y="373676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2400" dirty="0" err="1" smtClean="0">
                <a:latin typeface="Arial" panose="020B0604020202020204" pitchFamily="34" charset="0"/>
              </a:rPr>
              <a:t>d</a:t>
            </a:r>
            <a:r>
              <a:rPr lang="en-US" sz="2400" baseline="-25000" dirty="0" err="1" smtClean="0">
                <a:latin typeface="Arial" panose="020B0604020202020204" pitchFamily="34" charset="0"/>
              </a:rPr>
              <a:t>D</a:t>
            </a:r>
            <a:endParaRPr lang="en-US" sz="2400" baseline="-25000" dirty="0">
              <a:latin typeface="Arial" panose="020B0604020202020204" pitchFamily="34" charset="0"/>
            </a:endParaRPr>
          </a:p>
        </p:txBody>
      </p:sp>
      <p:sp>
        <p:nvSpPr>
          <p:cNvPr id="94" name="Rectangle 93"/>
          <p:cNvSpPr/>
          <p:nvPr/>
        </p:nvSpPr>
        <p:spPr>
          <a:xfrm>
            <a:off x="3932912" y="3884588"/>
            <a:ext cx="1716392" cy="3459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Sum fractional counts</a:t>
            </a:r>
            <a:endParaRPr lang="en-US" sz="2400" dirty="0">
              <a:solidFill>
                <a:schemeClr val="tx1"/>
              </a:solidFill>
            </a:endParaRPr>
          </a:p>
        </p:txBody>
      </p:sp>
      <p:sp>
        <p:nvSpPr>
          <p:cNvPr id="96" name="TextBox 71"/>
          <p:cNvSpPr txBox="1">
            <a:spLocks noChangeArrowheads="1"/>
          </p:cNvSpPr>
          <p:nvPr/>
        </p:nvSpPr>
        <p:spPr bwMode="auto">
          <a:xfrm>
            <a:off x="7282228" y="4333623"/>
            <a:ext cx="129477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response</a:t>
            </a:r>
            <a:endParaRPr lang="en-US" sz="1800" dirty="0">
              <a:latin typeface="Arial" panose="020B0604020202020204" pitchFamily="34" charset="0"/>
            </a:endParaRPr>
          </a:p>
        </p:txBody>
      </p:sp>
      <p:sp>
        <p:nvSpPr>
          <p:cNvPr id="98" name="Right Arrow 205"/>
          <p:cNvSpPr>
            <a:spLocks noChangeArrowheads="1"/>
          </p:cNvSpPr>
          <p:nvPr/>
        </p:nvSpPr>
        <p:spPr bwMode="auto">
          <a:xfrm flipH="1">
            <a:off x="5523494" y="3676000"/>
            <a:ext cx="975802" cy="626156"/>
          </a:xfrm>
          <a:prstGeom prst="rightArrow">
            <a:avLst>
              <a:gd name="adj1" fmla="val 50000"/>
              <a:gd name="adj2" fmla="val 50000"/>
            </a:avLst>
          </a:prstGeom>
          <a:solidFill>
            <a:srgbClr val="E48312"/>
          </a:solidFill>
          <a:ln>
            <a:noFill/>
          </a:ln>
        </p:spPr>
        <p:txBody>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dirty="0" smtClean="0"/>
              <a:t>M-step</a:t>
            </a:r>
            <a:endParaRPr lang="en-US" dirty="0"/>
          </a:p>
        </p:txBody>
      </p:sp>
      <p:sp>
        <p:nvSpPr>
          <p:cNvPr id="99" name="Text Box 10"/>
          <p:cNvSpPr txBox="1">
            <a:spLocks noChangeArrowheads="1"/>
          </p:cNvSpPr>
          <p:nvPr/>
        </p:nvSpPr>
        <p:spPr bwMode="auto">
          <a:xfrm>
            <a:off x="6591024" y="3210020"/>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cxnSp>
        <p:nvCxnSpPr>
          <p:cNvPr id="100" name="Curved Connector 99"/>
          <p:cNvCxnSpPr>
            <a:stCxn id="45" idx="0"/>
          </p:cNvCxnSpPr>
          <p:nvPr/>
        </p:nvCxnSpPr>
        <p:spPr>
          <a:xfrm rot="16200000" flipH="1" flipV="1">
            <a:off x="5628299" y="-1027804"/>
            <a:ext cx="441721" cy="6570601"/>
          </a:xfrm>
          <a:prstGeom prst="curvedConnector4">
            <a:avLst>
              <a:gd name="adj1" fmla="val -51752"/>
              <a:gd name="adj2" fmla="val 52039"/>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5" name="Curved Connector 104"/>
          <p:cNvCxnSpPr>
            <a:stCxn id="48" idx="0"/>
          </p:cNvCxnSpPr>
          <p:nvPr/>
        </p:nvCxnSpPr>
        <p:spPr>
          <a:xfrm rot="16200000" flipH="1" flipV="1">
            <a:off x="5685735" y="-797454"/>
            <a:ext cx="186513" cy="6430267"/>
          </a:xfrm>
          <a:prstGeom prst="curvedConnector4">
            <a:avLst>
              <a:gd name="adj1" fmla="val -17066"/>
              <a:gd name="adj2" fmla="val 5099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0" name="Curved Connector 109"/>
          <p:cNvCxnSpPr>
            <a:stCxn id="51" idx="2"/>
          </p:cNvCxnSpPr>
          <p:nvPr/>
        </p:nvCxnSpPr>
        <p:spPr>
          <a:xfrm rot="5400000" flipH="1">
            <a:off x="5736824" y="-635274"/>
            <a:ext cx="243808" cy="6589736"/>
          </a:xfrm>
          <a:prstGeom prst="curvedConnector4">
            <a:avLst>
              <a:gd name="adj1" fmla="val -93762"/>
              <a:gd name="adj2" fmla="val 5217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56" idx="0"/>
            <a:endCxn id="19" idx="3"/>
          </p:cNvCxnSpPr>
          <p:nvPr/>
        </p:nvCxnSpPr>
        <p:spPr>
          <a:xfrm rot="16200000" flipV="1">
            <a:off x="7138922" y="1168650"/>
            <a:ext cx="891721" cy="4432558"/>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0" name="Curved Connector 119"/>
          <p:cNvCxnSpPr>
            <a:stCxn id="59" idx="0"/>
          </p:cNvCxnSpPr>
          <p:nvPr/>
        </p:nvCxnSpPr>
        <p:spPr>
          <a:xfrm rot="16200000" flipV="1">
            <a:off x="7189517" y="1251876"/>
            <a:ext cx="1036392" cy="4697007"/>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3" name="Curved Connector 122"/>
          <p:cNvCxnSpPr>
            <a:stCxn id="62" idx="3"/>
          </p:cNvCxnSpPr>
          <p:nvPr/>
        </p:nvCxnSpPr>
        <p:spPr>
          <a:xfrm flipH="1" flipV="1">
            <a:off x="5377797" y="3024019"/>
            <a:ext cx="4614629" cy="1450059"/>
          </a:xfrm>
          <a:prstGeom prst="curvedConnector3">
            <a:avLst>
              <a:gd name="adj1" fmla="val -4954"/>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2" name="Curved Connector 131"/>
          <p:cNvCxnSpPr>
            <a:endCxn id="8" idx="3"/>
          </p:cNvCxnSpPr>
          <p:nvPr/>
        </p:nvCxnSpPr>
        <p:spPr>
          <a:xfrm rot="10800000" flipV="1">
            <a:off x="3888443" y="2536520"/>
            <a:ext cx="3277067" cy="1265010"/>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6" name="Curved Connector 135"/>
          <p:cNvCxnSpPr>
            <a:stCxn id="21" idx="1"/>
            <a:endCxn id="17" idx="3"/>
          </p:cNvCxnSpPr>
          <p:nvPr/>
        </p:nvCxnSpPr>
        <p:spPr>
          <a:xfrm rot="10800000" flipV="1">
            <a:off x="3897040" y="4187220"/>
            <a:ext cx="3270889" cy="448831"/>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9" name="Right Arrow 205"/>
          <p:cNvSpPr>
            <a:spLocks noChangeArrowheads="1"/>
          </p:cNvSpPr>
          <p:nvPr/>
        </p:nvSpPr>
        <p:spPr bwMode="auto">
          <a:xfrm>
            <a:off x="5563128" y="4664760"/>
            <a:ext cx="936168" cy="626156"/>
          </a:xfrm>
          <a:prstGeom prst="rightArrow">
            <a:avLst>
              <a:gd name="adj1" fmla="val 50000"/>
              <a:gd name="adj2" fmla="val 50000"/>
            </a:avLst>
          </a:prstGeom>
          <a:solidFill>
            <a:srgbClr val="E48312"/>
          </a:solidFill>
          <a:ln>
            <a:noFill/>
          </a:ln>
        </p:spPr>
        <p:txBody>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dirty="0" smtClean="0"/>
              <a:t>E-step</a:t>
            </a:r>
            <a:endParaRPr lang="en-US" dirty="0"/>
          </a:p>
        </p:txBody>
      </p:sp>
      <p:sp>
        <p:nvSpPr>
          <p:cNvPr id="145" name="Rectangle 144"/>
          <p:cNvSpPr/>
          <p:nvPr/>
        </p:nvSpPr>
        <p:spPr>
          <a:xfrm>
            <a:off x="1705662" y="5441768"/>
            <a:ext cx="1716392" cy="3459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Bayes rule</a:t>
            </a:r>
            <a:endParaRPr lang="en-US" sz="3200" dirty="0">
              <a:solidFill>
                <a:schemeClr val="tx1"/>
              </a:solidFill>
            </a:endParaRPr>
          </a:p>
        </p:txBody>
      </p:sp>
      <p:graphicFrame>
        <p:nvGraphicFramePr>
          <p:cNvPr id="146" name="Object 145"/>
          <p:cNvGraphicFramePr>
            <a:graphicFrameLocks noChangeAspect="1"/>
          </p:cNvGraphicFramePr>
          <p:nvPr>
            <p:extLst/>
          </p:nvPr>
        </p:nvGraphicFramePr>
        <p:xfrm>
          <a:off x="3397898" y="5214831"/>
          <a:ext cx="6594527" cy="898414"/>
        </p:xfrm>
        <a:graphic>
          <a:graphicData uri="http://schemas.openxmlformats.org/presentationml/2006/ole">
            <mc:AlternateContent xmlns:mc="http://schemas.openxmlformats.org/markup-compatibility/2006">
              <mc:Choice xmlns:v="urn:schemas-microsoft-com:vml" Requires="v">
                <p:oleObj spid="_x0000_s4129" name="Equation" r:id="rId7" imgW="3822480" imgH="520560" progId="Equation.3">
                  <p:embed/>
                </p:oleObj>
              </mc:Choice>
              <mc:Fallback>
                <p:oleObj name="Equation" r:id="rId7" imgW="3822480" imgH="520560" progId="Equation.3">
                  <p:embed/>
                  <p:pic>
                    <p:nvPicPr>
                      <p:cNvPr id="0" name=""/>
                      <p:cNvPicPr/>
                      <p:nvPr/>
                    </p:nvPicPr>
                    <p:blipFill>
                      <a:blip r:embed="rId8"/>
                      <a:stretch>
                        <a:fillRect/>
                      </a:stretch>
                    </p:blipFill>
                    <p:spPr>
                      <a:xfrm>
                        <a:off x="3397898" y="5214831"/>
                        <a:ext cx="6594527" cy="898414"/>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5229022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a:t>
            </a:r>
            <a:r>
              <a:rPr lang="en-US" dirty="0" err="1" smtClean="0"/>
              <a:t>pLSA</a:t>
            </a:r>
            <a:endParaRPr lang="en-US" dirty="0"/>
          </a:p>
        </p:txBody>
      </p:sp>
      <p:sp>
        <p:nvSpPr>
          <p:cNvPr id="6" name="Text Placeholder 5"/>
          <p:cNvSpPr>
            <a:spLocks noGrp="1"/>
          </p:cNvSpPr>
          <p:nvPr>
            <p:ph type="body" idx="1"/>
          </p:nvPr>
        </p:nvSpPr>
        <p:spPr/>
        <p:txBody>
          <a:bodyPr>
            <a:normAutofit/>
          </a:bodyPr>
          <a:lstStyle/>
          <a:p>
            <a:r>
              <a:rPr lang="en-US" sz="2400" dirty="0" smtClean="0"/>
              <a:t>Pros</a:t>
            </a:r>
            <a:endParaRPr lang="en-US" sz="2400" dirty="0"/>
          </a:p>
        </p:txBody>
      </p:sp>
      <p:sp>
        <p:nvSpPr>
          <p:cNvPr id="7" name="Content Placeholder 6"/>
          <p:cNvSpPr>
            <a:spLocks noGrp="1"/>
          </p:cNvSpPr>
          <p:nvPr>
            <p:ph sz="half" idx="2"/>
          </p:nvPr>
        </p:nvSpPr>
        <p:spPr/>
        <p:txBody>
          <a:bodyPr>
            <a:normAutofit/>
          </a:bodyPr>
          <a:lstStyle/>
          <a:p>
            <a:pPr>
              <a:buFont typeface="Wingdings" panose="05000000000000000000" pitchFamily="2" charset="2"/>
              <a:buChar char="q"/>
            </a:pPr>
            <a:r>
              <a:rPr lang="en-US" sz="2400" dirty="0" smtClean="0"/>
              <a:t> Simple, only one </a:t>
            </a:r>
            <a:r>
              <a:rPr lang="en-US" sz="2400" dirty="0" err="1" smtClean="0"/>
              <a:t>hyperparameter</a:t>
            </a:r>
            <a:r>
              <a:rPr lang="en-US" sz="2400" dirty="0" smtClean="0"/>
              <a:t> k</a:t>
            </a:r>
          </a:p>
          <a:p>
            <a:pPr>
              <a:buFont typeface="Wingdings" panose="05000000000000000000" pitchFamily="2" charset="2"/>
              <a:buChar char="q"/>
            </a:pPr>
            <a:r>
              <a:rPr lang="en-US" sz="2400" dirty="0"/>
              <a:t> E</a:t>
            </a:r>
            <a:r>
              <a:rPr lang="en-US" sz="2400" dirty="0" smtClean="0"/>
              <a:t>asy to incorporate prior in the EM algorithm</a:t>
            </a:r>
            <a:endParaRPr lang="en-US" sz="2400" dirty="0"/>
          </a:p>
        </p:txBody>
      </p:sp>
      <p:sp>
        <p:nvSpPr>
          <p:cNvPr id="8" name="Text Placeholder 7"/>
          <p:cNvSpPr>
            <a:spLocks noGrp="1"/>
          </p:cNvSpPr>
          <p:nvPr>
            <p:ph type="body" sz="quarter" idx="3"/>
          </p:nvPr>
        </p:nvSpPr>
        <p:spPr/>
        <p:txBody>
          <a:bodyPr>
            <a:normAutofit/>
          </a:bodyPr>
          <a:lstStyle/>
          <a:p>
            <a:r>
              <a:rPr lang="en-US" sz="2400" dirty="0" smtClean="0"/>
              <a:t>cons</a:t>
            </a:r>
            <a:endParaRPr lang="en-US" sz="2400" dirty="0"/>
          </a:p>
        </p:txBody>
      </p:sp>
      <p:sp>
        <p:nvSpPr>
          <p:cNvPr id="9" name="Content Placeholder 8"/>
          <p:cNvSpPr>
            <a:spLocks noGrp="1"/>
          </p:cNvSpPr>
          <p:nvPr>
            <p:ph sz="quarter" idx="4"/>
          </p:nvPr>
        </p:nvSpPr>
        <p:spPr/>
        <p:txBody>
          <a:bodyPr>
            <a:normAutofit/>
          </a:bodyPr>
          <a:lstStyle/>
          <a:p>
            <a:pPr>
              <a:buFont typeface="Wingdings" panose="05000000000000000000" pitchFamily="2" charset="2"/>
              <a:buChar char="q"/>
            </a:pPr>
            <a:r>
              <a:rPr lang="en-US" sz="2400" dirty="0" smtClean="0"/>
              <a:t> High model complexity -&gt; </a:t>
            </a:r>
            <a:r>
              <a:rPr lang="en-US" sz="2400" dirty="0"/>
              <a:t>prone to </a:t>
            </a:r>
            <a:r>
              <a:rPr lang="en-US" sz="2400" dirty="0" err="1"/>
              <a:t>overfitting</a:t>
            </a:r>
            <a:r>
              <a:rPr lang="en-US" sz="2400" dirty="0" smtClean="0"/>
              <a:t> </a:t>
            </a:r>
          </a:p>
          <a:p>
            <a:pPr>
              <a:buFont typeface="Wingdings" panose="05000000000000000000" pitchFamily="2" charset="2"/>
              <a:buChar char="q"/>
            </a:pPr>
            <a:r>
              <a:rPr lang="en-US" sz="2400" dirty="0"/>
              <a:t> </a:t>
            </a:r>
            <a:r>
              <a:rPr lang="en-US" sz="2400" dirty="0" smtClean="0"/>
              <a:t>The EM solution is neither optimal nor unique</a:t>
            </a:r>
            <a:endParaRPr lang="en-US" sz="2400" dirty="0"/>
          </a:p>
        </p:txBody>
      </p:sp>
      <p:sp>
        <p:nvSpPr>
          <p:cNvPr id="5" name="Slide Number Placeholder 4"/>
          <p:cNvSpPr>
            <a:spLocks noGrp="1"/>
          </p:cNvSpPr>
          <p:nvPr>
            <p:ph type="sldNum" sz="quarter" idx="12"/>
          </p:nvPr>
        </p:nvSpPr>
        <p:spPr/>
        <p:txBody>
          <a:bodyPr/>
          <a:lstStyle/>
          <a:p>
            <a:fld id="{4FAB73BC-B049-4115-A692-8D63A059BFB8}" type="slidenum">
              <a:rPr lang="en-US" smtClean="0"/>
              <a:t>29</a:t>
            </a:fld>
            <a:endParaRPr lang="en-US" dirty="0"/>
          </a:p>
        </p:txBody>
      </p:sp>
    </p:spTree>
    <p:extLst>
      <p:ext uri="{BB962C8B-B14F-4D97-AF65-F5344CB8AC3E}">
        <p14:creationId xmlns:p14="http://schemas.microsoft.com/office/powerpoint/2010/main" val="1717858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of Bringing</a:t>
            </a:r>
            <a:r>
              <a:rPr lang="en-US" baseline="0" dirty="0" smtClean="0"/>
              <a:t> Structure</a:t>
            </a:r>
            <a:r>
              <a:rPr lang="en-US" dirty="0" smtClean="0"/>
              <a:t> to Text</a:t>
            </a:r>
            <a:endParaRPr lang="en-US" dirty="0"/>
          </a:p>
        </p:txBody>
      </p:sp>
      <p:sp>
        <p:nvSpPr>
          <p:cNvPr id="3" name="Content Placeholder 2"/>
          <p:cNvSpPr>
            <a:spLocks noGrp="1"/>
          </p:cNvSpPr>
          <p:nvPr>
            <p:ph sz="half" idx="1"/>
          </p:nvPr>
        </p:nvSpPr>
        <p:spPr>
          <a:xfrm>
            <a:off x="1097279" y="1922710"/>
            <a:ext cx="3023308" cy="848394"/>
          </a:xfrm>
        </p:spPr>
        <p:txBody>
          <a:bodyPr>
            <a:normAutofit lnSpcReduction="10000"/>
          </a:bodyPr>
          <a:lstStyle/>
          <a:p>
            <a:pPr lvl="0">
              <a:buFont typeface="Wingdings" panose="05000000000000000000" pitchFamily="2" charset="2"/>
              <a:buChar char="q"/>
            </a:pPr>
            <a:r>
              <a:rPr lang="en-US" sz="2400" dirty="0" smtClean="0"/>
              <a:t> </a:t>
            </a:r>
            <a:r>
              <a:rPr lang="en-US" sz="2800" dirty="0" smtClean="0"/>
              <a:t>The </a:t>
            </a:r>
            <a:r>
              <a:rPr lang="en-US" sz="2800" dirty="0"/>
              <a:t>prevalence of unstructured data</a:t>
            </a:r>
          </a:p>
          <a:p>
            <a:pPr>
              <a:buFont typeface="Wingdings" panose="05000000000000000000" pitchFamily="2" charset="2"/>
              <a:buChar char="q"/>
            </a:pPr>
            <a:endParaRPr lang="en-US" sz="2400" dirty="0"/>
          </a:p>
        </p:txBody>
      </p:sp>
      <p:sp>
        <p:nvSpPr>
          <p:cNvPr id="5" name="Content Placeholder 4"/>
          <p:cNvSpPr>
            <a:spLocks noGrp="1"/>
          </p:cNvSpPr>
          <p:nvPr>
            <p:ph sz="half" idx="2"/>
          </p:nvPr>
        </p:nvSpPr>
        <p:spPr>
          <a:xfrm>
            <a:off x="7434558" y="1922711"/>
            <a:ext cx="3817331" cy="790662"/>
          </a:xfrm>
        </p:spPr>
        <p:txBody>
          <a:bodyPr>
            <a:noAutofit/>
          </a:bodyPr>
          <a:lstStyle/>
          <a:p>
            <a:pPr>
              <a:buFont typeface="Wingdings" panose="05000000000000000000" pitchFamily="2" charset="2"/>
              <a:buChar char="q"/>
            </a:pPr>
            <a:r>
              <a:rPr lang="en-US" sz="2800" dirty="0" smtClean="0">
                <a:cs typeface="MS PGothic" pitchFamily="34" charset="-128"/>
              </a:rPr>
              <a:t> Structures </a:t>
            </a:r>
            <a:r>
              <a:rPr lang="en-US" sz="2800" dirty="0">
                <a:cs typeface="MS PGothic" pitchFamily="34" charset="-128"/>
              </a:rPr>
              <a:t>are useful for knowledge discovery</a:t>
            </a:r>
          </a:p>
          <a:p>
            <a:pPr>
              <a:buFont typeface="Wingdings" panose="05000000000000000000" pitchFamily="2" charset="2"/>
              <a:buChar char="q"/>
            </a:pPr>
            <a:endParaRPr lang="en-US" sz="2800" dirty="0">
              <a:cs typeface="MS PGothic" pitchFamily="34" charset="-128"/>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3</a:t>
            </a:fld>
            <a:endParaRPr lang="en-US" dirty="0"/>
          </a:p>
        </p:txBody>
      </p:sp>
      <p:sp>
        <p:nvSpPr>
          <p:cNvPr id="7" name="Rectangle 6"/>
          <p:cNvSpPr/>
          <p:nvPr/>
        </p:nvSpPr>
        <p:spPr>
          <a:xfrm>
            <a:off x="1545194" y="2883079"/>
            <a:ext cx="9610486" cy="487313"/>
          </a:xfrm>
          <a:prstGeom prst="rect">
            <a:avLst/>
          </a:prstGeom>
        </p:spPr>
        <p:txBody>
          <a:bodyPr wrap="square">
            <a:spAutoFit/>
          </a:bodyPr>
          <a:lstStyle/>
          <a:p>
            <a:pPr lvl="0" defTabSz="914400">
              <a:lnSpc>
                <a:spcPct val="90000"/>
              </a:lnSpc>
              <a:spcBef>
                <a:spcPts val="1200"/>
              </a:spcBef>
              <a:spcAft>
                <a:spcPts val="200"/>
              </a:spcAft>
              <a:buClr>
                <a:srgbClr val="E48312"/>
              </a:buClr>
              <a:buSzPct val="100000"/>
            </a:pPr>
            <a:r>
              <a:rPr lang="en-US" altLang="en-US" sz="2800" dirty="0" smtClean="0">
                <a:solidFill>
                  <a:srgbClr val="000000">
                    <a:lumMod val="75000"/>
                    <a:lumOff val="25000"/>
                  </a:srgbClr>
                </a:solidFill>
                <a:cs typeface="MS PGothic" pitchFamily="34" charset="-128"/>
              </a:rPr>
              <a:t>Too </a:t>
            </a:r>
            <a:r>
              <a:rPr lang="en-US" altLang="en-US" sz="2800" dirty="0">
                <a:solidFill>
                  <a:srgbClr val="000000">
                    <a:lumMod val="75000"/>
                    <a:lumOff val="25000"/>
                  </a:srgbClr>
                </a:solidFill>
                <a:cs typeface="MS PGothic" pitchFamily="34" charset="-128"/>
              </a:rPr>
              <a:t>expensive to be structured by human: Automated &amp; scalable</a:t>
            </a:r>
          </a:p>
        </p:txBody>
      </p:sp>
      <p:sp>
        <p:nvSpPr>
          <p:cNvPr id="8" name="Striped Right Arrow 7"/>
          <p:cNvSpPr/>
          <p:nvPr/>
        </p:nvSpPr>
        <p:spPr>
          <a:xfrm>
            <a:off x="4454352" y="2210622"/>
            <a:ext cx="2154791" cy="263285"/>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098" name="Picture 2" descr="Unstructured 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358" y="3480297"/>
            <a:ext cx="3922360" cy="279753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519526" y="3696056"/>
            <a:ext cx="2693832" cy="1938992"/>
          </a:xfrm>
          <a:prstGeom prst="rect">
            <a:avLst/>
          </a:prstGeom>
        </p:spPr>
        <p:txBody>
          <a:bodyPr wrap="square">
            <a:spAutoFit/>
          </a:bodyPr>
          <a:lstStyle/>
          <a:p>
            <a:r>
              <a:rPr lang="en-US" sz="2400" i="1" dirty="0" smtClean="0">
                <a:solidFill>
                  <a:srgbClr val="333333"/>
                </a:solidFill>
                <a:latin typeface="Arial" panose="020B0604020202020204" pitchFamily="34" charset="0"/>
              </a:rPr>
              <a:t>Up </a:t>
            </a:r>
            <a:r>
              <a:rPr lang="en-US" sz="2400" i="1" dirty="0">
                <a:solidFill>
                  <a:srgbClr val="333333"/>
                </a:solidFill>
                <a:latin typeface="Arial" panose="020B0604020202020204" pitchFamily="34" charset="0"/>
              </a:rPr>
              <a:t>to 85% of all information is </a:t>
            </a:r>
            <a:r>
              <a:rPr lang="en-US" sz="2400" i="1" dirty="0" smtClean="0">
                <a:solidFill>
                  <a:srgbClr val="333333"/>
                </a:solidFill>
                <a:latin typeface="Arial" panose="020B0604020202020204" pitchFamily="34" charset="0"/>
              </a:rPr>
              <a:t>unstructured</a:t>
            </a:r>
          </a:p>
          <a:p>
            <a:r>
              <a:rPr lang="en-US" sz="2400" dirty="0">
                <a:solidFill>
                  <a:srgbClr val="333333"/>
                </a:solidFill>
                <a:latin typeface="Arial" panose="020B0604020202020204" pitchFamily="34" charset="0"/>
              </a:rPr>
              <a:t>-- </a:t>
            </a:r>
            <a:r>
              <a:rPr lang="en-US" sz="2400" dirty="0" smtClean="0">
                <a:solidFill>
                  <a:srgbClr val="333333"/>
                </a:solidFill>
                <a:latin typeface="Arial" panose="020B0604020202020204" pitchFamily="34" charset="0"/>
              </a:rPr>
              <a:t>estimated by industry analysts</a:t>
            </a:r>
            <a:endParaRPr lang="en-US" sz="2400" i="1" dirty="0">
              <a:solidFill>
                <a:srgbClr val="333333"/>
              </a:solidFill>
              <a:latin typeface="Arial" panose="020B0604020202020204" pitchFamily="34" charset="0"/>
            </a:endParaRPr>
          </a:p>
        </p:txBody>
      </p:sp>
      <p:sp>
        <p:nvSpPr>
          <p:cNvPr id="9" name="Rectangle 8"/>
          <p:cNvSpPr/>
          <p:nvPr/>
        </p:nvSpPr>
        <p:spPr>
          <a:xfrm>
            <a:off x="7483674" y="3619626"/>
            <a:ext cx="4360641" cy="2308324"/>
          </a:xfrm>
          <a:prstGeom prst="rect">
            <a:avLst/>
          </a:prstGeom>
        </p:spPr>
        <p:txBody>
          <a:bodyPr wrap="square">
            <a:spAutoFit/>
          </a:bodyPr>
          <a:lstStyle/>
          <a:p>
            <a:r>
              <a:rPr lang="en-US" sz="2400" i="1" dirty="0">
                <a:solidFill>
                  <a:srgbClr val="333333"/>
                </a:solidFill>
                <a:latin typeface="Arial" panose="020B0604020202020204" pitchFamily="34" charset="0"/>
              </a:rPr>
              <a:t>Vast majority of the CEOs expressed frustration over their organization’s inability to glean insights from available data</a:t>
            </a:r>
          </a:p>
          <a:p>
            <a:r>
              <a:rPr lang="en-US" sz="2400" dirty="0">
                <a:solidFill>
                  <a:srgbClr val="333333"/>
                </a:solidFill>
                <a:latin typeface="Arial" panose="020B0604020202020204" pitchFamily="34" charset="0"/>
              </a:rPr>
              <a:t>-- IBM study </a:t>
            </a:r>
            <a:r>
              <a:rPr lang="en-US" sz="2400" dirty="0" smtClean="0">
                <a:solidFill>
                  <a:srgbClr val="333333"/>
                </a:solidFill>
                <a:latin typeface="Arial" panose="020B0604020202020204" pitchFamily="34" charset="0"/>
              </a:rPr>
              <a:t>with1500+ </a:t>
            </a:r>
            <a:r>
              <a:rPr lang="en-US" sz="2400" dirty="0">
                <a:solidFill>
                  <a:srgbClr val="333333"/>
                </a:solidFill>
                <a:latin typeface="Arial" panose="020B0604020202020204" pitchFamily="34" charset="0"/>
              </a:rPr>
              <a:t>CEOs</a:t>
            </a:r>
          </a:p>
        </p:txBody>
      </p:sp>
    </p:spTree>
    <p:extLst>
      <p:ext uri="{BB962C8B-B14F-4D97-AF65-F5344CB8AC3E}">
        <p14:creationId xmlns:p14="http://schemas.microsoft.com/office/powerpoint/2010/main" val="30486516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Latent </a:t>
            </a:r>
            <a:r>
              <a:rPr lang="en-US" dirty="0" err="1" smtClean="0"/>
              <a:t>Dirichlet</a:t>
            </a:r>
            <a:r>
              <a:rPr lang="en-US" dirty="0" smtClean="0"/>
              <a:t> Allocation (LDA) </a:t>
            </a:r>
            <a:br>
              <a:rPr lang="en-US" dirty="0" smtClean="0"/>
            </a:br>
            <a:r>
              <a:rPr lang="en-US" dirty="0" smtClean="0"/>
              <a:t>[</a:t>
            </a:r>
            <a:r>
              <a:rPr lang="en-US" dirty="0" err="1" smtClean="0"/>
              <a:t>Blei</a:t>
            </a:r>
            <a:r>
              <a:rPr lang="en-US" dirty="0" smtClean="0"/>
              <a:t> et al. 02]</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dirty="0" smtClean="0"/>
              <a:t> Impose </a:t>
            </a:r>
            <a:r>
              <a:rPr lang="en-US" sz="2400" dirty="0" err="1" smtClean="0"/>
              <a:t>Dirichlet</a:t>
            </a:r>
            <a:r>
              <a:rPr lang="en-US" sz="2400" dirty="0" smtClean="0"/>
              <a:t> prior to the model parameters -&gt; Bayesian version of </a:t>
            </a:r>
            <a:r>
              <a:rPr lang="en-US" sz="2400" dirty="0" err="1" smtClean="0"/>
              <a:t>pLSA</a:t>
            </a:r>
            <a:r>
              <a:rPr lang="en-US" sz="2400" dirty="0" smtClean="0"/>
              <a:t> </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30</a:t>
            </a:fld>
            <a:endParaRPr lang="en-US" dirty="0"/>
          </a:p>
        </p:txBody>
      </p:sp>
      <mc:AlternateContent xmlns:mc="http://schemas.openxmlformats.org/markup-compatibility/2006" xmlns:a14="http://schemas.microsoft.com/office/drawing/2010/main">
        <mc:Choice Requires="a14">
          <p:sp>
            <p:nvSpPr>
              <p:cNvPr id="5" name="Rectangle 4"/>
              <p:cNvSpPr/>
              <p:nvPr/>
            </p:nvSpPr>
            <p:spPr>
              <a:xfrm>
                <a:off x="1382902" y="4590956"/>
                <a:ext cx="9044729" cy="963855"/>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Generative process: First </a:t>
                </a:r>
                <a:r>
                  <a:rPr lang="en-US" sz="2400" dirty="0" smtClean="0">
                    <a:solidFill>
                      <a:srgbClr val="FFFF00"/>
                    </a:solidFill>
                  </a:rPr>
                  <a:t>generate </a:t>
                </a:r>
                <a14:m>
                  <m:oMath xmlns:m="http://schemas.openxmlformats.org/officeDocument/2006/math">
                    <m:r>
                      <a:rPr lang="en-US" sz="2400" i="1">
                        <a:solidFill>
                          <a:srgbClr val="FFFF00"/>
                        </a:solidFill>
                        <a:latin typeface="Cambria Math" panose="02040503050406030204" pitchFamily="18" charset="0"/>
                      </a:rPr>
                      <m:t>𝜙</m:t>
                    </m:r>
                    <m:r>
                      <a:rPr lang="en-US" sz="2400" i="1">
                        <a:solidFill>
                          <a:srgbClr val="FFFF00"/>
                        </a:solidFill>
                        <a:latin typeface="Cambria Math" panose="02040503050406030204" pitchFamily="18" charset="0"/>
                      </a:rPr>
                      <m:t>,</m:t>
                    </m:r>
                    <m:r>
                      <a:rPr lang="en-US" sz="2400" i="1">
                        <a:solidFill>
                          <a:srgbClr val="FFFF00"/>
                        </a:solidFill>
                        <a:latin typeface="Cambria Math" panose="02040503050406030204" pitchFamily="18" charset="0"/>
                      </a:rPr>
                      <m:t>𝜃</m:t>
                    </m:r>
                    <m:r>
                      <a:rPr lang="en-US" sz="2400" i="1">
                        <a:solidFill>
                          <a:srgbClr val="FFFF00"/>
                        </a:solidFill>
                        <a:latin typeface="Cambria Math" panose="02040503050406030204" pitchFamily="18" charset="0"/>
                      </a:rPr>
                      <m:t> </m:t>
                    </m:r>
                  </m:oMath>
                </a14:m>
                <a:r>
                  <a:rPr lang="en-US" sz="2400" dirty="0" smtClean="0">
                    <a:solidFill>
                      <a:srgbClr val="FFFF00"/>
                    </a:solidFill>
                  </a:rPr>
                  <a:t>with </a:t>
                </a:r>
                <a:r>
                  <a:rPr lang="en-US" sz="2400" dirty="0" err="1" smtClean="0">
                    <a:solidFill>
                      <a:srgbClr val="FFFF00"/>
                    </a:solidFill>
                  </a:rPr>
                  <a:t>Dirichlet</a:t>
                </a:r>
                <a:r>
                  <a:rPr lang="en-US" sz="2400" dirty="0" smtClean="0">
                    <a:solidFill>
                      <a:srgbClr val="FFFF00"/>
                    </a:solidFill>
                  </a:rPr>
                  <a:t> prior</a:t>
                </a:r>
                <a:r>
                  <a:rPr lang="en-US" sz="2400" dirty="0" smtClean="0"/>
                  <a:t>, then </a:t>
                </a:r>
                <a:r>
                  <a:rPr lang="en-US" sz="2400" u="sng" dirty="0" smtClean="0"/>
                  <a:t>generate </a:t>
                </a:r>
                <a:r>
                  <a:rPr lang="en-US" sz="2400" u="sng" dirty="0"/>
                  <a:t>each token </a:t>
                </a:r>
                <a:r>
                  <a:rPr lang="en-US" sz="2400" u="sng" dirty="0" smtClean="0"/>
                  <a:t>in </a:t>
                </a:r>
                <a:r>
                  <a:rPr lang="en-US" sz="2400" u="sng" dirty="0"/>
                  <a:t>each document </a:t>
                </a:r>
                <a14:m>
                  <m:oMath xmlns:m="http://schemas.openxmlformats.org/officeDocument/2006/math">
                    <m:r>
                      <a:rPr lang="en-US" sz="2400" i="1" u="sng" dirty="0" smtClean="0">
                        <a:latin typeface="Cambria Math" panose="02040503050406030204" pitchFamily="18" charset="0"/>
                      </a:rPr>
                      <m:t>𝑑</m:t>
                    </m:r>
                  </m:oMath>
                </a14:m>
                <a:r>
                  <a:rPr lang="en-US" sz="2400" u="sng" dirty="0" smtClean="0"/>
                  <a:t> according to </a:t>
                </a:r>
                <a14:m>
                  <m:oMath xmlns:m="http://schemas.openxmlformats.org/officeDocument/2006/math">
                    <m:r>
                      <a:rPr lang="en-US" sz="2400" b="0" i="1" u="sng" smtClean="0">
                        <a:latin typeface="Cambria Math" panose="02040503050406030204" pitchFamily="18" charset="0"/>
                      </a:rPr>
                      <m:t>𝜙</m:t>
                    </m:r>
                    <m:r>
                      <a:rPr lang="en-US" sz="2400" b="0" i="1" u="sng" smtClean="0">
                        <a:latin typeface="Cambria Math" panose="02040503050406030204" pitchFamily="18" charset="0"/>
                      </a:rPr>
                      <m:t>,</m:t>
                    </m:r>
                    <m:r>
                      <a:rPr lang="en-US" sz="2400" b="0" i="1" u="sng" smtClean="0">
                        <a:latin typeface="Cambria Math" panose="02040503050406030204" pitchFamily="18" charset="0"/>
                      </a:rPr>
                      <m:t>𝜃</m:t>
                    </m:r>
                  </m:oMath>
                </a14:m>
                <a:endParaRPr lang="en-US" sz="2400" u="sng" dirty="0"/>
              </a:p>
            </p:txBody>
          </p:sp>
        </mc:Choice>
        <mc:Fallback xmlns="">
          <p:sp>
            <p:nvSpPr>
              <p:cNvPr id="5" name="Rectangle 4"/>
              <p:cNvSpPr>
                <a:spLocks noRot="1" noChangeAspect="1" noMove="1" noResize="1" noEditPoints="1" noAdjustHandles="1" noChangeArrowheads="1" noChangeShapeType="1" noTextEdit="1"/>
              </p:cNvSpPr>
              <p:nvPr/>
            </p:nvSpPr>
            <p:spPr>
              <a:xfrm>
                <a:off x="1382902" y="4590956"/>
                <a:ext cx="9044729" cy="963855"/>
              </a:xfrm>
              <a:prstGeom prst="rect">
                <a:avLst/>
              </a:prstGeom>
              <a:blipFill rotWithShape="0">
                <a:blip r:embed="rId2"/>
                <a:stretch>
                  <a:fillRect l="-1009" b="-6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p:cNvSpPr>
                <a:spLocks noChangeArrowheads="1"/>
              </p:cNvSpPr>
              <p:nvPr/>
            </p:nvSpPr>
            <p:spPr bwMode="auto">
              <a:xfrm>
                <a:off x="1665763" y="2909381"/>
                <a:ext cx="1306079"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6" name="Oval 5"/>
              <p:cNvSpPr>
                <a:spLocks noRot="1" noChangeAspect="1" noMove="1" noResize="1" noEditPoints="1" noAdjustHandles="1" noChangeArrowheads="1" noChangeShapeType="1" noTextEdit="1"/>
              </p:cNvSpPr>
              <p:nvPr/>
            </p:nvSpPr>
            <p:spPr bwMode="auto">
              <a:xfrm>
                <a:off x="1665763" y="2909381"/>
                <a:ext cx="1306079" cy="530225"/>
              </a:xfrm>
              <a:prstGeom prst="ellipse">
                <a:avLst/>
              </a:prstGeom>
              <a:blipFill rotWithShape="0">
                <a:blip r:embed="rId3"/>
                <a:stretch>
                  <a:fillRect b="-2247"/>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a:spLocks noChangeArrowheads="1"/>
              </p:cNvSpPr>
              <p:nvPr/>
            </p:nvSpPr>
            <p:spPr bwMode="auto">
              <a:xfrm>
                <a:off x="4093967" y="2927636"/>
                <a:ext cx="1306078" cy="511970"/>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7" name="Oval 6"/>
              <p:cNvSpPr>
                <a:spLocks noRot="1" noChangeAspect="1" noMove="1" noResize="1" noEditPoints="1" noAdjustHandles="1" noChangeArrowheads="1" noChangeShapeType="1" noTextEdit="1"/>
              </p:cNvSpPr>
              <p:nvPr/>
            </p:nvSpPr>
            <p:spPr bwMode="auto">
              <a:xfrm>
                <a:off x="4093967" y="2927636"/>
                <a:ext cx="1306078" cy="511970"/>
              </a:xfrm>
              <a:prstGeom prst="ellipse">
                <a:avLst/>
              </a:prstGeom>
              <a:blipFill rotWithShape="0">
                <a:blip r:embed="rId4"/>
                <a:stretch>
                  <a:fillRect b="-3488"/>
                </a:stretch>
              </a:blipFill>
              <a:ln w="9525" algn="ctr">
                <a:solidFill>
                  <a:schemeClr val="tx1"/>
                </a:solidFill>
                <a:round/>
                <a:headEnd/>
                <a:tailEnd/>
              </a:ln>
            </p:spPr>
            <p:txBody>
              <a:bodyPr/>
              <a:lstStyle/>
              <a:p>
                <a:r>
                  <a:rPr lang="en-US">
                    <a:noFill/>
                  </a:rPr>
                  <a:t> </a:t>
                </a:r>
              </a:p>
            </p:txBody>
          </p:sp>
        </mc:Fallback>
      </mc:AlternateContent>
      <p:sp>
        <p:nvSpPr>
          <p:cNvPr id="8" name="Text Box 10"/>
          <p:cNvSpPr txBox="1">
            <a:spLocks noChangeArrowheads="1"/>
          </p:cNvSpPr>
          <p:nvPr/>
        </p:nvSpPr>
        <p:spPr bwMode="auto">
          <a:xfrm>
            <a:off x="3387361" y="3304027"/>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9" name="Text Box 13"/>
          <p:cNvSpPr txBox="1">
            <a:spLocks noChangeArrowheads="1"/>
          </p:cNvSpPr>
          <p:nvPr/>
        </p:nvSpPr>
        <p:spPr bwMode="auto">
          <a:xfrm>
            <a:off x="1626697" y="3515966"/>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0.3 </a:t>
            </a:r>
            <a:br>
              <a:rPr lang="en-US" altLang="zh-CN" dirty="0">
                <a:ea typeface="SimSun" panose="02010600030101010101" pitchFamily="2" charset="-122"/>
              </a:rPr>
            </a:br>
            <a:r>
              <a:rPr lang="en-US" altLang="zh-CN" dirty="0">
                <a:ea typeface="SimSun" panose="02010600030101010101" pitchFamily="2" charset="-122"/>
              </a:rPr>
              <a:t>response  0.2</a:t>
            </a:r>
            <a:br>
              <a:rPr lang="en-US" altLang="zh-CN" dirty="0">
                <a:ea typeface="SimSun" panose="02010600030101010101" pitchFamily="2" charset="-122"/>
              </a:rPr>
            </a:br>
            <a:r>
              <a:rPr lang="en-US" altLang="zh-CN" dirty="0">
                <a:ea typeface="SimSun" panose="02010600030101010101" pitchFamily="2" charset="-122"/>
              </a:rPr>
              <a:t>...</a:t>
            </a:r>
          </a:p>
        </p:txBody>
      </p:sp>
      <p:sp>
        <p:nvSpPr>
          <p:cNvPr id="10" name="Text Box 14"/>
          <p:cNvSpPr txBox="1">
            <a:spLocks noChangeArrowheads="1"/>
          </p:cNvSpPr>
          <p:nvPr/>
        </p:nvSpPr>
        <p:spPr bwMode="auto">
          <a:xfrm>
            <a:off x="3982625" y="3515232"/>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0.1</a:t>
            </a:r>
            <a:br>
              <a:rPr lang="en-US" altLang="zh-CN" dirty="0">
                <a:ea typeface="SimSun" panose="02010600030101010101" pitchFamily="2" charset="-122"/>
              </a:rPr>
            </a:br>
            <a:r>
              <a:rPr lang="en-US" altLang="zh-CN" dirty="0">
                <a:ea typeface="SimSun" panose="02010600030101010101" pitchFamily="2" charset="-122"/>
              </a:rPr>
              <a:t>relief 0.05</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sp>
        <p:nvSpPr>
          <p:cNvPr id="11" name="Rectangle 10"/>
          <p:cNvSpPr>
            <a:spLocks noChangeArrowheads="1"/>
          </p:cNvSpPr>
          <p:nvPr/>
        </p:nvSpPr>
        <p:spPr bwMode="auto">
          <a:xfrm>
            <a:off x="7993217" y="2410722"/>
            <a:ext cx="641885"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2" name="Rectangle 11"/>
          <p:cNvSpPr>
            <a:spLocks noChangeArrowheads="1"/>
          </p:cNvSpPr>
          <p:nvPr/>
        </p:nvSpPr>
        <p:spPr bwMode="auto">
          <a:xfrm>
            <a:off x="8635102" y="2410721"/>
            <a:ext cx="557257"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3" name="Rectangle 12"/>
          <p:cNvSpPr>
            <a:spLocks noChangeArrowheads="1"/>
          </p:cNvSpPr>
          <p:nvPr/>
        </p:nvSpPr>
        <p:spPr bwMode="auto">
          <a:xfrm>
            <a:off x="9199970" y="2410721"/>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14" name="Rectangle 13"/>
              <p:cNvSpPr/>
              <p:nvPr/>
            </p:nvSpPr>
            <p:spPr>
              <a:xfrm>
                <a:off x="7137790" y="2410645"/>
                <a:ext cx="823559"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i="1">
                            <a:latin typeface="Cambria Math" panose="02040503050406030204" pitchFamily="18" charset="0"/>
                          </a:rPr>
                          <m:t>1</m:t>
                        </m:r>
                      </m:sub>
                    </m:sSub>
                  </m:oMath>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7137790" y="2410645"/>
                <a:ext cx="823559" cy="369332"/>
              </a:xfrm>
              <a:prstGeom prst="rect">
                <a:avLst/>
              </a:prstGeom>
              <a:blipFill rotWithShape="0">
                <a:blip r:embed="rId5"/>
                <a:stretch>
                  <a:fillRect l="-6667" t="-8197" b="-24590"/>
                </a:stretch>
              </a:blipFill>
            </p:spPr>
            <p:txBody>
              <a:bodyPr/>
              <a:lstStyle/>
              <a:p>
                <a:r>
                  <a:rPr lang="en-US">
                    <a:noFill/>
                  </a:rPr>
                  <a:t> </a:t>
                </a:r>
              </a:p>
            </p:txBody>
          </p:sp>
        </mc:Fallback>
      </mc:AlternateContent>
      <p:sp>
        <p:nvSpPr>
          <p:cNvPr id="15" name="Rectangle 14"/>
          <p:cNvSpPr>
            <a:spLocks noChangeArrowheads="1"/>
          </p:cNvSpPr>
          <p:nvPr/>
        </p:nvSpPr>
        <p:spPr bwMode="auto">
          <a:xfrm>
            <a:off x="7993217" y="3288739"/>
            <a:ext cx="350324"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.2</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6" name="Rectangle 15"/>
          <p:cNvSpPr>
            <a:spLocks noChangeArrowheads="1"/>
          </p:cNvSpPr>
          <p:nvPr/>
        </p:nvSpPr>
        <p:spPr bwMode="auto">
          <a:xfrm>
            <a:off x="8356474" y="3288739"/>
            <a:ext cx="835886"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.5</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7" name="Rectangle 16"/>
          <p:cNvSpPr>
            <a:spLocks noChangeArrowheads="1"/>
          </p:cNvSpPr>
          <p:nvPr/>
        </p:nvSpPr>
        <p:spPr bwMode="auto">
          <a:xfrm>
            <a:off x="9199970" y="3288739"/>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18" name="Rectangle 17"/>
              <p:cNvSpPr/>
              <p:nvPr/>
            </p:nvSpPr>
            <p:spPr>
              <a:xfrm>
                <a:off x="7137790" y="3287381"/>
                <a:ext cx="855427"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𝐷</m:t>
                        </m:r>
                      </m:sub>
                    </m:sSub>
                  </m:oMath>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7137790" y="3287381"/>
                <a:ext cx="855427" cy="369332"/>
              </a:xfrm>
              <a:prstGeom prst="rect">
                <a:avLst/>
              </a:prstGeom>
              <a:blipFill rotWithShape="0">
                <a:blip r:embed="rId6"/>
                <a:stretch>
                  <a:fillRect l="-6429" t="-8197" b="-24590"/>
                </a:stretch>
              </a:blipFill>
            </p:spPr>
            <p:txBody>
              <a:bodyPr/>
              <a:lstStyle/>
              <a:p>
                <a:r>
                  <a:rPr lang="en-US">
                    <a:noFill/>
                  </a:rPr>
                  <a:t> </a:t>
                </a:r>
              </a:p>
            </p:txBody>
          </p:sp>
        </mc:Fallback>
      </mc:AlternateContent>
      <p:sp>
        <p:nvSpPr>
          <p:cNvPr id="19" name="Text Box 10"/>
          <p:cNvSpPr txBox="1">
            <a:spLocks noChangeArrowheads="1"/>
          </p:cNvSpPr>
          <p:nvPr/>
        </p:nvSpPr>
        <p:spPr bwMode="auto">
          <a:xfrm>
            <a:off x="7225719" y="2868192"/>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mc:AlternateContent xmlns:mc="http://schemas.openxmlformats.org/markup-compatibility/2006" xmlns:a14="http://schemas.microsoft.com/office/drawing/2010/main">
        <mc:Choice Requires="a14">
          <p:sp>
            <p:nvSpPr>
              <p:cNvPr id="21" name="Rectangle 20"/>
              <p:cNvSpPr/>
              <p:nvPr/>
            </p:nvSpPr>
            <p:spPr>
              <a:xfrm>
                <a:off x="3338774" y="2236066"/>
                <a:ext cx="44884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𝛽</m:t>
                      </m:r>
                    </m:oMath>
                  </m:oMathPara>
                </a14:m>
                <a:endParaRPr lang="en-US" sz="2400" dirty="0"/>
              </a:p>
            </p:txBody>
          </p:sp>
        </mc:Choice>
        <mc:Fallback xmlns="">
          <p:sp>
            <p:nvSpPr>
              <p:cNvPr id="21" name="Rectangle 20"/>
              <p:cNvSpPr>
                <a:spLocks noRot="1" noChangeAspect="1" noMove="1" noResize="1" noEditPoints="1" noAdjustHandles="1" noChangeArrowheads="1" noChangeShapeType="1" noTextEdit="1"/>
              </p:cNvSpPr>
              <p:nvPr/>
            </p:nvSpPr>
            <p:spPr>
              <a:xfrm>
                <a:off x="3338774" y="2236066"/>
                <a:ext cx="448841" cy="461665"/>
              </a:xfrm>
              <a:prstGeom prst="rect">
                <a:avLst/>
              </a:prstGeom>
              <a:blipFill rotWithShape="0">
                <a:blip r:embed="rId7"/>
                <a:stretch>
                  <a:fillRect l="-4110" r="-1370" b="-17105"/>
                </a:stretch>
              </a:blipFill>
            </p:spPr>
            <p:txBody>
              <a:bodyPr/>
              <a:lstStyle/>
              <a:p>
                <a:r>
                  <a:rPr lang="en-US">
                    <a:noFill/>
                  </a:rPr>
                  <a:t> </a:t>
                </a:r>
              </a:p>
            </p:txBody>
          </p:sp>
        </mc:Fallback>
      </mc:AlternateContent>
      <p:cxnSp>
        <p:nvCxnSpPr>
          <p:cNvPr id="24" name="Straight Arrow Connector 23"/>
          <p:cNvCxnSpPr>
            <a:stCxn id="21" idx="1"/>
          </p:cNvCxnSpPr>
          <p:nvPr/>
        </p:nvCxnSpPr>
        <p:spPr>
          <a:xfrm flipH="1">
            <a:off x="2546430" y="2466899"/>
            <a:ext cx="792344" cy="4424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3"/>
            <a:endCxn id="7" idx="0"/>
          </p:cNvCxnSpPr>
          <p:nvPr/>
        </p:nvCxnSpPr>
        <p:spPr>
          <a:xfrm>
            <a:off x="3787615" y="2466899"/>
            <a:ext cx="959391" cy="460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6351259" y="2743496"/>
                <a:ext cx="44723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𝛼</m:t>
                      </m:r>
                    </m:oMath>
                  </m:oMathPara>
                </a14:m>
                <a:endParaRPr lang="en-US" sz="2400" dirty="0"/>
              </a:p>
            </p:txBody>
          </p:sp>
        </mc:Choice>
        <mc:Fallback xmlns="">
          <p:sp>
            <p:nvSpPr>
              <p:cNvPr id="29" name="Rectangle 28"/>
              <p:cNvSpPr>
                <a:spLocks noRot="1" noChangeAspect="1" noMove="1" noResize="1" noEditPoints="1" noAdjustHandles="1" noChangeArrowheads="1" noChangeShapeType="1" noTextEdit="1"/>
              </p:cNvSpPr>
              <p:nvPr/>
            </p:nvSpPr>
            <p:spPr>
              <a:xfrm>
                <a:off x="6351259" y="2743496"/>
                <a:ext cx="447237" cy="461665"/>
              </a:xfrm>
              <a:prstGeom prst="rect">
                <a:avLst/>
              </a:prstGeom>
              <a:blipFill rotWithShape="0">
                <a:blip r:embed="rId8"/>
                <a:stretch>
                  <a:fillRect/>
                </a:stretch>
              </a:blipFill>
            </p:spPr>
            <p:txBody>
              <a:bodyPr/>
              <a:lstStyle/>
              <a:p>
                <a:r>
                  <a:rPr lang="en-US">
                    <a:noFill/>
                  </a:rPr>
                  <a:t> </a:t>
                </a:r>
              </a:p>
            </p:txBody>
          </p:sp>
        </mc:Fallback>
      </mc:AlternateContent>
      <p:cxnSp>
        <p:nvCxnSpPr>
          <p:cNvPr id="30" name="Straight Arrow Connector 29"/>
          <p:cNvCxnSpPr>
            <a:stCxn id="29" idx="2"/>
            <a:endCxn id="18" idx="1"/>
          </p:cNvCxnSpPr>
          <p:nvPr/>
        </p:nvCxnSpPr>
        <p:spPr>
          <a:xfrm>
            <a:off x="6574878" y="3205161"/>
            <a:ext cx="562912" cy="2668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9" idx="0"/>
            <a:endCxn id="14" idx="1"/>
          </p:cNvCxnSpPr>
          <p:nvPr/>
        </p:nvCxnSpPr>
        <p:spPr>
          <a:xfrm flipV="1">
            <a:off x="6574878" y="2595311"/>
            <a:ext cx="562912" cy="1481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6200000" flipH="1">
            <a:off x="4378786" y="5507738"/>
            <a:ext cx="300460" cy="168677"/>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787615" y="5742306"/>
            <a:ext cx="214823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400" dirty="0" smtClean="0"/>
              <a:t>Same as </a:t>
            </a:r>
            <a:r>
              <a:rPr lang="en-US" sz="2400" dirty="0" err="1" smtClean="0"/>
              <a:t>pLSA</a:t>
            </a:r>
            <a:endParaRPr lang="en-US" sz="2400" dirty="0"/>
          </a:p>
        </p:txBody>
      </p:sp>
      <p:cxnSp>
        <p:nvCxnSpPr>
          <p:cNvPr id="46" name="Curved Connector 45"/>
          <p:cNvCxnSpPr>
            <a:endCxn id="48" idx="1"/>
          </p:cNvCxnSpPr>
          <p:nvPr/>
        </p:nvCxnSpPr>
        <p:spPr>
          <a:xfrm rot="5400000" flipH="1" flipV="1">
            <a:off x="7285041" y="4361096"/>
            <a:ext cx="495712" cy="273347"/>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669571" y="4019080"/>
            <a:ext cx="3043682"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400" dirty="0" smtClean="0"/>
              <a:t>To mitigate </a:t>
            </a:r>
            <a:r>
              <a:rPr lang="en-US" sz="2400" dirty="0" err="1" smtClean="0"/>
              <a:t>overfitting</a:t>
            </a:r>
            <a:endParaRPr lang="en-US" sz="2400" dirty="0"/>
          </a:p>
        </p:txBody>
      </p:sp>
    </p:spTree>
    <p:extLst>
      <p:ext uri="{BB962C8B-B14F-4D97-AF65-F5344CB8AC3E}">
        <p14:creationId xmlns:p14="http://schemas.microsoft.com/office/powerpoint/2010/main" val="23801054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LDA – Model Inference</a:t>
            </a:r>
            <a:endParaRPr lang="en-US" dirty="0"/>
          </a:p>
        </p:txBody>
      </p:sp>
      <p:sp>
        <p:nvSpPr>
          <p:cNvPr id="6" name="Text Placeholder 5"/>
          <p:cNvSpPr>
            <a:spLocks noGrp="1"/>
          </p:cNvSpPr>
          <p:nvPr>
            <p:ph type="body" idx="1"/>
          </p:nvPr>
        </p:nvSpPr>
        <p:spPr/>
        <p:txBody>
          <a:bodyPr>
            <a:normAutofit/>
          </a:bodyPr>
          <a:lstStyle/>
          <a:p>
            <a:r>
              <a:rPr lang="en-US" sz="2400" dirty="0" smtClean="0"/>
              <a:t>Maximum likelihood</a:t>
            </a:r>
            <a:endParaRPr lang="en-US" sz="2400" dirty="0"/>
          </a:p>
        </p:txBody>
      </p:sp>
      <p:sp>
        <p:nvSpPr>
          <p:cNvPr id="3" name="Content Placeholder 2"/>
          <p:cNvSpPr>
            <a:spLocks noGrp="1"/>
          </p:cNvSpPr>
          <p:nvPr>
            <p:ph sz="half" idx="2"/>
          </p:nvPr>
        </p:nvSpPr>
        <p:spPr/>
        <p:txBody>
          <a:bodyPr>
            <a:normAutofit/>
          </a:bodyPr>
          <a:lstStyle/>
          <a:p>
            <a:pPr>
              <a:buFont typeface="Wingdings" panose="05000000000000000000" pitchFamily="2" charset="2"/>
              <a:buChar char="q"/>
            </a:pPr>
            <a:r>
              <a:rPr lang="en-US" sz="2400" dirty="0" smtClean="0"/>
              <a:t> Aim to find parameters that maximize the likelihood</a:t>
            </a:r>
          </a:p>
          <a:p>
            <a:pPr>
              <a:buFont typeface="Wingdings" panose="05000000000000000000" pitchFamily="2" charset="2"/>
              <a:buChar char="q"/>
            </a:pPr>
            <a:r>
              <a:rPr lang="en-US" sz="2400" dirty="0" smtClean="0"/>
              <a:t> Exact inference is intractable</a:t>
            </a:r>
          </a:p>
          <a:p>
            <a:pPr>
              <a:buFont typeface="Wingdings" panose="05000000000000000000" pitchFamily="2" charset="2"/>
              <a:buChar char="q"/>
            </a:pPr>
            <a:r>
              <a:rPr lang="en-US" sz="2400" dirty="0" smtClean="0"/>
              <a:t> Approximate inference </a:t>
            </a:r>
          </a:p>
          <a:p>
            <a:pPr lvl="1"/>
            <a:r>
              <a:rPr lang="en-US" sz="2200" dirty="0" smtClean="0"/>
              <a:t> </a:t>
            </a:r>
            <a:r>
              <a:rPr lang="en-US" sz="2200" dirty="0" err="1" smtClean="0"/>
              <a:t>Variational</a:t>
            </a:r>
            <a:r>
              <a:rPr lang="en-US" sz="2200" dirty="0" smtClean="0"/>
              <a:t> EM [</a:t>
            </a:r>
            <a:r>
              <a:rPr lang="en-US" sz="2200" dirty="0" err="1" smtClean="0"/>
              <a:t>Blei</a:t>
            </a:r>
            <a:r>
              <a:rPr lang="en-US" sz="2200" dirty="0" smtClean="0"/>
              <a:t> et al. 03]</a:t>
            </a:r>
          </a:p>
          <a:p>
            <a:pPr lvl="1"/>
            <a:r>
              <a:rPr lang="en-US" sz="2200" dirty="0"/>
              <a:t> </a:t>
            </a:r>
            <a:r>
              <a:rPr lang="en-US" sz="2200" dirty="0" smtClean="0">
                <a:solidFill>
                  <a:srgbClr val="C00000"/>
                </a:solidFill>
              </a:rPr>
              <a:t>Markov chain Monte Carlo (MCMC) – collapsed Gibbs sampler</a:t>
            </a:r>
            <a:r>
              <a:rPr lang="en-US" sz="2200" dirty="0" smtClean="0"/>
              <a:t> [Griffiths &amp; </a:t>
            </a:r>
            <a:r>
              <a:rPr lang="en-US" sz="2200" dirty="0" err="1" smtClean="0"/>
              <a:t>Steyvers</a:t>
            </a:r>
            <a:r>
              <a:rPr lang="en-US" sz="2200" dirty="0" smtClean="0"/>
              <a:t> 04]</a:t>
            </a:r>
            <a:endParaRPr lang="en-US" sz="2200" dirty="0"/>
          </a:p>
        </p:txBody>
      </p:sp>
      <p:sp>
        <p:nvSpPr>
          <p:cNvPr id="7" name="Text Placeholder 6"/>
          <p:cNvSpPr>
            <a:spLocks noGrp="1"/>
          </p:cNvSpPr>
          <p:nvPr>
            <p:ph type="body" sz="quarter" idx="3"/>
          </p:nvPr>
        </p:nvSpPr>
        <p:spPr/>
        <p:txBody>
          <a:bodyPr>
            <a:normAutofit/>
          </a:bodyPr>
          <a:lstStyle/>
          <a:p>
            <a:r>
              <a:rPr lang="en-US" sz="2400" dirty="0" smtClean="0"/>
              <a:t>Method of Moments </a:t>
            </a:r>
            <a:endParaRPr lang="en-US" sz="2400" dirty="0"/>
          </a:p>
        </p:txBody>
      </p:sp>
      <p:sp>
        <p:nvSpPr>
          <p:cNvPr id="8" name="Content Placeholder 7"/>
          <p:cNvSpPr>
            <a:spLocks noGrp="1"/>
          </p:cNvSpPr>
          <p:nvPr>
            <p:ph sz="quarter" idx="4"/>
          </p:nvPr>
        </p:nvSpPr>
        <p:spPr/>
        <p:txBody>
          <a:bodyPr>
            <a:normAutofit/>
          </a:bodyPr>
          <a:lstStyle/>
          <a:p>
            <a:pPr>
              <a:buFont typeface="Wingdings" panose="05000000000000000000" pitchFamily="2" charset="2"/>
              <a:buChar char="q"/>
            </a:pPr>
            <a:r>
              <a:rPr lang="en-US" sz="2400" dirty="0" smtClean="0"/>
              <a:t> Aim to find parameters that fit the moments (expectation of patterns)</a:t>
            </a:r>
          </a:p>
          <a:p>
            <a:pPr>
              <a:buFont typeface="Wingdings" panose="05000000000000000000" pitchFamily="2" charset="2"/>
              <a:buChar char="q"/>
            </a:pPr>
            <a:r>
              <a:rPr lang="en-US" sz="2400" dirty="0" smtClean="0"/>
              <a:t> Exact inference is tractable</a:t>
            </a:r>
          </a:p>
          <a:p>
            <a:pPr lvl="1"/>
            <a:r>
              <a:rPr lang="en-US" sz="2200" dirty="0"/>
              <a:t> </a:t>
            </a:r>
            <a:r>
              <a:rPr lang="en-US" sz="2200" dirty="0" smtClean="0"/>
              <a:t>Tensor orthogonal decomposition [</a:t>
            </a:r>
            <a:r>
              <a:rPr lang="en-US" sz="2200" dirty="0" err="1" smtClean="0"/>
              <a:t>Anandkumar</a:t>
            </a:r>
            <a:r>
              <a:rPr lang="en-US" sz="2200" dirty="0" smtClean="0"/>
              <a:t> et al. 12]</a:t>
            </a:r>
          </a:p>
          <a:p>
            <a:pPr lvl="1"/>
            <a:r>
              <a:rPr lang="en-US" sz="2200" dirty="0"/>
              <a:t> </a:t>
            </a:r>
            <a:r>
              <a:rPr lang="en-US" sz="2200" dirty="0" smtClean="0">
                <a:solidFill>
                  <a:srgbClr val="C00000"/>
                </a:solidFill>
              </a:rPr>
              <a:t>Scalable tensor orthogonal decomposition</a:t>
            </a:r>
            <a:r>
              <a:rPr lang="en-US" sz="2200" dirty="0" smtClean="0"/>
              <a:t> [Wang et al. 14a]</a:t>
            </a:r>
            <a:endParaRPr lang="en-US" sz="2200" dirty="0"/>
          </a:p>
        </p:txBody>
      </p:sp>
      <p:sp>
        <p:nvSpPr>
          <p:cNvPr id="4" name="Slide Number Placeholder 3"/>
          <p:cNvSpPr>
            <a:spLocks noGrp="1"/>
          </p:cNvSpPr>
          <p:nvPr>
            <p:ph type="sldNum" sz="quarter" idx="12"/>
          </p:nvPr>
        </p:nvSpPr>
        <p:spPr/>
        <p:txBody>
          <a:bodyPr/>
          <a:lstStyle/>
          <a:p>
            <a:fld id="{6113E31D-E2AB-40D1-8B51-AFA5AFEF393A}" type="slidenum">
              <a:rPr lang="en-US" smtClean="0"/>
              <a:t>31</a:t>
            </a:fld>
            <a:endParaRPr lang="en-US" dirty="0"/>
          </a:p>
        </p:txBody>
      </p:sp>
    </p:spTree>
    <p:extLst>
      <p:ext uri="{BB962C8B-B14F-4D97-AF65-F5344CB8AC3E}">
        <p14:creationId xmlns:p14="http://schemas.microsoft.com/office/powerpoint/2010/main" val="21964527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MCMC – </a:t>
            </a:r>
            <a:r>
              <a:rPr lang="en-US" dirty="0" smtClean="0"/>
              <a:t>Collapsed </a:t>
            </a:r>
            <a:r>
              <a:rPr lang="en-US" dirty="0"/>
              <a:t>Gibbs </a:t>
            </a:r>
            <a:r>
              <a:rPr lang="en-US" dirty="0" smtClean="0"/>
              <a:t>Sampler </a:t>
            </a:r>
            <a:r>
              <a:rPr lang="en-US" dirty="0"/>
              <a:t>[Griffiths &amp; </a:t>
            </a:r>
            <a:r>
              <a:rPr lang="en-US" dirty="0" err="1"/>
              <a:t>Steyvers</a:t>
            </a:r>
            <a:r>
              <a:rPr lang="en-US" dirty="0"/>
              <a:t> 04</a:t>
            </a:r>
            <a:r>
              <a:rPr lang="en-US" dirty="0" smtClean="0"/>
              <a:t>]</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32</a:t>
            </a:fld>
            <a:endParaRPr lang="en-US" dirty="0"/>
          </a:p>
        </p:txBody>
      </p:sp>
      <p:sp>
        <p:nvSpPr>
          <p:cNvPr id="10" name="Rectangle 4"/>
          <p:cNvSpPr>
            <a:spLocks noChangeArrowheads="1"/>
          </p:cNvSpPr>
          <p:nvPr/>
        </p:nvSpPr>
        <p:spPr bwMode="auto">
          <a:xfrm>
            <a:off x="1783079" y="2019751"/>
            <a:ext cx="3911665" cy="914400"/>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endParaRPr lang="en-US"/>
          </a:p>
        </p:txBody>
      </p:sp>
      <p:sp>
        <p:nvSpPr>
          <p:cNvPr id="11" name="Rectangle 5"/>
          <p:cNvSpPr>
            <a:spLocks noChangeArrowheads="1"/>
          </p:cNvSpPr>
          <p:nvPr/>
        </p:nvSpPr>
        <p:spPr bwMode="auto">
          <a:xfrm>
            <a:off x="1758340" y="3809943"/>
            <a:ext cx="3936403" cy="914400"/>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endParaRPr lang="en-US"/>
          </a:p>
        </p:txBody>
      </p:sp>
      <p:sp>
        <p:nvSpPr>
          <p:cNvPr id="12" name="TextBox 7"/>
          <p:cNvSpPr txBox="1">
            <a:spLocks noChangeArrowheads="1"/>
          </p:cNvSpPr>
          <p:nvPr/>
        </p:nvSpPr>
        <p:spPr bwMode="auto">
          <a:xfrm>
            <a:off x="1898929" y="2021272"/>
            <a:ext cx="15202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response</a:t>
            </a:r>
            <a:endParaRPr lang="en-US" sz="1800" dirty="0">
              <a:latin typeface="Arial" panose="020B0604020202020204" pitchFamily="34" charset="0"/>
            </a:endParaRPr>
          </a:p>
        </p:txBody>
      </p:sp>
      <p:sp>
        <p:nvSpPr>
          <p:cNvPr id="13" name="TextBox 8"/>
          <p:cNvSpPr txBox="1">
            <a:spLocks noChangeArrowheads="1"/>
          </p:cNvSpPr>
          <p:nvPr/>
        </p:nvSpPr>
        <p:spPr bwMode="auto">
          <a:xfrm>
            <a:off x="1906905" y="2324551"/>
            <a:ext cx="140482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criticism </a:t>
            </a:r>
            <a:endParaRPr lang="en-US" sz="1800" dirty="0">
              <a:latin typeface="Arial" panose="020B0604020202020204" pitchFamily="34" charset="0"/>
            </a:endParaRPr>
          </a:p>
        </p:txBody>
      </p:sp>
      <p:sp>
        <p:nvSpPr>
          <p:cNvPr id="14" name="TextBox 9"/>
          <p:cNvSpPr txBox="1">
            <a:spLocks noChangeArrowheads="1"/>
          </p:cNvSpPr>
          <p:nvPr/>
        </p:nvSpPr>
        <p:spPr bwMode="auto">
          <a:xfrm>
            <a:off x="1906905" y="2619826"/>
            <a:ext cx="155005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government</a:t>
            </a:r>
            <a:endParaRPr lang="en-US" sz="1800" dirty="0">
              <a:latin typeface="Arial" panose="020B0604020202020204" pitchFamily="34" charset="0"/>
            </a:endParaRPr>
          </a:p>
        </p:txBody>
      </p:sp>
      <p:sp>
        <p:nvSpPr>
          <p:cNvPr id="15" name="Rectangle 32"/>
          <p:cNvSpPr>
            <a:spLocks noChangeArrowheads="1"/>
          </p:cNvSpPr>
          <p:nvPr/>
        </p:nvSpPr>
        <p:spPr bwMode="auto">
          <a:xfrm>
            <a:off x="3456961" y="2116559"/>
            <a:ext cx="424204" cy="135429"/>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18" name="Rectangle 35"/>
          <p:cNvSpPr>
            <a:spLocks noChangeArrowheads="1"/>
          </p:cNvSpPr>
          <p:nvPr/>
        </p:nvSpPr>
        <p:spPr bwMode="auto">
          <a:xfrm>
            <a:off x="3456960" y="2404346"/>
            <a:ext cx="424204"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21" name="Rectangle 38"/>
          <p:cNvSpPr>
            <a:spLocks noChangeArrowheads="1"/>
          </p:cNvSpPr>
          <p:nvPr/>
        </p:nvSpPr>
        <p:spPr bwMode="auto">
          <a:xfrm>
            <a:off x="3456960" y="2709062"/>
            <a:ext cx="424204"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33" name="TextBox 69"/>
          <p:cNvSpPr txBox="1">
            <a:spLocks noChangeArrowheads="1"/>
          </p:cNvSpPr>
          <p:nvPr/>
        </p:nvSpPr>
        <p:spPr bwMode="auto">
          <a:xfrm>
            <a:off x="1878975" y="3784162"/>
            <a:ext cx="13846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hurricane</a:t>
            </a:r>
            <a:endParaRPr lang="en-US" sz="1800" dirty="0">
              <a:latin typeface="Arial" panose="020B0604020202020204" pitchFamily="34" charset="0"/>
            </a:endParaRPr>
          </a:p>
        </p:txBody>
      </p:sp>
      <p:sp>
        <p:nvSpPr>
          <p:cNvPr id="34" name="TextBox 70"/>
          <p:cNvSpPr txBox="1">
            <a:spLocks noChangeArrowheads="1"/>
          </p:cNvSpPr>
          <p:nvPr/>
        </p:nvSpPr>
        <p:spPr bwMode="auto">
          <a:xfrm>
            <a:off x="1872641" y="4087755"/>
            <a:ext cx="15217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government</a:t>
            </a:r>
            <a:endParaRPr lang="en-US" sz="1800" dirty="0">
              <a:latin typeface="Arial" panose="020B0604020202020204" pitchFamily="34" charset="0"/>
            </a:endParaRPr>
          </a:p>
        </p:txBody>
      </p:sp>
      <p:sp>
        <p:nvSpPr>
          <p:cNvPr id="35" name="TextBox 227"/>
          <p:cNvSpPr txBox="1">
            <a:spLocks noChangeArrowheads="1"/>
          </p:cNvSpPr>
          <p:nvPr/>
        </p:nvSpPr>
        <p:spPr bwMode="auto">
          <a:xfrm>
            <a:off x="1097280" y="2326138"/>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2400" dirty="0">
                <a:latin typeface="Arial" panose="020B0604020202020204" pitchFamily="34" charset="0"/>
              </a:rPr>
              <a:t>d</a:t>
            </a:r>
            <a:r>
              <a:rPr lang="en-US" sz="2400" baseline="-25000" dirty="0">
                <a:latin typeface="Arial" panose="020B0604020202020204" pitchFamily="34" charset="0"/>
              </a:rPr>
              <a:t>1</a:t>
            </a:r>
          </a:p>
        </p:txBody>
      </p:sp>
      <p:sp>
        <p:nvSpPr>
          <p:cNvPr id="36" name="TextBox 228"/>
          <p:cNvSpPr txBox="1">
            <a:spLocks noChangeArrowheads="1"/>
          </p:cNvSpPr>
          <p:nvPr/>
        </p:nvSpPr>
        <p:spPr bwMode="auto">
          <a:xfrm>
            <a:off x="1129916" y="3816682"/>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2400" dirty="0" err="1" smtClean="0">
                <a:latin typeface="Arial" panose="020B0604020202020204" pitchFamily="34" charset="0"/>
              </a:rPr>
              <a:t>d</a:t>
            </a:r>
            <a:r>
              <a:rPr lang="en-US" sz="2400" baseline="-25000" dirty="0" err="1" smtClean="0">
                <a:latin typeface="Arial" panose="020B0604020202020204" pitchFamily="34" charset="0"/>
              </a:rPr>
              <a:t>D</a:t>
            </a:r>
            <a:endParaRPr lang="en-US" sz="2400" baseline="-25000" dirty="0">
              <a:latin typeface="Arial" panose="020B0604020202020204" pitchFamily="34" charset="0"/>
            </a:endParaRPr>
          </a:p>
        </p:txBody>
      </p:sp>
      <p:sp>
        <p:nvSpPr>
          <p:cNvPr id="37" name="TextBox 71"/>
          <p:cNvSpPr txBox="1">
            <a:spLocks noChangeArrowheads="1"/>
          </p:cNvSpPr>
          <p:nvPr/>
        </p:nvSpPr>
        <p:spPr bwMode="auto">
          <a:xfrm>
            <a:off x="1872641" y="4413545"/>
            <a:ext cx="129477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response</a:t>
            </a:r>
            <a:endParaRPr lang="en-US" sz="1800" dirty="0">
              <a:latin typeface="Arial" panose="020B0604020202020204" pitchFamily="34" charset="0"/>
            </a:endParaRPr>
          </a:p>
        </p:txBody>
      </p:sp>
      <p:sp>
        <p:nvSpPr>
          <p:cNvPr id="38" name="Text Box 10"/>
          <p:cNvSpPr txBox="1">
            <a:spLocks noChangeArrowheads="1"/>
          </p:cNvSpPr>
          <p:nvPr/>
        </p:nvSpPr>
        <p:spPr bwMode="auto">
          <a:xfrm>
            <a:off x="1181437" y="3289942"/>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39" name="Rectangle 34"/>
          <p:cNvSpPr>
            <a:spLocks noChangeArrowheads="1"/>
          </p:cNvSpPr>
          <p:nvPr/>
        </p:nvSpPr>
        <p:spPr bwMode="auto">
          <a:xfrm>
            <a:off x="3434644" y="3898637"/>
            <a:ext cx="421005" cy="152358"/>
          </a:xfrm>
          <a:prstGeom prst="rect">
            <a:avLst/>
          </a:prstGeom>
          <a:solidFill>
            <a:srgbClr val="008000"/>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0" name="Rectangle 38"/>
          <p:cNvSpPr>
            <a:spLocks noChangeArrowheads="1"/>
          </p:cNvSpPr>
          <p:nvPr/>
        </p:nvSpPr>
        <p:spPr bwMode="auto">
          <a:xfrm>
            <a:off x="3433698" y="4202414"/>
            <a:ext cx="424204"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1" name="Rectangle 38"/>
          <p:cNvSpPr>
            <a:spLocks noChangeArrowheads="1"/>
          </p:cNvSpPr>
          <p:nvPr/>
        </p:nvSpPr>
        <p:spPr bwMode="auto">
          <a:xfrm>
            <a:off x="3442326" y="4514277"/>
            <a:ext cx="424204"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2" name="Rectangle 45"/>
          <p:cNvSpPr>
            <a:spLocks noChangeArrowheads="1"/>
          </p:cNvSpPr>
          <p:nvPr/>
        </p:nvSpPr>
        <p:spPr bwMode="auto">
          <a:xfrm>
            <a:off x="4117055" y="2404346"/>
            <a:ext cx="421005" cy="152358"/>
          </a:xfrm>
          <a:prstGeom prst="rect">
            <a:avLst/>
          </a:prstGeom>
          <a:solidFill>
            <a:srgbClr val="0000CC"/>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3" name="Rectangle 34"/>
          <p:cNvSpPr>
            <a:spLocks noChangeArrowheads="1"/>
          </p:cNvSpPr>
          <p:nvPr/>
        </p:nvSpPr>
        <p:spPr bwMode="auto">
          <a:xfrm>
            <a:off x="4117055" y="2116559"/>
            <a:ext cx="421005" cy="152358"/>
          </a:xfrm>
          <a:prstGeom prst="rect">
            <a:avLst/>
          </a:prstGeom>
          <a:solidFill>
            <a:srgbClr val="008000"/>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4" name="Rectangle 45"/>
          <p:cNvSpPr>
            <a:spLocks noChangeArrowheads="1"/>
          </p:cNvSpPr>
          <p:nvPr/>
        </p:nvSpPr>
        <p:spPr bwMode="auto">
          <a:xfrm>
            <a:off x="4128049" y="4198498"/>
            <a:ext cx="421005" cy="152358"/>
          </a:xfrm>
          <a:prstGeom prst="rect">
            <a:avLst/>
          </a:prstGeom>
          <a:solidFill>
            <a:srgbClr val="0000CC"/>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5" name="Rectangle 38"/>
          <p:cNvSpPr>
            <a:spLocks noChangeArrowheads="1"/>
          </p:cNvSpPr>
          <p:nvPr/>
        </p:nvSpPr>
        <p:spPr bwMode="auto">
          <a:xfrm>
            <a:off x="4135534" y="4514277"/>
            <a:ext cx="424204"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6" name="Rectangle 38"/>
          <p:cNvSpPr>
            <a:spLocks noChangeArrowheads="1"/>
          </p:cNvSpPr>
          <p:nvPr/>
        </p:nvSpPr>
        <p:spPr bwMode="auto">
          <a:xfrm>
            <a:off x="4115455" y="2709062"/>
            <a:ext cx="424204"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7" name="Rectangle 38"/>
          <p:cNvSpPr>
            <a:spLocks noChangeArrowheads="1"/>
          </p:cNvSpPr>
          <p:nvPr/>
        </p:nvSpPr>
        <p:spPr bwMode="auto">
          <a:xfrm>
            <a:off x="5124612" y="2116559"/>
            <a:ext cx="424204"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8" name="Rectangle 35"/>
          <p:cNvSpPr>
            <a:spLocks noChangeArrowheads="1"/>
          </p:cNvSpPr>
          <p:nvPr/>
        </p:nvSpPr>
        <p:spPr bwMode="auto">
          <a:xfrm>
            <a:off x="5131055" y="2404346"/>
            <a:ext cx="424204"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49" name="Rectangle 38"/>
          <p:cNvSpPr>
            <a:spLocks noChangeArrowheads="1"/>
          </p:cNvSpPr>
          <p:nvPr/>
        </p:nvSpPr>
        <p:spPr bwMode="auto">
          <a:xfrm>
            <a:off x="5131055" y="2709062"/>
            <a:ext cx="424204"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0" name="Rectangle 45"/>
          <p:cNvSpPr>
            <a:spLocks noChangeArrowheads="1"/>
          </p:cNvSpPr>
          <p:nvPr/>
        </p:nvSpPr>
        <p:spPr bwMode="auto">
          <a:xfrm>
            <a:off x="4128049" y="3898637"/>
            <a:ext cx="421005" cy="152358"/>
          </a:xfrm>
          <a:prstGeom prst="rect">
            <a:avLst/>
          </a:prstGeom>
          <a:solidFill>
            <a:srgbClr val="0000CC"/>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1" name="Rectangle 34"/>
          <p:cNvSpPr>
            <a:spLocks noChangeArrowheads="1"/>
          </p:cNvSpPr>
          <p:nvPr/>
        </p:nvSpPr>
        <p:spPr bwMode="auto">
          <a:xfrm>
            <a:off x="5124612" y="3905573"/>
            <a:ext cx="421005" cy="152358"/>
          </a:xfrm>
          <a:prstGeom prst="rect">
            <a:avLst/>
          </a:prstGeom>
          <a:solidFill>
            <a:srgbClr val="008000"/>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2" name="Rectangle 45"/>
          <p:cNvSpPr>
            <a:spLocks noChangeArrowheads="1"/>
          </p:cNvSpPr>
          <p:nvPr/>
        </p:nvSpPr>
        <p:spPr bwMode="auto">
          <a:xfrm>
            <a:off x="5124611" y="4198498"/>
            <a:ext cx="421005" cy="152358"/>
          </a:xfrm>
          <a:prstGeom prst="rect">
            <a:avLst/>
          </a:prstGeom>
          <a:solidFill>
            <a:srgbClr val="0000CC"/>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3" name="Rectangle 38"/>
          <p:cNvSpPr>
            <a:spLocks noChangeArrowheads="1"/>
          </p:cNvSpPr>
          <p:nvPr/>
        </p:nvSpPr>
        <p:spPr bwMode="auto">
          <a:xfrm>
            <a:off x="5115929" y="4514277"/>
            <a:ext cx="424204"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cxnSp>
        <p:nvCxnSpPr>
          <p:cNvPr id="54" name="Straight Connector 53"/>
          <p:cNvCxnSpPr>
            <a:cxnSpLocks noChangeShapeType="1"/>
          </p:cNvCxnSpPr>
          <p:nvPr/>
        </p:nvCxnSpPr>
        <p:spPr bwMode="auto">
          <a:xfrm rot="5400000">
            <a:off x="3829174" y="3927958"/>
            <a:ext cx="4418012" cy="1588"/>
          </a:xfrm>
          <a:prstGeom prst="line">
            <a:avLst/>
          </a:prstGeom>
          <a:noFill/>
          <a:ln w="9525" algn="ctr">
            <a:solidFill>
              <a:schemeClr val="tx1"/>
            </a:solidFill>
            <a:round/>
            <a:headEnd/>
            <a:tailEnd/>
          </a:ln>
          <a:extLst>
            <a:ext uri="{909E8E84-426E-40dd-AFC4-6F175D3DCCD1}">
              <a14:hiddenFill xmlns:a14="http://schemas.microsoft.com/office/drawing/2010/main" xmlns="">
                <a:noFill/>
              </a14:hiddenFill>
            </a:ext>
          </a:extLst>
        </p:spPr>
      </p:cxnSp>
      <p:cxnSp>
        <p:nvCxnSpPr>
          <p:cNvPr id="55" name="Straight Connector 54"/>
          <p:cNvCxnSpPr>
            <a:cxnSpLocks noChangeShapeType="1"/>
          </p:cNvCxnSpPr>
          <p:nvPr/>
        </p:nvCxnSpPr>
        <p:spPr bwMode="auto">
          <a:xfrm>
            <a:off x="3343345" y="1848925"/>
            <a:ext cx="14091" cy="3123435"/>
          </a:xfrm>
          <a:prstGeom prst="line">
            <a:avLst/>
          </a:prstGeom>
          <a:noFill/>
          <a:ln w="9525" algn="ctr">
            <a:solidFill>
              <a:schemeClr val="tx1"/>
            </a:solidFill>
            <a:round/>
            <a:headEnd type="none" w="med" len="med"/>
            <a:tailEnd type="triangle" w="med" len="med"/>
          </a:ln>
          <a:extLst>
            <a:ext uri="{909E8E84-426E-40dd-AFC4-6F175D3DCCD1}">
              <a14:hiddenFill xmlns:a14="http://schemas.microsoft.com/office/drawing/2010/main" xmlns="">
                <a:noFill/>
              </a14:hiddenFill>
            </a:ext>
          </a:extLst>
        </p:spPr>
      </p:cxnSp>
      <p:sp>
        <p:nvSpPr>
          <p:cNvPr id="56" name="TextBox 55"/>
          <p:cNvSpPr txBox="1"/>
          <p:nvPr/>
        </p:nvSpPr>
        <p:spPr>
          <a:xfrm>
            <a:off x="2982582" y="4968311"/>
            <a:ext cx="682303" cy="369332"/>
          </a:xfrm>
          <a:prstGeom prst="rect">
            <a:avLst/>
          </a:prstGeom>
          <a:noFill/>
        </p:spPr>
        <p:txBody>
          <a:bodyPr wrap="none" rtlCol="0">
            <a:spAutoFit/>
          </a:bodyPr>
          <a:lstStyle/>
          <a:p>
            <a:r>
              <a:rPr lang="en-US" dirty="0" err="1" smtClean="0"/>
              <a:t>Iter</a:t>
            </a:r>
            <a:r>
              <a:rPr lang="en-US" dirty="0" smtClean="0"/>
              <a:t> 1</a:t>
            </a:r>
            <a:endParaRPr lang="en-US" dirty="0"/>
          </a:p>
        </p:txBody>
      </p:sp>
      <p:cxnSp>
        <p:nvCxnSpPr>
          <p:cNvPr id="59" name="Straight Connector 58"/>
          <p:cNvCxnSpPr>
            <a:cxnSpLocks noChangeShapeType="1"/>
            <a:endCxn id="60" idx="0"/>
          </p:cNvCxnSpPr>
          <p:nvPr/>
        </p:nvCxnSpPr>
        <p:spPr bwMode="auto">
          <a:xfrm>
            <a:off x="4012449" y="1848925"/>
            <a:ext cx="8462" cy="3123435"/>
          </a:xfrm>
          <a:prstGeom prst="line">
            <a:avLst/>
          </a:prstGeom>
          <a:noFill/>
          <a:ln w="9525" algn="ctr">
            <a:solidFill>
              <a:schemeClr val="tx1"/>
            </a:solidFill>
            <a:round/>
            <a:headEnd type="none" w="med" len="med"/>
            <a:tailEnd type="triangle" w="med" len="med"/>
          </a:ln>
          <a:extLst>
            <a:ext uri="{909E8E84-426E-40dd-AFC4-6F175D3DCCD1}">
              <a14:hiddenFill xmlns:a14="http://schemas.microsoft.com/office/drawing/2010/main" xmlns="">
                <a:noFill/>
              </a14:hiddenFill>
            </a:ext>
          </a:extLst>
        </p:spPr>
      </p:cxnSp>
      <p:sp>
        <p:nvSpPr>
          <p:cNvPr id="60" name="TextBox 59"/>
          <p:cNvSpPr txBox="1"/>
          <p:nvPr/>
        </p:nvSpPr>
        <p:spPr>
          <a:xfrm>
            <a:off x="3679759" y="4972360"/>
            <a:ext cx="682303" cy="369332"/>
          </a:xfrm>
          <a:prstGeom prst="rect">
            <a:avLst/>
          </a:prstGeom>
          <a:noFill/>
        </p:spPr>
        <p:txBody>
          <a:bodyPr wrap="none" rtlCol="0">
            <a:spAutoFit/>
          </a:bodyPr>
          <a:lstStyle/>
          <a:p>
            <a:r>
              <a:rPr lang="en-US" dirty="0" err="1" smtClean="0"/>
              <a:t>Iter</a:t>
            </a:r>
            <a:r>
              <a:rPr lang="en-US" dirty="0" smtClean="0"/>
              <a:t> 2</a:t>
            </a:r>
            <a:endParaRPr lang="en-US" dirty="0"/>
          </a:p>
        </p:txBody>
      </p:sp>
      <p:cxnSp>
        <p:nvCxnSpPr>
          <p:cNvPr id="61" name="Straight Connector 60"/>
          <p:cNvCxnSpPr>
            <a:cxnSpLocks noChangeShapeType="1"/>
            <a:endCxn id="62" idx="0"/>
          </p:cNvCxnSpPr>
          <p:nvPr/>
        </p:nvCxnSpPr>
        <p:spPr bwMode="auto">
          <a:xfrm>
            <a:off x="4999325" y="1845734"/>
            <a:ext cx="43313" cy="3126626"/>
          </a:xfrm>
          <a:prstGeom prst="line">
            <a:avLst/>
          </a:prstGeom>
          <a:noFill/>
          <a:ln w="9525" algn="ctr">
            <a:solidFill>
              <a:schemeClr val="tx1"/>
            </a:solidFill>
            <a:round/>
            <a:headEnd type="none" w="med" len="med"/>
            <a:tailEnd type="triangle" w="med" len="med"/>
          </a:ln>
          <a:extLst>
            <a:ext uri="{909E8E84-426E-40dd-AFC4-6F175D3DCCD1}">
              <a14:hiddenFill xmlns:a14="http://schemas.microsoft.com/office/drawing/2010/main" xmlns="">
                <a:noFill/>
              </a14:hiddenFill>
            </a:ext>
          </a:extLst>
        </p:spPr>
      </p:cxnSp>
      <p:sp>
        <p:nvSpPr>
          <p:cNvPr id="62" name="TextBox 61"/>
          <p:cNvSpPr txBox="1"/>
          <p:nvPr/>
        </p:nvSpPr>
        <p:spPr>
          <a:xfrm>
            <a:off x="4525958" y="4972360"/>
            <a:ext cx="1033360" cy="369332"/>
          </a:xfrm>
          <a:prstGeom prst="rect">
            <a:avLst/>
          </a:prstGeom>
          <a:noFill/>
        </p:spPr>
        <p:txBody>
          <a:bodyPr wrap="none" rtlCol="0">
            <a:spAutoFit/>
          </a:bodyPr>
          <a:lstStyle/>
          <a:p>
            <a:r>
              <a:rPr lang="en-US" dirty="0" err="1" smtClean="0"/>
              <a:t>Iter</a:t>
            </a:r>
            <a:r>
              <a:rPr lang="en-US" dirty="0" smtClean="0"/>
              <a:t> 1000</a:t>
            </a:r>
            <a:endParaRPr lang="en-US" dirty="0"/>
          </a:p>
        </p:txBody>
      </p:sp>
      <p:sp>
        <p:nvSpPr>
          <p:cNvPr id="63" name="TextBox 62"/>
          <p:cNvSpPr txBox="1"/>
          <p:nvPr/>
        </p:nvSpPr>
        <p:spPr>
          <a:xfrm>
            <a:off x="4261944" y="4906256"/>
            <a:ext cx="343364" cy="369332"/>
          </a:xfrm>
          <a:prstGeom prst="rect">
            <a:avLst/>
          </a:prstGeom>
          <a:noFill/>
        </p:spPr>
        <p:txBody>
          <a:bodyPr wrap="none" rtlCol="0">
            <a:spAutoFit/>
          </a:bodyPr>
          <a:lstStyle/>
          <a:p>
            <a:r>
              <a:rPr lang="en-US" dirty="0" smtClean="0"/>
              <a:t>…</a:t>
            </a:r>
            <a:endParaRPr lang="en-US" dirty="0"/>
          </a:p>
        </p:txBody>
      </p:sp>
      <p:sp>
        <p:nvSpPr>
          <p:cNvPr id="64" name="TextBox 63"/>
          <p:cNvSpPr txBox="1"/>
          <p:nvPr/>
        </p:nvSpPr>
        <p:spPr>
          <a:xfrm>
            <a:off x="4620145" y="4082477"/>
            <a:ext cx="343364" cy="369332"/>
          </a:xfrm>
          <a:prstGeom prst="rect">
            <a:avLst/>
          </a:prstGeom>
          <a:noFill/>
        </p:spPr>
        <p:txBody>
          <a:bodyPr wrap="none" rtlCol="0">
            <a:spAutoFit/>
          </a:bodyPr>
          <a:lstStyle/>
          <a:p>
            <a:r>
              <a:rPr lang="en-US" dirty="0" smtClean="0"/>
              <a:t>…</a:t>
            </a:r>
            <a:endParaRPr lang="en-US" dirty="0"/>
          </a:p>
        </p:txBody>
      </p:sp>
      <p:sp>
        <p:nvSpPr>
          <p:cNvPr id="65" name="TextBox 64"/>
          <p:cNvSpPr txBox="1"/>
          <p:nvPr/>
        </p:nvSpPr>
        <p:spPr>
          <a:xfrm>
            <a:off x="4600955" y="2268917"/>
            <a:ext cx="343364" cy="369332"/>
          </a:xfrm>
          <a:prstGeom prst="rect">
            <a:avLst/>
          </a:prstGeom>
          <a:noFill/>
        </p:spPr>
        <p:txBody>
          <a:bodyPr wrap="none" rtlCol="0">
            <a:spAutoFit/>
          </a:bodyPr>
          <a:lstStyle/>
          <a:p>
            <a:r>
              <a:rPr lang="en-US" dirty="0" smtClean="0"/>
              <a:t>…</a:t>
            </a:r>
            <a:endParaRPr lang="en-US" dirty="0"/>
          </a:p>
        </p:txBody>
      </p:sp>
      <mc:AlternateContent xmlns:mc="http://schemas.openxmlformats.org/markup-compatibility/2006" xmlns:a14="http://schemas.microsoft.com/office/drawing/2010/main">
        <mc:Choice Requires="a14">
          <p:sp>
            <p:nvSpPr>
              <p:cNvPr id="66" name="Oval 65"/>
              <p:cNvSpPr>
                <a:spLocks noChangeArrowheads="1"/>
              </p:cNvSpPr>
              <p:nvPr/>
            </p:nvSpPr>
            <p:spPr bwMode="auto">
              <a:xfrm>
                <a:off x="6981438" y="2364430"/>
                <a:ext cx="1306079"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66" name="Oval 65"/>
              <p:cNvSpPr>
                <a:spLocks noRot="1" noChangeAspect="1" noMove="1" noResize="1" noEditPoints="1" noAdjustHandles="1" noChangeArrowheads="1" noChangeShapeType="1" noTextEdit="1"/>
              </p:cNvSpPr>
              <p:nvPr/>
            </p:nvSpPr>
            <p:spPr bwMode="auto">
              <a:xfrm>
                <a:off x="6981438" y="2364430"/>
                <a:ext cx="1306079" cy="530225"/>
              </a:xfrm>
              <a:prstGeom prst="ellipse">
                <a:avLst/>
              </a:prstGeom>
              <a:blipFill rotWithShape="0">
                <a:blip r:embed="rId3"/>
                <a:stretch>
                  <a:fillRect b="-1124"/>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Oval 6"/>
              <p:cNvSpPr>
                <a:spLocks noChangeArrowheads="1"/>
              </p:cNvSpPr>
              <p:nvPr/>
            </p:nvSpPr>
            <p:spPr bwMode="auto">
              <a:xfrm>
                <a:off x="9406069" y="2382685"/>
                <a:ext cx="1306078" cy="511970"/>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67" name="Oval 6"/>
              <p:cNvSpPr>
                <a:spLocks noRot="1" noChangeAspect="1" noMove="1" noResize="1" noEditPoints="1" noAdjustHandles="1" noChangeArrowheads="1" noChangeShapeType="1" noTextEdit="1"/>
              </p:cNvSpPr>
              <p:nvPr/>
            </p:nvSpPr>
            <p:spPr bwMode="auto">
              <a:xfrm>
                <a:off x="9406069" y="2382685"/>
                <a:ext cx="1306078" cy="511970"/>
              </a:xfrm>
              <a:prstGeom prst="ellipse">
                <a:avLst/>
              </a:prstGeom>
              <a:blipFill rotWithShape="0">
                <a:blip r:embed="rId4"/>
                <a:stretch>
                  <a:fillRect b="-3488"/>
                </a:stretch>
              </a:blipFill>
              <a:ln w="9525" algn="ctr">
                <a:solidFill>
                  <a:schemeClr val="tx1"/>
                </a:solidFill>
                <a:round/>
                <a:headEnd/>
                <a:tailEnd/>
              </a:ln>
            </p:spPr>
            <p:txBody>
              <a:bodyPr/>
              <a:lstStyle/>
              <a:p>
                <a:r>
                  <a:rPr lang="en-US">
                    <a:noFill/>
                  </a:rPr>
                  <a:t> </a:t>
                </a:r>
              </a:p>
            </p:txBody>
          </p:sp>
        </mc:Fallback>
      </mc:AlternateContent>
      <p:sp>
        <p:nvSpPr>
          <p:cNvPr id="68" name="Text Box 10"/>
          <p:cNvSpPr txBox="1">
            <a:spLocks noChangeArrowheads="1"/>
          </p:cNvSpPr>
          <p:nvPr/>
        </p:nvSpPr>
        <p:spPr bwMode="auto">
          <a:xfrm>
            <a:off x="8703036" y="2759076"/>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69" name="Text Box 13"/>
          <p:cNvSpPr txBox="1">
            <a:spLocks noChangeArrowheads="1"/>
          </p:cNvSpPr>
          <p:nvPr/>
        </p:nvSpPr>
        <p:spPr bwMode="auto">
          <a:xfrm>
            <a:off x="6931446" y="3021888"/>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0.3 </a:t>
            </a:r>
            <a:br>
              <a:rPr lang="en-US" altLang="zh-CN" dirty="0">
                <a:ea typeface="SimSun" panose="02010600030101010101" pitchFamily="2" charset="-122"/>
              </a:rPr>
            </a:br>
            <a:r>
              <a:rPr lang="en-US" altLang="zh-CN" dirty="0">
                <a:ea typeface="SimSun" panose="02010600030101010101" pitchFamily="2" charset="-122"/>
              </a:rPr>
              <a:t>response  0.2</a:t>
            </a:r>
            <a:br>
              <a:rPr lang="en-US" altLang="zh-CN" dirty="0">
                <a:ea typeface="SimSun" panose="02010600030101010101" pitchFamily="2" charset="-122"/>
              </a:rPr>
            </a:br>
            <a:r>
              <a:rPr lang="en-US" altLang="zh-CN" dirty="0">
                <a:ea typeface="SimSun" panose="02010600030101010101" pitchFamily="2" charset="-122"/>
              </a:rPr>
              <a:t>...</a:t>
            </a:r>
          </a:p>
        </p:txBody>
      </p:sp>
      <p:sp>
        <p:nvSpPr>
          <p:cNvPr id="70" name="Text Box 14"/>
          <p:cNvSpPr txBox="1">
            <a:spLocks noChangeArrowheads="1"/>
          </p:cNvSpPr>
          <p:nvPr/>
        </p:nvSpPr>
        <p:spPr bwMode="auto">
          <a:xfrm>
            <a:off x="9287374" y="3021154"/>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0.1</a:t>
            </a:r>
            <a:br>
              <a:rPr lang="en-US" altLang="zh-CN" dirty="0">
                <a:ea typeface="SimSun" panose="02010600030101010101" pitchFamily="2" charset="-122"/>
              </a:rPr>
            </a:br>
            <a:r>
              <a:rPr lang="en-US" altLang="zh-CN" dirty="0">
                <a:ea typeface="SimSun" panose="02010600030101010101" pitchFamily="2" charset="-122"/>
              </a:rPr>
              <a:t>relief 0.05</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cxnSp>
        <p:nvCxnSpPr>
          <p:cNvPr id="71" name="Curved Connector 70"/>
          <p:cNvCxnSpPr/>
          <p:nvPr/>
        </p:nvCxnSpPr>
        <p:spPr>
          <a:xfrm>
            <a:off x="5555259" y="2116559"/>
            <a:ext cx="1376187" cy="904595"/>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5" name="Curved Connector 74"/>
          <p:cNvCxnSpPr/>
          <p:nvPr/>
        </p:nvCxnSpPr>
        <p:spPr>
          <a:xfrm>
            <a:off x="5545616" y="2461216"/>
            <a:ext cx="1376187" cy="904595"/>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p:cNvCxnSpPr/>
          <p:nvPr/>
        </p:nvCxnSpPr>
        <p:spPr>
          <a:xfrm>
            <a:off x="5555617" y="2785241"/>
            <a:ext cx="1376187" cy="904595"/>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9" name="Curved Connector 78"/>
          <p:cNvCxnSpPr/>
          <p:nvPr/>
        </p:nvCxnSpPr>
        <p:spPr>
          <a:xfrm flipV="1">
            <a:off x="5560228" y="3748175"/>
            <a:ext cx="1361575" cy="842826"/>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1" name="Curved Connector 80"/>
          <p:cNvCxnSpPr>
            <a:endCxn id="70" idx="2"/>
          </p:cNvCxnSpPr>
          <p:nvPr/>
        </p:nvCxnSpPr>
        <p:spPr>
          <a:xfrm flipV="1">
            <a:off x="5560228" y="3852151"/>
            <a:ext cx="4491527" cy="158111"/>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85" name="Object 7"/>
          <p:cNvGraphicFramePr>
            <a:graphicFrameLocks noChangeAspect="1"/>
          </p:cNvGraphicFramePr>
          <p:nvPr>
            <p:extLst/>
          </p:nvPr>
        </p:nvGraphicFramePr>
        <p:xfrm>
          <a:off x="5570261" y="5245647"/>
          <a:ext cx="4275137" cy="850900"/>
        </p:xfrm>
        <a:graphic>
          <a:graphicData uri="http://schemas.openxmlformats.org/presentationml/2006/ole">
            <mc:AlternateContent xmlns:mc="http://schemas.openxmlformats.org/markup-compatibility/2006">
              <mc:Choice xmlns:v="urn:schemas-microsoft-com:vml" Requires="v">
                <p:oleObj spid="_x0000_s5153" name="Equation" r:id="rId5" imgW="2425680" imgH="482400" progId="Equation.3">
                  <p:embed/>
                </p:oleObj>
              </mc:Choice>
              <mc:Fallback>
                <p:oleObj name="Equation" r:id="rId5" imgW="2425680" imgH="482400" progId="Equation.3">
                  <p:embed/>
                  <p:pic>
                    <p:nvPicPr>
                      <p:cNvPr id="0" name=""/>
                      <p:cNvPicPr>
                        <a:picLocks noGrp="1" noChangeAspect="1" noChangeArrowheads="1"/>
                      </p:cNvPicPr>
                      <p:nvPr/>
                    </p:nvPicPr>
                    <p:blipFill>
                      <a:blip r:embed="rId6"/>
                      <a:srcRect/>
                      <a:stretch>
                        <a:fillRect/>
                      </a:stretch>
                    </p:blipFill>
                    <p:spPr bwMode="auto">
                      <a:xfrm>
                        <a:off x="5570261" y="5245647"/>
                        <a:ext cx="4275137" cy="850900"/>
                      </a:xfrm>
                      <a:prstGeom prst="rect">
                        <a:avLst/>
                      </a:prstGeom>
                      <a:solidFill>
                        <a:schemeClr val="bg1"/>
                      </a:solidFill>
                      <a:ln>
                        <a:noFill/>
                      </a:ln>
                      <a:effectLst/>
                    </p:spPr>
                  </p:pic>
                </p:oleObj>
              </mc:Fallback>
            </mc:AlternateContent>
          </a:graphicData>
        </a:graphic>
      </p:graphicFrame>
      <p:sp>
        <p:nvSpPr>
          <p:cNvPr id="86" name="Rectangle 85"/>
          <p:cNvSpPr/>
          <p:nvPr/>
        </p:nvSpPr>
        <p:spPr>
          <a:xfrm>
            <a:off x="1263565" y="5396669"/>
            <a:ext cx="4261744" cy="461665"/>
          </a:xfrm>
          <a:prstGeom prst="rect">
            <a:avLst/>
          </a:prstGeom>
        </p:spPr>
        <p:txBody>
          <a:bodyPr wrap="none">
            <a:spAutoFit/>
          </a:bodyPr>
          <a:lstStyle/>
          <a:p>
            <a:r>
              <a:rPr lang="en-US" sz="2400" dirty="0"/>
              <a:t>Sample each </a:t>
            </a:r>
            <a:r>
              <a:rPr lang="en-US" sz="2400" i="1" dirty="0" err="1"/>
              <a:t>z</a:t>
            </a:r>
            <a:r>
              <a:rPr lang="en-US" sz="2400" i="1" baseline="-25000" dirty="0" err="1"/>
              <a:t>i</a:t>
            </a:r>
            <a:r>
              <a:rPr lang="en-US" sz="2400" dirty="0"/>
              <a:t> conditioned on </a:t>
            </a:r>
            <a:r>
              <a:rPr lang="en-US" sz="2400" b="1" dirty="0"/>
              <a:t>z</a:t>
            </a:r>
            <a:r>
              <a:rPr lang="en-US" sz="2400" baseline="-25000" dirty="0"/>
              <a:t>-</a:t>
            </a:r>
            <a:r>
              <a:rPr lang="en-US" sz="2400" i="1" baseline="-25000" dirty="0" err="1"/>
              <a:t>i</a:t>
            </a:r>
            <a:endParaRPr lang="en-US" sz="2400" i="1" baseline="-25000" dirty="0"/>
          </a:p>
        </p:txBody>
      </p:sp>
      <mc:AlternateContent xmlns:mc="http://schemas.openxmlformats.org/markup-compatibility/2006" xmlns:a14="http://schemas.microsoft.com/office/drawing/2010/main">
        <mc:Choice Requires="a14">
          <p:sp>
            <p:nvSpPr>
              <p:cNvPr id="102" name="TextBox 101"/>
              <p:cNvSpPr txBox="1"/>
              <p:nvPr/>
            </p:nvSpPr>
            <p:spPr>
              <a:xfrm>
                <a:off x="6364883" y="4404289"/>
                <a:ext cx="2338154" cy="49770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400" dirty="0" smtClean="0"/>
                  <a:t>Estimated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𝜙</m:t>
                        </m:r>
                      </m:e>
                      <m:sub>
                        <m:r>
                          <a:rPr lang="en-US" sz="2400" b="0" i="1" smtClean="0">
                            <a:latin typeface="Cambria Math" panose="02040503050406030204" pitchFamily="18" charset="0"/>
                          </a:rPr>
                          <m:t>𝑗</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𝑖</m:t>
                            </m:r>
                          </m:sub>
                        </m:sSub>
                      </m:sub>
                    </m:sSub>
                  </m:oMath>
                </a14:m>
                <a:endParaRPr lang="en-US" sz="2400" dirty="0"/>
              </a:p>
            </p:txBody>
          </p:sp>
        </mc:Choice>
        <mc:Fallback xmlns="">
          <p:sp>
            <p:nvSpPr>
              <p:cNvPr id="102" name="TextBox 101"/>
              <p:cNvSpPr txBox="1">
                <a:spLocks noRot="1" noChangeAspect="1" noMove="1" noResize="1" noEditPoints="1" noAdjustHandles="1" noChangeArrowheads="1" noChangeShapeType="1" noTextEdit="1"/>
              </p:cNvSpPr>
              <p:nvPr/>
            </p:nvSpPr>
            <p:spPr>
              <a:xfrm>
                <a:off x="6364883" y="4404289"/>
                <a:ext cx="2338154" cy="497700"/>
              </a:xfrm>
              <a:prstGeom prst="rect">
                <a:avLst/>
              </a:prstGeom>
              <a:blipFill rotWithShape="0">
                <a:blip r:embed="rId7"/>
                <a:stretch>
                  <a:fillRect/>
                </a:stretch>
              </a:blipFill>
            </p:spPr>
            <p:txBody>
              <a:bodyPr/>
              <a:lstStyle/>
              <a:p>
                <a:r>
                  <a:rPr lang="en-US">
                    <a:noFill/>
                  </a:rPr>
                  <a:t> </a:t>
                </a:r>
              </a:p>
            </p:txBody>
          </p:sp>
        </mc:Fallback>
      </mc:AlternateContent>
      <p:sp>
        <p:nvSpPr>
          <p:cNvPr id="103" name="Rectangle 102"/>
          <p:cNvSpPr/>
          <p:nvPr/>
        </p:nvSpPr>
        <p:spPr>
          <a:xfrm>
            <a:off x="7634477" y="5157026"/>
            <a:ext cx="1084447" cy="9807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Curved Connector 103"/>
          <p:cNvCxnSpPr>
            <a:stCxn id="103" idx="0"/>
            <a:endCxn id="102" idx="2"/>
          </p:cNvCxnSpPr>
          <p:nvPr/>
        </p:nvCxnSpPr>
        <p:spPr>
          <a:xfrm rot="16200000" flipV="1">
            <a:off x="7727813" y="4708137"/>
            <a:ext cx="255037" cy="642741"/>
          </a:xfrm>
          <a:prstGeom prst="curvedConnector3">
            <a:avLst>
              <a:gd name="adj1" fmla="val 13538"/>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7" name="Rectangle 106"/>
          <p:cNvSpPr/>
          <p:nvPr/>
        </p:nvSpPr>
        <p:spPr>
          <a:xfrm>
            <a:off x="8745319" y="5157026"/>
            <a:ext cx="1084447" cy="9807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8" name="TextBox 107"/>
              <p:cNvSpPr txBox="1"/>
              <p:nvPr/>
            </p:nvSpPr>
            <p:spPr>
              <a:xfrm>
                <a:off x="8901711" y="4404454"/>
                <a:ext cx="2253970" cy="49770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400" dirty="0" smtClean="0"/>
                  <a:t>Estimated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𝑗</m:t>
                        </m:r>
                      </m:sub>
                    </m:sSub>
                  </m:oMath>
                </a14:m>
                <a:endParaRPr lang="en-US" sz="2400" dirty="0"/>
              </a:p>
            </p:txBody>
          </p:sp>
        </mc:Choice>
        <mc:Fallback xmlns="">
          <p:sp>
            <p:nvSpPr>
              <p:cNvPr id="108" name="TextBox 107"/>
              <p:cNvSpPr txBox="1">
                <a:spLocks noRot="1" noChangeAspect="1" noMove="1" noResize="1" noEditPoints="1" noAdjustHandles="1" noChangeArrowheads="1" noChangeShapeType="1" noTextEdit="1"/>
              </p:cNvSpPr>
              <p:nvPr/>
            </p:nvSpPr>
            <p:spPr>
              <a:xfrm>
                <a:off x="8901711" y="4404454"/>
                <a:ext cx="2253970" cy="497700"/>
              </a:xfrm>
              <a:prstGeom prst="rect">
                <a:avLst/>
              </a:prstGeom>
              <a:blipFill rotWithShape="0">
                <a:blip r:embed="rId8"/>
                <a:stretch>
                  <a:fillRect/>
                </a:stretch>
              </a:blipFill>
            </p:spPr>
            <p:txBody>
              <a:bodyPr/>
              <a:lstStyle/>
              <a:p>
                <a:r>
                  <a:rPr lang="en-US">
                    <a:noFill/>
                  </a:rPr>
                  <a:t> </a:t>
                </a:r>
              </a:p>
            </p:txBody>
          </p:sp>
        </mc:Fallback>
      </mc:AlternateContent>
      <p:cxnSp>
        <p:nvCxnSpPr>
          <p:cNvPr id="110" name="Curved Connector 109"/>
          <p:cNvCxnSpPr>
            <a:endCxn id="108" idx="2"/>
          </p:cNvCxnSpPr>
          <p:nvPr/>
        </p:nvCxnSpPr>
        <p:spPr>
          <a:xfrm flipV="1">
            <a:off x="9450566" y="4902154"/>
            <a:ext cx="578130" cy="246430"/>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791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 of </a:t>
            </a:r>
            <a:r>
              <a:rPr lang="en-US" dirty="0" smtClean="0"/>
              <a:t>Moments </a:t>
            </a:r>
            <a:br>
              <a:rPr lang="en-US" dirty="0" smtClean="0"/>
            </a:br>
            <a:r>
              <a:rPr lang="en-US" dirty="0" smtClean="0"/>
              <a:t>[</a:t>
            </a:r>
            <a:r>
              <a:rPr lang="en-US" dirty="0" err="1"/>
              <a:t>Anandkumar</a:t>
            </a:r>
            <a:r>
              <a:rPr lang="en-US" dirty="0"/>
              <a:t> et al. </a:t>
            </a:r>
            <a:r>
              <a:rPr lang="en-US" dirty="0" smtClean="0"/>
              <a:t>12, Wang et al. 14a]</a:t>
            </a:r>
            <a:endParaRPr lang="en-US" dirty="0"/>
          </a:p>
        </p:txBody>
      </p:sp>
      <p:sp>
        <p:nvSpPr>
          <p:cNvPr id="3" name="Content Placeholder 2"/>
          <p:cNvSpPr>
            <a:spLocks noGrp="1"/>
          </p:cNvSpPr>
          <p:nvPr>
            <p:ph idx="1"/>
          </p:nvPr>
        </p:nvSpPr>
        <p:spPr/>
        <p:txBody>
          <a:bodyPr/>
          <a:lstStyle/>
          <a:p>
            <a:endParaRPr lang="en-US" dirty="0"/>
          </a:p>
        </p:txBody>
      </p:sp>
      <p:sp>
        <p:nvSpPr>
          <p:cNvPr id="5" name="Content Placeholder 23"/>
          <p:cNvSpPr txBox="1">
            <a:spLocks/>
          </p:cNvSpPr>
          <p:nvPr/>
        </p:nvSpPr>
        <p:spPr>
          <a:xfrm>
            <a:off x="5337011" y="1945887"/>
            <a:ext cx="3103329" cy="91078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E48312"/>
              </a:buClr>
              <a:buFont typeface="Wingdings" panose="05000000000000000000" pitchFamily="2" charset="2"/>
              <a:buChar char="q"/>
            </a:pPr>
            <a:r>
              <a:rPr lang="en-US" dirty="0" smtClean="0">
                <a:solidFill>
                  <a:schemeClr val="bg1">
                    <a:lumMod val="50000"/>
                  </a:schemeClr>
                </a:solidFill>
              </a:rPr>
              <a:t> What parameters are most likely to generate the observed corpus?</a:t>
            </a:r>
            <a:endParaRPr lang="en-US" dirty="0">
              <a:solidFill>
                <a:schemeClr val="bg1">
                  <a:lumMod val="50000"/>
                </a:schemeClr>
              </a:solidFill>
            </a:endParaRPr>
          </a:p>
        </p:txBody>
      </p:sp>
      <p:sp>
        <p:nvSpPr>
          <p:cNvPr id="6" name="Rectangle 5"/>
          <p:cNvSpPr/>
          <p:nvPr/>
        </p:nvSpPr>
        <p:spPr>
          <a:xfrm>
            <a:off x="8425389" y="2290646"/>
            <a:ext cx="1622892" cy="877287"/>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577789" y="2443046"/>
            <a:ext cx="1991353" cy="1095278"/>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730188" y="2595447"/>
            <a:ext cx="2116746" cy="1180098"/>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Criticism of government response to the hurricane …</a:t>
            </a:r>
            <a:endParaRPr lang="en-US" sz="2000" dirty="0">
              <a:solidFill>
                <a:srgbClr val="000000"/>
              </a:solidFill>
            </a:endParaRPr>
          </a:p>
        </p:txBody>
      </p:sp>
      <p:sp>
        <p:nvSpPr>
          <p:cNvPr id="9" name="Rectangle 8"/>
          <p:cNvSpPr/>
          <p:nvPr/>
        </p:nvSpPr>
        <p:spPr>
          <a:xfrm>
            <a:off x="8752364" y="1916226"/>
            <a:ext cx="1071894" cy="3459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corpus</a:t>
            </a:r>
            <a:endParaRPr lang="en-US" sz="2400" dirty="0">
              <a:solidFill>
                <a:schemeClr val="tx1"/>
              </a:solidFill>
            </a:endParaRPr>
          </a:p>
        </p:txBody>
      </p:sp>
      <mc:AlternateContent xmlns:mc="http://schemas.openxmlformats.org/markup-compatibility/2006" xmlns:a14="http://schemas.microsoft.com/office/drawing/2010/main">
        <mc:Choice Requires="a14">
          <p:sp>
            <p:nvSpPr>
              <p:cNvPr id="10" name="Oval 9"/>
              <p:cNvSpPr>
                <a:spLocks noChangeArrowheads="1"/>
              </p:cNvSpPr>
              <p:nvPr/>
            </p:nvSpPr>
            <p:spPr bwMode="auto">
              <a:xfrm>
                <a:off x="1294279" y="1897971"/>
                <a:ext cx="1306079"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10" name="Oval 9"/>
              <p:cNvSpPr>
                <a:spLocks noRot="1" noChangeAspect="1" noMove="1" noResize="1" noEditPoints="1" noAdjustHandles="1" noChangeArrowheads="1" noChangeShapeType="1" noTextEdit="1"/>
              </p:cNvSpPr>
              <p:nvPr/>
            </p:nvSpPr>
            <p:spPr bwMode="auto">
              <a:xfrm>
                <a:off x="1294279" y="1897971"/>
                <a:ext cx="1306079" cy="530225"/>
              </a:xfrm>
              <a:prstGeom prst="ellipse">
                <a:avLst/>
              </a:prstGeom>
              <a:blipFill rotWithShape="0">
                <a:blip r:embed="rId3"/>
                <a:stretch>
                  <a:fillRect b="-2247"/>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val 6"/>
              <p:cNvSpPr>
                <a:spLocks noChangeArrowheads="1"/>
              </p:cNvSpPr>
              <p:nvPr/>
            </p:nvSpPr>
            <p:spPr bwMode="auto">
              <a:xfrm>
                <a:off x="3718910" y="1916226"/>
                <a:ext cx="1306078" cy="511970"/>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11" name="Oval 6"/>
              <p:cNvSpPr>
                <a:spLocks noRot="1" noChangeAspect="1" noMove="1" noResize="1" noEditPoints="1" noAdjustHandles="1" noChangeArrowheads="1" noChangeShapeType="1" noTextEdit="1"/>
              </p:cNvSpPr>
              <p:nvPr/>
            </p:nvSpPr>
            <p:spPr bwMode="auto">
              <a:xfrm>
                <a:off x="3718910" y="1916226"/>
                <a:ext cx="1306078" cy="511970"/>
              </a:xfrm>
              <a:prstGeom prst="ellipse">
                <a:avLst/>
              </a:prstGeom>
              <a:blipFill rotWithShape="0">
                <a:blip r:embed="rId4"/>
                <a:stretch>
                  <a:fillRect b="-3488"/>
                </a:stretch>
              </a:blipFill>
              <a:ln w="9525" algn="ctr">
                <a:solidFill>
                  <a:schemeClr val="tx1"/>
                </a:solidFill>
                <a:round/>
                <a:headEnd/>
                <a:tailEnd/>
              </a:ln>
            </p:spPr>
            <p:txBody>
              <a:bodyPr/>
              <a:lstStyle/>
              <a:p>
                <a:r>
                  <a:rPr lang="en-US">
                    <a:noFill/>
                  </a:rPr>
                  <a:t> </a:t>
                </a:r>
              </a:p>
            </p:txBody>
          </p:sp>
        </mc:Fallback>
      </mc:AlternateContent>
      <p:sp>
        <p:nvSpPr>
          <p:cNvPr id="12" name="Text Box 10"/>
          <p:cNvSpPr txBox="1">
            <a:spLocks noChangeArrowheads="1"/>
          </p:cNvSpPr>
          <p:nvPr/>
        </p:nvSpPr>
        <p:spPr bwMode="auto">
          <a:xfrm>
            <a:off x="3015877" y="2292617"/>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22" name="Striped Right Arrow 21"/>
          <p:cNvSpPr/>
          <p:nvPr/>
        </p:nvSpPr>
        <p:spPr>
          <a:xfrm rot="10800000">
            <a:off x="5570094" y="2855918"/>
            <a:ext cx="2334434" cy="230652"/>
          </a:xfrm>
          <a:prstGeom prst="stripedRightArrow">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Text Box 13"/>
          <p:cNvSpPr txBox="1">
            <a:spLocks noChangeArrowheads="1"/>
          </p:cNvSpPr>
          <p:nvPr/>
        </p:nvSpPr>
        <p:spPr bwMode="auto">
          <a:xfrm>
            <a:off x="1255213" y="2504556"/>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a:t>
            </a:r>
            <a:r>
              <a:rPr lang="en-US" altLang="zh-CN" dirty="0" smtClean="0">
                <a:ea typeface="SimSun" panose="02010600030101010101" pitchFamily="2" charset="-122"/>
              </a:rPr>
              <a:t> </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response  </a:t>
            </a:r>
            <a:r>
              <a:rPr lang="en-US" altLang="zh-CN" dirty="0" smtClean="0">
                <a:ea typeface="SimSun" panose="02010600030101010101" pitchFamily="2" charset="-122"/>
              </a:rPr>
              <a:t>?</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a:t>
            </a:r>
          </a:p>
        </p:txBody>
      </p:sp>
      <p:sp>
        <p:nvSpPr>
          <p:cNvPr id="24" name="Text Box 14"/>
          <p:cNvSpPr txBox="1">
            <a:spLocks noChangeArrowheads="1"/>
          </p:cNvSpPr>
          <p:nvPr/>
        </p:nvSpPr>
        <p:spPr bwMode="auto">
          <a:xfrm>
            <a:off x="3611141" y="2503822"/>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a:t>
            </a:r>
            <a:r>
              <a:rPr lang="en-US" altLang="zh-CN" dirty="0" smtClean="0">
                <a:ea typeface="SimSun" panose="02010600030101010101" pitchFamily="2" charset="-122"/>
              </a:rPr>
              <a:t>?</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relief </a:t>
            </a:r>
            <a:r>
              <a:rPr lang="en-US" altLang="zh-CN" dirty="0" smtClean="0">
                <a:ea typeface="SimSun" panose="02010600030101010101" pitchFamily="2" charset="-122"/>
              </a:rPr>
              <a:t>?</a:t>
            </a:r>
            <a:r>
              <a:rPr lang="en-US" altLang="zh-CN" dirty="0">
                <a:ea typeface="SimSun" panose="02010600030101010101" pitchFamily="2" charset="-122"/>
              </a:rPr>
              <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graphicFrame>
        <p:nvGraphicFramePr>
          <p:cNvPr id="26" name="Content Placeholder 4"/>
          <p:cNvGraphicFramePr>
            <a:graphicFrameLocks/>
          </p:cNvGraphicFramePr>
          <p:nvPr>
            <p:extLst>
              <p:ext uri="{D42A27DB-BD31-4B8C-83A1-F6EECF244321}">
                <p14:modId xmlns:p14="http://schemas.microsoft.com/office/powerpoint/2010/main" val="797848271"/>
              </p:ext>
            </p:extLst>
          </p:nvPr>
        </p:nvGraphicFramePr>
        <p:xfrm>
          <a:off x="6763519" y="4274016"/>
          <a:ext cx="4392161" cy="158496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4392161">
                  <a:extLst>
                    <a:ext uri="{9D8B030D-6E8A-4147-A177-3AD203B41FA5}">
                      <a16:colId xmlns="" xmlns:a16="http://schemas.microsoft.com/office/drawing/2014/main" val="3805404545"/>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criticism government</a:t>
                      </a:r>
                      <a:r>
                        <a:rPr lang="en-US" sz="2000" baseline="0" dirty="0" smtClean="0"/>
                        <a:t> response</a:t>
                      </a:r>
                      <a:r>
                        <a:rPr lang="en-US" sz="2000" dirty="0" smtClean="0"/>
                        <a:t>: 0.001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 xmlns:a16="http://schemas.microsoft.com/office/drawing/2014/main" val="192791116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government response hurricane: 0.005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3388410651"/>
                  </a:ext>
                </a:extLst>
              </a:tr>
              <a:tr h="370840">
                <a:tc>
                  <a:txBody>
                    <a:bodyPr/>
                    <a:lstStyle/>
                    <a:p>
                      <a:pPr algn="ctr"/>
                      <a:r>
                        <a:rPr lang="en-US" sz="2000" dirty="0" smtClean="0"/>
                        <a:t>criticism response hurricane</a:t>
                      </a:r>
                      <a:r>
                        <a:rPr lang="en-US" sz="2000" baseline="0" dirty="0" smtClean="0"/>
                        <a:t>: 0.004</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2181353860"/>
                  </a:ext>
                </a:extLst>
              </a:tr>
              <a:tr h="370840">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1703388888"/>
                  </a:ext>
                </a:extLst>
              </a:tr>
            </a:tbl>
          </a:graphicData>
        </a:graphic>
      </p:graphicFrame>
      <p:graphicFrame>
        <p:nvGraphicFramePr>
          <p:cNvPr id="27" name="Content Placeholder 4"/>
          <p:cNvGraphicFramePr>
            <a:graphicFrameLocks/>
          </p:cNvGraphicFramePr>
          <p:nvPr>
            <p:extLst>
              <p:ext uri="{D42A27DB-BD31-4B8C-83A1-F6EECF244321}">
                <p14:modId xmlns:p14="http://schemas.microsoft.com/office/powerpoint/2010/main" val="3383420710"/>
              </p:ext>
            </p:extLst>
          </p:nvPr>
        </p:nvGraphicFramePr>
        <p:xfrm>
          <a:off x="923827" y="4274016"/>
          <a:ext cx="2056085" cy="158496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2056085">
                  <a:extLst>
                    <a:ext uri="{9D8B030D-6E8A-4147-A177-3AD203B41FA5}">
                      <a16:colId xmlns="" xmlns:a16="http://schemas.microsoft.com/office/drawing/2014/main" val="2479717795"/>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criticism: 0.03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 xmlns:a16="http://schemas.microsoft.com/office/drawing/2014/main" val="2463625638"/>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response: 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346791001"/>
                  </a:ext>
                </a:extLst>
              </a:tr>
              <a:tr h="370840">
                <a:tc>
                  <a:txBody>
                    <a:bodyPr/>
                    <a:lstStyle/>
                    <a:p>
                      <a:pPr algn="ctr"/>
                      <a:r>
                        <a:rPr lang="en-US" sz="2000" dirty="0" smtClean="0"/>
                        <a:t>government: 0.04</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3071916600"/>
                  </a:ext>
                </a:extLst>
              </a:tr>
              <a:tr h="370840">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1938106267"/>
                  </a:ext>
                </a:extLst>
              </a:tr>
            </a:tbl>
          </a:graphicData>
        </a:graphic>
      </p:graphicFrame>
      <p:graphicFrame>
        <p:nvGraphicFramePr>
          <p:cNvPr id="28" name="Content Placeholder 4"/>
          <p:cNvGraphicFramePr>
            <a:graphicFrameLocks/>
          </p:cNvGraphicFramePr>
          <p:nvPr>
            <p:extLst>
              <p:ext uri="{D42A27DB-BD31-4B8C-83A1-F6EECF244321}">
                <p14:modId xmlns:p14="http://schemas.microsoft.com/office/powerpoint/2010/main" val="610675384"/>
              </p:ext>
            </p:extLst>
          </p:nvPr>
        </p:nvGraphicFramePr>
        <p:xfrm>
          <a:off x="3206885" y="4274016"/>
          <a:ext cx="3279518" cy="158496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3279518">
                  <a:extLst>
                    <a:ext uri="{9D8B030D-6E8A-4147-A177-3AD203B41FA5}">
                      <a16:colId xmlns="" xmlns:a16="http://schemas.microsoft.com/office/drawing/2014/main" val="2816185141"/>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criticism</a:t>
                      </a:r>
                      <a:r>
                        <a:rPr lang="en-US" sz="2000" baseline="0" dirty="0" smtClean="0"/>
                        <a:t> response</a:t>
                      </a:r>
                      <a:r>
                        <a:rPr lang="en-US" sz="2000" dirty="0" smtClean="0"/>
                        <a:t>: 0.001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 xmlns:a16="http://schemas.microsoft.com/office/drawing/2014/main" val="172547073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criticism government: 0.002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4139758381"/>
                  </a:ext>
                </a:extLst>
              </a:tr>
              <a:tr h="370840">
                <a:tc>
                  <a:txBody>
                    <a:bodyPr/>
                    <a:lstStyle/>
                    <a:p>
                      <a:pPr algn="ctr"/>
                      <a:r>
                        <a:rPr lang="en-US" sz="2000" dirty="0" smtClean="0"/>
                        <a:t>government response</a:t>
                      </a:r>
                      <a:r>
                        <a:rPr lang="en-US" sz="2000" baseline="0" dirty="0" smtClean="0"/>
                        <a:t>: 0.003</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2760392349"/>
                  </a:ext>
                </a:extLst>
              </a:tr>
              <a:tr h="370840">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282303062"/>
                  </a:ext>
                </a:extLst>
              </a:tr>
            </a:tbl>
          </a:graphicData>
        </a:graphic>
      </p:graphicFrame>
      <p:sp>
        <p:nvSpPr>
          <p:cNvPr id="29" name="Striped Right Arrow 28"/>
          <p:cNvSpPr/>
          <p:nvPr/>
        </p:nvSpPr>
        <p:spPr>
          <a:xfrm rot="9956065">
            <a:off x="7339571" y="3789792"/>
            <a:ext cx="1095367" cy="221674"/>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788738" y="3903486"/>
            <a:ext cx="4715884" cy="3459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Moments: expectation of patterns</a:t>
            </a:r>
            <a:endParaRPr lang="en-US" sz="2400" dirty="0">
              <a:solidFill>
                <a:schemeClr val="tx1"/>
              </a:solidFill>
            </a:endParaRPr>
          </a:p>
        </p:txBody>
      </p:sp>
      <p:sp>
        <p:nvSpPr>
          <p:cNvPr id="31" name="Striped Right Arrow 30"/>
          <p:cNvSpPr/>
          <p:nvPr/>
        </p:nvSpPr>
        <p:spPr>
          <a:xfrm rot="12225495">
            <a:off x="1975616" y="3656847"/>
            <a:ext cx="962720" cy="252640"/>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Content Placeholder 23"/>
          <p:cNvSpPr txBox="1">
            <a:spLocks/>
          </p:cNvSpPr>
          <p:nvPr/>
        </p:nvSpPr>
        <p:spPr>
          <a:xfrm>
            <a:off x="2515124" y="3384338"/>
            <a:ext cx="6131171" cy="39882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E48312"/>
              </a:buClr>
              <a:buFont typeface="Wingdings" panose="05000000000000000000" pitchFamily="2" charset="2"/>
              <a:buChar char="q"/>
            </a:pPr>
            <a:r>
              <a:rPr lang="en-US" sz="2400" dirty="0" smtClean="0">
                <a:solidFill>
                  <a:srgbClr val="000000">
                    <a:lumMod val="75000"/>
                    <a:lumOff val="25000"/>
                  </a:srgbClr>
                </a:solidFill>
              </a:rPr>
              <a:t> What parameters fit the empirical moments?</a:t>
            </a:r>
            <a:endParaRPr lang="en-US" sz="2400" dirty="0"/>
          </a:p>
        </p:txBody>
      </p:sp>
      <p:sp>
        <p:nvSpPr>
          <p:cNvPr id="33" name="Multiply 32"/>
          <p:cNvSpPr/>
          <p:nvPr/>
        </p:nvSpPr>
        <p:spPr>
          <a:xfrm>
            <a:off x="5710050" y="1897971"/>
            <a:ext cx="1964080" cy="1717344"/>
          </a:xfrm>
          <a:prstGeom prst="mathMultiply">
            <a:avLst>
              <a:gd name="adj1" fmla="val 7922"/>
            </a:avLst>
          </a:prstGeom>
          <a:solidFill>
            <a:srgbClr val="865640">
              <a:alpha val="3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Rectangle 33"/>
          <p:cNvSpPr/>
          <p:nvPr/>
        </p:nvSpPr>
        <p:spPr>
          <a:xfrm>
            <a:off x="1173743" y="5868161"/>
            <a:ext cx="1274708" cy="461665"/>
          </a:xfrm>
          <a:prstGeom prst="rect">
            <a:avLst/>
          </a:prstGeom>
        </p:spPr>
        <p:txBody>
          <a:bodyPr wrap="none">
            <a:spAutoFit/>
          </a:bodyPr>
          <a:lstStyle/>
          <a:p>
            <a:r>
              <a:rPr lang="en-US" sz="2400" i="1" dirty="0">
                <a:solidFill>
                  <a:srgbClr val="C00000"/>
                </a:solidFill>
              </a:rPr>
              <a:t>length 1</a:t>
            </a:r>
            <a:r>
              <a:rPr lang="en-US" sz="2400" dirty="0"/>
              <a:t> </a:t>
            </a:r>
          </a:p>
        </p:txBody>
      </p:sp>
      <p:sp>
        <p:nvSpPr>
          <p:cNvPr id="35" name="Rectangle 34"/>
          <p:cNvSpPr/>
          <p:nvPr/>
        </p:nvSpPr>
        <p:spPr>
          <a:xfrm>
            <a:off x="3704494" y="5868161"/>
            <a:ext cx="1947969" cy="461665"/>
          </a:xfrm>
          <a:prstGeom prst="rect">
            <a:avLst/>
          </a:prstGeom>
        </p:spPr>
        <p:txBody>
          <a:bodyPr wrap="none">
            <a:spAutoFit/>
          </a:bodyPr>
          <a:lstStyle/>
          <a:p>
            <a:r>
              <a:rPr lang="en-US" sz="2400" i="1" dirty="0">
                <a:solidFill>
                  <a:srgbClr val="C00000"/>
                </a:solidFill>
              </a:rPr>
              <a:t>length 2</a:t>
            </a:r>
            <a:r>
              <a:rPr lang="en-US" sz="2400" dirty="0"/>
              <a:t> </a:t>
            </a:r>
            <a:r>
              <a:rPr lang="en-US" sz="2400" dirty="0" smtClean="0"/>
              <a:t>(pair)</a:t>
            </a:r>
            <a:endParaRPr lang="en-US" sz="2400" dirty="0"/>
          </a:p>
        </p:txBody>
      </p:sp>
      <p:sp>
        <p:nvSpPr>
          <p:cNvPr id="36" name="Rectangle 35"/>
          <p:cNvSpPr/>
          <p:nvPr/>
        </p:nvSpPr>
        <p:spPr>
          <a:xfrm>
            <a:off x="7696753" y="5868161"/>
            <a:ext cx="2127505" cy="461665"/>
          </a:xfrm>
          <a:prstGeom prst="rect">
            <a:avLst/>
          </a:prstGeom>
        </p:spPr>
        <p:txBody>
          <a:bodyPr wrap="none">
            <a:spAutoFit/>
          </a:bodyPr>
          <a:lstStyle/>
          <a:p>
            <a:r>
              <a:rPr lang="en-US" sz="2400" i="1" dirty="0">
                <a:solidFill>
                  <a:srgbClr val="C00000"/>
                </a:solidFill>
              </a:rPr>
              <a:t>length 3</a:t>
            </a:r>
            <a:r>
              <a:rPr lang="en-US" sz="2400" dirty="0">
                <a:solidFill>
                  <a:srgbClr val="000000"/>
                </a:solidFill>
              </a:rPr>
              <a:t> </a:t>
            </a:r>
            <a:r>
              <a:rPr lang="en-US" sz="2400" dirty="0" smtClean="0"/>
              <a:t>(triple)</a:t>
            </a:r>
            <a:endParaRPr lang="en-US" sz="2400" dirty="0"/>
          </a:p>
        </p:txBody>
      </p:sp>
      <p:sp>
        <p:nvSpPr>
          <p:cNvPr id="14" name="Slide Number Placeholder 13"/>
          <p:cNvSpPr>
            <a:spLocks noGrp="1"/>
          </p:cNvSpPr>
          <p:nvPr>
            <p:ph type="sldNum" sz="quarter" idx="12"/>
          </p:nvPr>
        </p:nvSpPr>
        <p:spPr/>
        <p:txBody>
          <a:bodyPr/>
          <a:lstStyle/>
          <a:p>
            <a:fld id="{6113E31D-E2AB-40D1-8B51-AFA5AFEF393A}" type="slidenum">
              <a:rPr lang="en-US" smtClean="0"/>
              <a:t>33</a:t>
            </a:fld>
            <a:endParaRPr lang="en-US" dirty="0"/>
          </a:p>
        </p:txBody>
      </p:sp>
    </p:spTree>
    <p:extLst>
      <p:ext uri="{BB962C8B-B14F-4D97-AF65-F5344CB8AC3E}">
        <p14:creationId xmlns:p14="http://schemas.microsoft.com/office/powerpoint/2010/main" val="35539260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Guaranteed Topic Recovery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b="1" i="1" dirty="0">
                    <a:solidFill>
                      <a:schemeClr val="tx1"/>
                    </a:solidFill>
                  </a:rPr>
                  <a:t>Theorem</a:t>
                </a:r>
                <a:r>
                  <a:rPr lang="en-US" altLang="zh-CN" sz="2400" b="1" i="1" dirty="0">
                    <a:solidFill>
                      <a:schemeClr val="tx1"/>
                    </a:solidFill>
                  </a:rPr>
                  <a:t>. </a:t>
                </a:r>
                <a:r>
                  <a:rPr lang="en-US" sz="2400" i="1" dirty="0"/>
                  <a:t>The patterns up to </a:t>
                </a:r>
                <a:r>
                  <a:rPr lang="en-US" sz="2400" i="1" dirty="0">
                    <a:solidFill>
                      <a:srgbClr val="C00000"/>
                    </a:solidFill>
                  </a:rPr>
                  <a:t>length 3</a:t>
                </a:r>
                <a:r>
                  <a:rPr lang="en-US" sz="2400" i="1" dirty="0"/>
                  <a:t> </a:t>
                </a:r>
                <a:r>
                  <a:rPr lang="en-US" sz="2400" i="1" dirty="0" smtClean="0"/>
                  <a:t>are sufficient for topic recovery</a:t>
                </a:r>
              </a:p>
              <a:p>
                <a:endParaRPr lang="en-US" i="1" dirty="0"/>
              </a:p>
              <a:p>
                <a:pPr marL="0" indent="0">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𝑀</m:t>
                          </m:r>
                        </m:e>
                        <m:sub>
                          <m:r>
                            <a:rPr lang="en-US" sz="2400" i="1">
                              <a:latin typeface="Cambria Math" panose="02040503050406030204" pitchFamily="18" charset="0"/>
                            </a:rPr>
                            <m:t>2</m:t>
                          </m:r>
                        </m:sub>
                      </m:sSub>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a:rPr lang="en-US" sz="2400" b="0" i="1" smtClean="0">
                              <a:latin typeface="Cambria Math" panose="02040503050406030204" pitchFamily="18" charset="0"/>
                            </a:rPr>
                            <m:t>𝑗</m:t>
                          </m:r>
                          <m:r>
                            <a:rPr lang="en-US" sz="2400" i="1">
                              <a:latin typeface="Cambria Math" panose="02040503050406030204" pitchFamily="18" charset="0"/>
                            </a:rPr>
                            <m:t>=1</m:t>
                          </m:r>
                        </m:sub>
                        <m:sup>
                          <m:r>
                            <a:rPr lang="en-US" sz="2400" i="1">
                              <a:latin typeface="Cambria Math" panose="02040503050406030204" pitchFamily="18" charset="0"/>
                            </a:rPr>
                            <m:t>𝑘</m:t>
                          </m:r>
                        </m:sup>
                        <m:e>
                          <m:sSub>
                            <m:sSubPr>
                              <m:ctrlPr>
                                <a:rPr lang="en-US" sz="2400" i="1">
                                  <a:latin typeface="Cambria Math" panose="02040503050406030204" pitchFamily="18" charset="0"/>
                                </a:rPr>
                              </m:ctrlPr>
                            </m:sSubPr>
                            <m:e>
                              <m:r>
                                <a:rPr lang="en-US" sz="2400" i="1">
                                  <a:latin typeface="Cambria Math" panose="02040503050406030204" pitchFamily="18" charset="0"/>
                                </a:rPr>
                                <m:t>𝜆</m:t>
                              </m:r>
                            </m:e>
                            <m:sub>
                              <m:r>
                                <a:rPr lang="en-US" sz="2400" b="0" i="1" smtClean="0">
                                  <a:latin typeface="Cambria Math" panose="02040503050406030204" pitchFamily="18" charset="0"/>
                                </a:rPr>
                                <m:t>𝑗</m:t>
                              </m:r>
                            </m:sub>
                          </m:sSub>
                          <m:sSub>
                            <m:sSubPr>
                              <m:ctrlPr>
                                <a:rPr lang="en-US" sz="2400" b="1" i="1">
                                  <a:solidFill>
                                    <a:srgbClr val="C00000"/>
                                  </a:solidFill>
                                  <a:latin typeface="Cambria Math" panose="02040503050406030204" pitchFamily="18" charset="0"/>
                                </a:rPr>
                              </m:ctrlPr>
                            </m:sSubPr>
                            <m:e>
                              <m:r>
                                <a:rPr lang="en-US" sz="2400" b="1" i="1">
                                  <a:solidFill>
                                    <a:srgbClr val="C00000"/>
                                  </a:solidFill>
                                  <a:latin typeface="Cambria Math" panose="02040503050406030204" pitchFamily="18" charset="0"/>
                                </a:rPr>
                                <m:t>𝝓</m:t>
                              </m:r>
                            </m:e>
                            <m:sub>
                              <m:r>
                                <a:rPr lang="en-US" sz="2400" b="1" i="1" smtClean="0">
                                  <a:solidFill>
                                    <a:srgbClr val="C00000"/>
                                  </a:solidFill>
                                  <a:latin typeface="Cambria Math" panose="02040503050406030204" pitchFamily="18" charset="0"/>
                                </a:rPr>
                                <m:t>𝒋</m:t>
                              </m:r>
                            </m:sub>
                          </m:sSub>
                          <m:r>
                            <a:rPr lang="en-US" sz="2400" i="1">
                              <a:latin typeface="Cambria Math" panose="02040503050406030204" pitchFamily="18" charset="0"/>
                            </a:rPr>
                            <m:t>⊗</m:t>
                          </m:r>
                          <m:sSub>
                            <m:sSubPr>
                              <m:ctrlPr>
                                <a:rPr lang="en-US" sz="2400" b="1" i="1">
                                  <a:solidFill>
                                    <a:srgbClr val="C00000"/>
                                  </a:solidFill>
                                  <a:latin typeface="Cambria Math" panose="02040503050406030204" pitchFamily="18" charset="0"/>
                                </a:rPr>
                              </m:ctrlPr>
                            </m:sSubPr>
                            <m:e>
                              <m:r>
                                <a:rPr lang="en-US" sz="2400" b="1" i="1">
                                  <a:solidFill>
                                    <a:srgbClr val="C00000"/>
                                  </a:solidFill>
                                  <a:latin typeface="Cambria Math" panose="02040503050406030204" pitchFamily="18" charset="0"/>
                                </a:rPr>
                                <m:t>𝝓</m:t>
                              </m:r>
                            </m:e>
                            <m:sub>
                              <m:r>
                                <a:rPr lang="en-US" sz="2400" b="1" i="1" smtClean="0">
                                  <a:solidFill>
                                    <a:srgbClr val="C00000"/>
                                  </a:solidFill>
                                  <a:latin typeface="Cambria Math" panose="02040503050406030204" pitchFamily="18" charset="0"/>
                                </a:rPr>
                                <m:t>𝒋</m:t>
                              </m:r>
                            </m:sub>
                          </m:sSub>
                        </m:e>
                      </m:nary>
                      <m:r>
                        <a:rPr lang="en-US" sz="2400" i="1">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𝑀</m:t>
                          </m:r>
                        </m:e>
                        <m:sub>
                          <m:r>
                            <a:rPr lang="en-US" sz="2400" i="1">
                              <a:latin typeface="Cambria Math" panose="02040503050406030204" pitchFamily="18" charset="0"/>
                            </a:rPr>
                            <m:t>3</m:t>
                          </m:r>
                        </m:sub>
                      </m:sSub>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a:rPr lang="en-US" sz="2400" b="0" i="1" smtClean="0">
                              <a:latin typeface="Cambria Math" panose="02040503050406030204" pitchFamily="18" charset="0"/>
                            </a:rPr>
                            <m:t>𝑗</m:t>
                          </m:r>
                          <m:r>
                            <a:rPr lang="en-US" sz="2400" i="1">
                              <a:latin typeface="Cambria Math" panose="02040503050406030204" pitchFamily="18" charset="0"/>
                            </a:rPr>
                            <m:t>=1</m:t>
                          </m:r>
                        </m:sub>
                        <m:sup>
                          <m:r>
                            <a:rPr lang="en-US" sz="2400" i="1">
                              <a:latin typeface="Cambria Math" panose="02040503050406030204" pitchFamily="18" charset="0"/>
                            </a:rPr>
                            <m:t>𝑘</m:t>
                          </m:r>
                        </m:sup>
                        <m:e>
                          <m:sSub>
                            <m:sSubPr>
                              <m:ctrlPr>
                                <a:rPr lang="en-US" sz="2400" i="1">
                                  <a:latin typeface="Cambria Math" panose="02040503050406030204" pitchFamily="18" charset="0"/>
                                </a:rPr>
                              </m:ctrlPr>
                            </m:sSubPr>
                            <m:e>
                              <m:r>
                                <a:rPr lang="en-US" sz="2400" i="1">
                                  <a:latin typeface="Cambria Math" panose="02040503050406030204" pitchFamily="18" charset="0"/>
                                </a:rPr>
                                <m:t>𝜆</m:t>
                              </m:r>
                            </m:e>
                            <m:sub>
                              <m:r>
                                <a:rPr lang="en-US" sz="2400" b="0" i="1" smtClean="0">
                                  <a:latin typeface="Cambria Math" panose="02040503050406030204" pitchFamily="18" charset="0"/>
                                </a:rPr>
                                <m:t>𝑗</m:t>
                              </m:r>
                            </m:sub>
                          </m:sSub>
                          <m:sSub>
                            <m:sSubPr>
                              <m:ctrlPr>
                                <a:rPr lang="en-US" sz="2400" b="1" i="1">
                                  <a:solidFill>
                                    <a:srgbClr val="C00000"/>
                                  </a:solidFill>
                                  <a:latin typeface="Cambria Math" panose="02040503050406030204" pitchFamily="18" charset="0"/>
                                </a:rPr>
                              </m:ctrlPr>
                            </m:sSubPr>
                            <m:e>
                              <m:r>
                                <a:rPr lang="en-US" sz="2400" b="1" i="1">
                                  <a:solidFill>
                                    <a:srgbClr val="C00000"/>
                                  </a:solidFill>
                                  <a:latin typeface="Cambria Math" panose="02040503050406030204" pitchFamily="18" charset="0"/>
                                </a:rPr>
                                <m:t>𝝓</m:t>
                              </m:r>
                            </m:e>
                            <m:sub>
                              <m:r>
                                <a:rPr lang="en-US" sz="2400" b="1" i="1" smtClean="0">
                                  <a:solidFill>
                                    <a:srgbClr val="C00000"/>
                                  </a:solidFill>
                                  <a:latin typeface="Cambria Math" panose="02040503050406030204" pitchFamily="18" charset="0"/>
                                </a:rPr>
                                <m:t>𝒋</m:t>
                              </m:r>
                            </m:sub>
                          </m:sSub>
                          <m:r>
                            <a:rPr lang="en-US" sz="2400" i="1">
                              <a:latin typeface="Cambria Math" panose="02040503050406030204" pitchFamily="18" charset="0"/>
                            </a:rPr>
                            <m:t>⊗</m:t>
                          </m:r>
                          <m:sSub>
                            <m:sSubPr>
                              <m:ctrlPr>
                                <a:rPr lang="en-US" sz="2400" b="1" i="1">
                                  <a:solidFill>
                                    <a:srgbClr val="C00000"/>
                                  </a:solidFill>
                                  <a:latin typeface="Cambria Math" panose="02040503050406030204" pitchFamily="18" charset="0"/>
                                </a:rPr>
                              </m:ctrlPr>
                            </m:sSubPr>
                            <m:e>
                              <m:r>
                                <a:rPr lang="en-US" sz="2400" b="1" i="1">
                                  <a:solidFill>
                                    <a:srgbClr val="C00000"/>
                                  </a:solidFill>
                                  <a:latin typeface="Cambria Math" panose="02040503050406030204" pitchFamily="18" charset="0"/>
                                </a:rPr>
                                <m:t>𝝓</m:t>
                              </m:r>
                            </m:e>
                            <m:sub>
                              <m:r>
                                <a:rPr lang="en-US" sz="2400" b="1" i="1" smtClean="0">
                                  <a:solidFill>
                                    <a:srgbClr val="C00000"/>
                                  </a:solidFill>
                                  <a:latin typeface="Cambria Math" panose="02040503050406030204" pitchFamily="18" charset="0"/>
                                </a:rPr>
                                <m:t>𝒋</m:t>
                              </m:r>
                            </m:sub>
                          </m:sSub>
                          <m:r>
                            <a:rPr lang="en-US" sz="2400" i="1">
                              <a:latin typeface="Cambria Math" panose="02040503050406030204" pitchFamily="18" charset="0"/>
                            </a:rPr>
                            <m:t>⊗</m:t>
                          </m:r>
                          <m:sSub>
                            <m:sSubPr>
                              <m:ctrlPr>
                                <a:rPr lang="en-US" sz="2400" b="1" i="1">
                                  <a:solidFill>
                                    <a:srgbClr val="C00000"/>
                                  </a:solidFill>
                                  <a:latin typeface="Cambria Math" panose="02040503050406030204" pitchFamily="18" charset="0"/>
                                </a:rPr>
                              </m:ctrlPr>
                            </m:sSubPr>
                            <m:e>
                              <m:r>
                                <a:rPr lang="en-US" sz="2400" b="1" i="1">
                                  <a:solidFill>
                                    <a:srgbClr val="C00000"/>
                                  </a:solidFill>
                                  <a:latin typeface="Cambria Math" panose="02040503050406030204" pitchFamily="18" charset="0"/>
                                </a:rPr>
                                <m:t>𝝓</m:t>
                              </m:r>
                            </m:e>
                            <m:sub>
                              <m:r>
                                <a:rPr lang="en-US" sz="2400" b="1" i="1" smtClean="0">
                                  <a:solidFill>
                                    <a:srgbClr val="C00000"/>
                                  </a:solidFill>
                                  <a:latin typeface="Cambria Math" panose="02040503050406030204" pitchFamily="18" charset="0"/>
                                </a:rPr>
                                <m:t>𝒋</m:t>
                              </m:r>
                            </m:sub>
                          </m:sSub>
                        </m:e>
                      </m:nary>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909" t="-212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113E31D-E2AB-40D1-8B51-AFA5AFEF393A}" type="slidenum">
              <a:rPr lang="en-US" smtClean="0"/>
              <a:t>34</a:t>
            </a:fld>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3334329658"/>
              </p:ext>
            </p:extLst>
          </p:nvPr>
        </p:nvGraphicFramePr>
        <p:xfrm>
          <a:off x="6763519" y="4274016"/>
          <a:ext cx="4392161" cy="158496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4392161">
                  <a:extLst>
                    <a:ext uri="{9D8B030D-6E8A-4147-A177-3AD203B41FA5}">
                      <a16:colId xmlns="" xmlns:a16="http://schemas.microsoft.com/office/drawing/2014/main" val="3805404545"/>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criticism government</a:t>
                      </a:r>
                      <a:r>
                        <a:rPr lang="en-US" sz="2000" baseline="0" dirty="0" smtClean="0"/>
                        <a:t> response</a:t>
                      </a:r>
                      <a:r>
                        <a:rPr lang="en-US" sz="2000" dirty="0" smtClean="0"/>
                        <a:t>: 0.001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 xmlns:a16="http://schemas.microsoft.com/office/drawing/2014/main" val="192791116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government response hurricane: 0.005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3388410651"/>
                  </a:ext>
                </a:extLst>
              </a:tr>
              <a:tr h="370840">
                <a:tc>
                  <a:txBody>
                    <a:bodyPr/>
                    <a:lstStyle/>
                    <a:p>
                      <a:pPr algn="ctr"/>
                      <a:r>
                        <a:rPr lang="en-US" sz="2000" dirty="0" smtClean="0"/>
                        <a:t>criticism response hurricane</a:t>
                      </a:r>
                      <a:r>
                        <a:rPr lang="en-US" sz="2000" baseline="0" dirty="0" smtClean="0"/>
                        <a:t>: 0.004</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2181353860"/>
                  </a:ext>
                </a:extLst>
              </a:tr>
              <a:tr h="370840">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1703388888"/>
                  </a:ext>
                </a:extLst>
              </a:tr>
            </a:tbl>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1083512160"/>
              </p:ext>
            </p:extLst>
          </p:nvPr>
        </p:nvGraphicFramePr>
        <p:xfrm>
          <a:off x="923827" y="4274016"/>
          <a:ext cx="2056085" cy="158496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2056085">
                  <a:extLst>
                    <a:ext uri="{9D8B030D-6E8A-4147-A177-3AD203B41FA5}">
                      <a16:colId xmlns="" xmlns:a16="http://schemas.microsoft.com/office/drawing/2014/main" val="2479717795"/>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criticism: 0.03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 xmlns:a16="http://schemas.microsoft.com/office/drawing/2014/main" val="2463625638"/>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response: 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346791001"/>
                  </a:ext>
                </a:extLst>
              </a:tr>
              <a:tr h="370840">
                <a:tc>
                  <a:txBody>
                    <a:bodyPr/>
                    <a:lstStyle/>
                    <a:p>
                      <a:pPr algn="ctr"/>
                      <a:r>
                        <a:rPr lang="en-US" sz="2000" dirty="0" smtClean="0"/>
                        <a:t>government: 0.04</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3071916600"/>
                  </a:ext>
                </a:extLst>
              </a:tr>
              <a:tr h="370840">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1938106267"/>
                  </a:ext>
                </a:extLst>
              </a:tr>
            </a:tbl>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val="3384616034"/>
              </p:ext>
            </p:extLst>
          </p:nvPr>
        </p:nvGraphicFramePr>
        <p:xfrm>
          <a:off x="3206885" y="4274016"/>
          <a:ext cx="3279518" cy="158496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3279518">
                  <a:extLst>
                    <a:ext uri="{9D8B030D-6E8A-4147-A177-3AD203B41FA5}">
                      <a16:colId xmlns="" xmlns:a16="http://schemas.microsoft.com/office/drawing/2014/main" val="2816185141"/>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criticism</a:t>
                      </a:r>
                      <a:r>
                        <a:rPr lang="en-US" sz="2000" baseline="0" dirty="0" smtClean="0"/>
                        <a:t> response</a:t>
                      </a:r>
                      <a:r>
                        <a:rPr lang="en-US" sz="2000" dirty="0" smtClean="0"/>
                        <a:t>: 0.001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 xmlns:a16="http://schemas.microsoft.com/office/drawing/2014/main" val="172547073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criticism government: 0.002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4139758381"/>
                  </a:ext>
                </a:extLst>
              </a:tr>
              <a:tr h="370840">
                <a:tc>
                  <a:txBody>
                    <a:bodyPr/>
                    <a:lstStyle/>
                    <a:p>
                      <a:pPr algn="ctr"/>
                      <a:r>
                        <a:rPr lang="en-US" sz="2000" dirty="0" smtClean="0"/>
                        <a:t>government response</a:t>
                      </a:r>
                      <a:r>
                        <a:rPr lang="en-US" sz="2000" baseline="0" dirty="0" smtClean="0"/>
                        <a:t>: 0.003</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2760392349"/>
                  </a:ext>
                </a:extLst>
              </a:tr>
              <a:tr h="370840">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282303062"/>
                  </a:ext>
                </a:extLst>
              </a:tr>
            </a:tbl>
          </a:graphicData>
        </a:graphic>
      </p:graphicFrame>
      <p:sp>
        <p:nvSpPr>
          <p:cNvPr id="9" name="Rectangle 8"/>
          <p:cNvSpPr/>
          <p:nvPr/>
        </p:nvSpPr>
        <p:spPr>
          <a:xfrm>
            <a:off x="1173743" y="5868161"/>
            <a:ext cx="1274708" cy="461665"/>
          </a:xfrm>
          <a:prstGeom prst="rect">
            <a:avLst/>
          </a:prstGeom>
        </p:spPr>
        <p:txBody>
          <a:bodyPr wrap="none">
            <a:spAutoFit/>
          </a:bodyPr>
          <a:lstStyle/>
          <a:p>
            <a:r>
              <a:rPr lang="en-US" sz="2400" i="1" dirty="0">
                <a:solidFill>
                  <a:srgbClr val="C00000"/>
                </a:solidFill>
              </a:rPr>
              <a:t>length 1</a:t>
            </a:r>
            <a:r>
              <a:rPr lang="en-US" sz="2400" dirty="0"/>
              <a:t> </a:t>
            </a:r>
          </a:p>
        </p:txBody>
      </p:sp>
      <p:sp>
        <p:nvSpPr>
          <p:cNvPr id="10" name="Rectangle 9"/>
          <p:cNvSpPr/>
          <p:nvPr/>
        </p:nvSpPr>
        <p:spPr>
          <a:xfrm>
            <a:off x="3704494" y="5868161"/>
            <a:ext cx="1947969" cy="461665"/>
          </a:xfrm>
          <a:prstGeom prst="rect">
            <a:avLst/>
          </a:prstGeom>
        </p:spPr>
        <p:txBody>
          <a:bodyPr wrap="none">
            <a:spAutoFit/>
          </a:bodyPr>
          <a:lstStyle/>
          <a:p>
            <a:r>
              <a:rPr lang="en-US" sz="2400" i="1" dirty="0">
                <a:solidFill>
                  <a:srgbClr val="C00000"/>
                </a:solidFill>
              </a:rPr>
              <a:t>length 2</a:t>
            </a:r>
            <a:r>
              <a:rPr lang="en-US" sz="2400" dirty="0"/>
              <a:t> </a:t>
            </a:r>
            <a:r>
              <a:rPr lang="en-US" sz="2400" dirty="0" smtClean="0"/>
              <a:t>(pair)</a:t>
            </a:r>
            <a:endParaRPr lang="en-US" sz="2400" dirty="0"/>
          </a:p>
        </p:txBody>
      </p:sp>
      <p:sp>
        <p:nvSpPr>
          <p:cNvPr id="11" name="Rectangle 10"/>
          <p:cNvSpPr/>
          <p:nvPr/>
        </p:nvSpPr>
        <p:spPr>
          <a:xfrm>
            <a:off x="7696753" y="5868161"/>
            <a:ext cx="2127505" cy="461665"/>
          </a:xfrm>
          <a:prstGeom prst="rect">
            <a:avLst/>
          </a:prstGeom>
        </p:spPr>
        <p:txBody>
          <a:bodyPr wrap="none">
            <a:spAutoFit/>
          </a:bodyPr>
          <a:lstStyle/>
          <a:p>
            <a:r>
              <a:rPr lang="en-US" sz="2400" i="1" dirty="0">
                <a:solidFill>
                  <a:srgbClr val="C00000"/>
                </a:solidFill>
              </a:rPr>
              <a:t>length 3</a:t>
            </a:r>
            <a:r>
              <a:rPr lang="en-US" sz="2400" dirty="0">
                <a:solidFill>
                  <a:srgbClr val="000000"/>
                </a:solidFill>
              </a:rPr>
              <a:t> </a:t>
            </a:r>
            <a:r>
              <a:rPr lang="en-US" sz="2400" dirty="0" smtClean="0"/>
              <a:t>(triple)</a:t>
            </a:r>
            <a:endParaRPr lang="en-US" sz="2400" dirty="0"/>
          </a:p>
        </p:txBody>
      </p:sp>
      <p:cxnSp>
        <p:nvCxnSpPr>
          <p:cNvPr id="16" name="Elbow Connector 15"/>
          <p:cNvCxnSpPr/>
          <p:nvPr/>
        </p:nvCxnSpPr>
        <p:spPr>
          <a:xfrm rot="10800000" flipV="1">
            <a:off x="1656137" y="4002444"/>
            <a:ext cx="2271359" cy="251359"/>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10800000">
            <a:off x="3927497" y="4002444"/>
            <a:ext cx="935501" cy="251360"/>
          </a:xfrm>
          <a:prstGeom prst="bentConnector3">
            <a:avLst>
              <a:gd name="adj1" fmla="val -2632"/>
            </a:avLst>
          </a:prstGeom>
          <a:ln w="28575"/>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16200000" flipV="1">
            <a:off x="3068896" y="3732974"/>
            <a:ext cx="504813" cy="1"/>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rot="10800000">
            <a:off x="3310066" y="3755771"/>
            <a:ext cx="6257880" cy="498524"/>
          </a:xfrm>
          <a:prstGeom prst="bentConnector3">
            <a:avLst>
              <a:gd name="adj1" fmla="val 263"/>
            </a:avLst>
          </a:prstGeom>
          <a:ln w="28575"/>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5400000" flipH="1" flipV="1">
            <a:off x="6015562" y="3600731"/>
            <a:ext cx="281281" cy="2"/>
          </a:xfrm>
          <a:prstGeom prst="bentConnector3">
            <a:avLst>
              <a:gd name="adj1" fmla="val 68753"/>
            </a:avLst>
          </a:prstGeom>
          <a:ln w="28575"/>
        </p:spPr>
        <p:style>
          <a:lnRef idx="1">
            <a:schemeClr val="accent1"/>
          </a:lnRef>
          <a:fillRef idx="0">
            <a:schemeClr val="accent1"/>
          </a:fillRef>
          <a:effectRef idx="0">
            <a:schemeClr val="accent1"/>
          </a:effectRef>
          <a:fontRef idx="minor">
            <a:schemeClr val="tx1"/>
          </a:fontRef>
        </p:style>
      </p:cxnSp>
      <p:sp>
        <p:nvSpPr>
          <p:cNvPr id="21" name="Cube 20"/>
          <p:cNvSpPr/>
          <p:nvPr/>
        </p:nvSpPr>
        <p:spPr>
          <a:xfrm>
            <a:off x="2045476" y="2585114"/>
            <a:ext cx="245535" cy="294983"/>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2300546" y="2585114"/>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2556823" y="2585114"/>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2045476" y="2847798"/>
            <a:ext cx="245535" cy="243653"/>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2300546" y="2845081"/>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2556823" y="2845081"/>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2045476" y="3105523"/>
            <a:ext cx="245535" cy="243653"/>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2300546" y="3102806"/>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2556823" y="3102806"/>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1804242" y="2577648"/>
            <a:ext cx="0" cy="77197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656136" y="2774104"/>
            <a:ext cx="316112" cy="369332"/>
          </a:xfrm>
          <a:prstGeom prst="rect">
            <a:avLst/>
          </a:prstGeom>
          <a:solidFill>
            <a:schemeClr val="bg1"/>
          </a:solidFill>
        </p:spPr>
        <p:txBody>
          <a:bodyPr wrap="none">
            <a:spAutoFit/>
          </a:bodyPr>
          <a:lstStyle/>
          <a:p>
            <a:r>
              <a:rPr lang="en-US" i="1" dirty="0"/>
              <a:t>V</a:t>
            </a:r>
          </a:p>
        </p:txBody>
      </p:sp>
      <p:cxnSp>
        <p:nvCxnSpPr>
          <p:cNvPr id="32" name="Straight Arrow Connector 31"/>
          <p:cNvCxnSpPr/>
          <p:nvPr/>
        </p:nvCxnSpPr>
        <p:spPr>
          <a:xfrm>
            <a:off x="2013638" y="3519343"/>
            <a:ext cx="819098" cy="159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176361" y="3773842"/>
            <a:ext cx="4254174" cy="400110"/>
          </a:xfrm>
          <a:prstGeom prst="rect">
            <a:avLst/>
          </a:prstGeom>
          <a:solidFill>
            <a:schemeClr val="bg1"/>
          </a:solidFill>
        </p:spPr>
        <p:txBody>
          <a:bodyPr wrap="square">
            <a:spAutoFit/>
          </a:bodyPr>
          <a:lstStyle/>
          <a:p>
            <a:r>
              <a:rPr lang="en-US" sz="2000" i="1" dirty="0" smtClean="0"/>
              <a:t>V</a:t>
            </a:r>
            <a:r>
              <a:rPr lang="en-US" sz="2000" dirty="0" smtClean="0"/>
              <a:t>: </a:t>
            </a:r>
            <a:r>
              <a:rPr lang="en-US" sz="2000" dirty="0"/>
              <a:t>vocabulary</a:t>
            </a:r>
            <a:r>
              <a:rPr lang="zh-CN" altLang="en-US" sz="2000" dirty="0"/>
              <a:t> </a:t>
            </a:r>
            <a:r>
              <a:rPr lang="en-US" altLang="zh-CN" sz="2000" dirty="0" smtClean="0"/>
              <a:t>size; </a:t>
            </a:r>
            <a:r>
              <a:rPr lang="en-US" altLang="zh-CN" sz="2000" i="1" dirty="0" smtClean="0"/>
              <a:t>k</a:t>
            </a:r>
            <a:r>
              <a:rPr lang="en-US" altLang="zh-CN" sz="2000" dirty="0"/>
              <a:t>:</a:t>
            </a:r>
            <a:r>
              <a:rPr lang="zh-CN" altLang="en-US" sz="2000" dirty="0"/>
              <a:t> </a:t>
            </a:r>
            <a:r>
              <a:rPr lang="en-US" altLang="zh-CN" sz="2000" dirty="0"/>
              <a:t>topic</a:t>
            </a:r>
            <a:r>
              <a:rPr lang="zh-CN" altLang="en-US" sz="2000" dirty="0"/>
              <a:t> </a:t>
            </a:r>
            <a:r>
              <a:rPr lang="en-US" altLang="zh-CN" sz="2000" dirty="0" smtClean="0"/>
              <a:t>number</a:t>
            </a:r>
            <a:endParaRPr lang="en-US" sz="2000" dirty="0"/>
          </a:p>
        </p:txBody>
      </p:sp>
      <p:sp>
        <p:nvSpPr>
          <p:cNvPr id="34" name="Cube 33"/>
          <p:cNvSpPr/>
          <p:nvPr/>
        </p:nvSpPr>
        <p:spPr>
          <a:xfrm>
            <a:off x="9881203" y="2857321"/>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p:cNvSpPr/>
          <p:nvPr/>
        </p:nvSpPr>
        <p:spPr>
          <a:xfrm>
            <a:off x="9766022" y="2971684"/>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9651442" y="3084318"/>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10195714" y="2857321"/>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10513612" y="2857321"/>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10080533" y="2969321"/>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10406425" y="2973308"/>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9977184" y="3084318"/>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10302475" y="3084318"/>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9881203" y="2533016"/>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9766022" y="2647379"/>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9651442" y="2760013"/>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10195714" y="2533016"/>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10513612" y="2533016"/>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10080533" y="2645016"/>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10406425" y="2649003"/>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9977184" y="2760013"/>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10302475" y="2760013"/>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p:cNvSpPr/>
          <p:nvPr/>
        </p:nvSpPr>
        <p:spPr>
          <a:xfrm>
            <a:off x="9881203" y="2213688"/>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9766022" y="2328051"/>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9651442" y="2440685"/>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10195714" y="2213688"/>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10513612" y="2213688"/>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10080533" y="2325688"/>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p:cNvSpPr/>
          <p:nvPr/>
        </p:nvSpPr>
        <p:spPr>
          <a:xfrm>
            <a:off x="10406425" y="2329675"/>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p:cNvSpPr/>
          <p:nvPr/>
        </p:nvSpPr>
        <p:spPr>
          <a:xfrm>
            <a:off x="9977184" y="2440685"/>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p:cNvSpPr/>
          <p:nvPr/>
        </p:nvSpPr>
        <p:spPr>
          <a:xfrm>
            <a:off x="10302475" y="2440685"/>
            <a:ext cx="461933" cy="43305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a:off x="9610662" y="3715333"/>
            <a:ext cx="1038565"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10006868" y="3569213"/>
            <a:ext cx="344928" cy="377805"/>
          </a:xfrm>
          <a:prstGeom prst="rect">
            <a:avLst/>
          </a:prstGeom>
          <a:solidFill>
            <a:schemeClr val="bg1"/>
          </a:solidFill>
        </p:spPr>
        <p:txBody>
          <a:bodyPr wrap="square">
            <a:spAutoFit/>
          </a:bodyPr>
          <a:lstStyle/>
          <a:p>
            <a:r>
              <a:rPr lang="en-US" i="1" dirty="0"/>
              <a:t>V</a:t>
            </a:r>
          </a:p>
        </p:txBody>
      </p:sp>
      <p:cxnSp>
        <p:nvCxnSpPr>
          <p:cNvPr id="63" name="Straight Arrow Connector 62"/>
          <p:cNvCxnSpPr/>
          <p:nvPr/>
        </p:nvCxnSpPr>
        <p:spPr>
          <a:xfrm>
            <a:off x="9480224" y="2544763"/>
            <a:ext cx="0" cy="95196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9293352" y="2897834"/>
            <a:ext cx="344928" cy="377805"/>
          </a:xfrm>
          <a:prstGeom prst="rect">
            <a:avLst/>
          </a:prstGeom>
          <a:solidFill>
            <a:schemeClr val="bg1"/>
          </a:solidFill>
        </p:spPr>
        <p:txBody>
          <a:bodyPr wrap="square">
            <a:spAutoFit/>
          </a:bodyPr>
          <a:lstStyle/>
          <a:p>
            <a:r>
              <a:rPr lang="en-US" i="1" dirty="0" smtClean="0"/>
              <a:t>V</a:t>
            </a:r>
            <a:endParaRPr lang="en-US" i="1" dirty="0"/>
          </a:p>
        </p:txBody>
      </p:sp>
      <p:cxnSp>
        <p:nvCxnSpPr>
          <p:cNvPr id="65" name="Straight Arrow Connector 64"/>
          <p:cNvCxnSpPr/>
          <p:nvPr/>
        </p:nvCxnSpPr>
        <p:spPr>
          <a:xfrm flipV="1">
            <a:off x="10754688" y="3231362"/>
            <a:ext cx="341954" cy="37793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10858587" y="3328668"/>
            <a:ext cx="116957" cy="377805"/>
          </a:xfrm>
          <a:prstGeom prst="rect">
            <a:avLst/>
          </a:prstGeom>
          <a:solidFill>
            <a:schemeClr val="bg1"/>
          </a:solidFill>
        </p:spPr>
        <p:txBody>
          <a:bodyPr wrap="square">
            <a:spAutoFit/>
          </a:bodyPr>
          <a:lstStyle/>
          <a:p>
            <a:r>
              <a:rPr lang="en-US" i="1" dirty="0"/>
              <a:t>V</a:t>
            </a:r>
          </a:p>
        </p:txBody>
      </p:sp>
      <p:sp>
        <p:nvSpPr>
          <p:cNvPr id="67" name="Rectangle 66"/>
          <p:cNvSpPr/>
          <p:nvPr/>
        </p:nvSpPr>
        <p:spPr>
          <a:xfrm>
            <a:off x="2245483" y="3394876"/>
            <a:ext cx="316112" cy="369332"/>
          </a:xfrm>
          <a:prstGeom prst="rect">
            <a:avLst/>
          </a:prstGeom>
          <a:solidFill>
            <a:schemeClr val="bg1"/>
          </a:solidFill>
        </p:spPr>
        <p:txBody>
          <a:bodyPr wrap="none">
            <a:spAutoFit/>
          </a:bodyPr>
          <a:lstStyle/>
          <a:p>
            <a:r>
              <a:rPr lang="en-US" i="1" dirty="0"/>
              <a:t>V</a:t>
            </a:r>
          </a:p>
        </p:txBody>
      </p:sp>
    </p:spTree>
    <p:extLst>
      <p:ext uri="{BB962C8B-B14F-4D97-AF65-F5344CB8AC3E}">
        <p14:creationId xmlns:p14="http://schemas.microsoft.com/office/powerpoint/2010/main" val="39416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Straight Arrow Connector 85"/>
          <p:cNvCxnSpPr/>
          <p:nvPr/>
        </p:nvCxnSpPr>
        <p:spPr>
          <a:xfrm>
            <a:off x="5857481" y="2301668"/>
            <a:ext cx="0" cy="77197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Tensor Orthogonal Decomposition </a:t>
            </a:r>
            <a:br>
              <a:rPr lang="en-US" dirty="0" smtClean="0"/>
            </a:br>
            <a:r>
              <a:rPr lang="en-US" dirty="0" smtClean="0"/>
              <a:t>for LDA</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35</a:t>
            </a:fld>
            <a:endParaRPr lang="en-US" dirty="0"/>
          </a:p>
        </p:txBody>
      </p:sp>
      <p:sp>
        <p:nvSpPr>
          <p:cNvPr id="5" name="Bent-Up Arrow 4"/>
          <p:cNvSpPr/>
          <p:nvPr/>
        </p:nvSpPr>
        <p:spPr>
          <a:xfrm rot="5400000">
            <a:off x="841357" y="3149668"/>
            <a:ext cx="761232" cy="481230"/>
          </a:xfrm>
          <a:prstGeom prst="bentUpArrow">
            <a:avLst>
              <a:gd name="adj1" fmla="val 18514"/>
              <a:gd name="adj2" fmla="val 25000"/>
              <a:gd name="adj3" fmla="val 25000"/>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6" name="Content Placeholder 4"/>
          <p:cNvGraphicFramePr>
            <a:graphicFrameLocks/>
          </p:cNvGraphicFramePr>
          <p:nvPr>
            <p:extLst/>
          </p:nvPr>
        </p:nvGraphicFramePr>
        <p:xfrm>
          <a:off x="1537124" y="3152913"/>
          <a:ext cx="3547907" cy="158496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961271">
                  <a:extLst>
                    <a:ext uri="{9D8B030D-6E8A-4147-A177-3AD203B41FA5}">
                      <a16:colId xmlns:a16="http://schemas.microsoft.com/office/drawing/2014/main" xmlns="" val="2944965382"/>
                    </a:ext>
                  </a:extLst>
                </a:gridCol>
                <a:gridCol w="1249845">
                  <a:extLst>
                    <a:ext uri="{9D8B030D-6E8A-4147-A177-3AD203B41FA5}">
                      <a16:colId xmlns:a16="http://schemas.microsoft.com/office/drawing/2014/main" xmlns="" val="1316219228"/>
                    </a:ext>
                  </a:extLst>
                </a:gridCol>
                <a:gridCol w="1336791">
                  <a:extLst>
                    <a:ext uri="{9D8B030D-6E8A-4147-A177-3AD203B41FA5}">
                      <a16:colId xmlns:a16="http://schemas.microsoft.com/office/drawing/2014/main" xmlns="" val="3285505006"/>
                    </a:ext>
                  </a:extLst>
                </a:gridCol>
              </a:tblGrid>
              <a:tr h="3509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 0.03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dirty="0" smtClean="0"/>
                        <a:t>AB:</a:t>
                      </a:r>
                      <a:r>
                        <a:rPr lang="en-US" sz="2000" u="none" baseline="0" dirty="0" smtClean="0"/>
                        <a:t> 0.001</a:t>
                      </a:r>
                      <a:endParaRPr lang="en-US" sz="2000" u="none" dirty="0" smtClean="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ABC: 0.001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xmlns="" val="3263063063"/>
                  </a:ext>
                </a:extLst>
              </a:tr>
              <a:tr h="3509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B: 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dirty="0" smtClean="0"/>
                        <a:t>BC: 0.002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ABD: 0.005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1486512946"/>
                  </a:ext>
                </a:extLst>
              </a:tr>
              <a:tr h="350948">
                <a:tc>
                  <a:txBody>
                    <a:bodyPr/>
                    <a:lstStyle/>
                    <a:p>
                      <a:pPr algn="ctr"/>
                      <a:r>
                        <a:rPr lang="en-US" sz="2000" dirty="0" smtClean="0"/>
                        <a:t>C: 0.04</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u="none" dirty="0" smtClean="0"/>
                        <a:t>AC</a:t>
                      </a:r>
                      <a:r>
                        <a:rPr lang="en-US" sz="2000" u="none" baseline="0" dirty="0" smtClean="0"/>
                        <a:t>: 0.003</a:t>
                      </a:r>
                      <a:endParaRPr lang="en-US" sz="2000" u="none"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BCD</a:t>
                      </a:r>
                      <a:r>
                        <a:rPr lang="en-US" sz="2000" baseline="0" dirty="0" smtClean="0"/>
                        <a:t>: 0.004</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2440658358"/>
                  </a:ext>
                </a:extLst>
              </a:tr>
              <a:tr h="350948">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3443254590"/>
                  </a:ext>
                </a:extLst>
              </a:tr>
            </a:tbl>
          </a:graphicData>
        </a:graphic>
      </p:graphicFrame>
      <p:sp>
        <p:nvSpPr>
          <p:cNvPr id="7" name="Rectangle 6"/>
          <p:cNvSpPr/>
          <p:nvPr/>
        </p:nvSpPr>
        <p:spPr>
          <a:xfrm>
            <a:off x="1896135" y="2803459"/>
            <a:ext cx="2957629" cy="400110"/>
          </a:xfrm>
          <a:prstGeom prst="rect">
            <a:avLst/>
          </a:prstGeom>
        </p:spPr>
        <p:txBody>
          <a:bodyPr wrap="square">
            <a:spAutoFit/>
          </a:bodyPr>
          <a:lstStyle/>
          <a:p>
            <a:r>
              <a:rPr lang="en-US" sz="2000" dirty="0" smtClean="0"/>
              <a:t>Normalized pattern counts</a:t>
            </a:r>
            <a:endParaRPr lang="en-US" sz="2000" i="1" dirty="0"/>
          </a:p>
        </p:txBody>
      </p:sp>
      <p:sp>
        <p:nvSpPr>
          <p:cNvPr id="9" name="Striped Right Arrow 8"/>
          <p:cNvSpPr/>
          <p:nvPr/>
        </p:nvSpPr>
        <p:spPr>
          <a:xfrm rot="19394462">
            <a:off x="5090443" y="3127457"/>
            <a:ext cx="636698" cy="19632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ube 9"/>
          <p:cNvSpPr/>
          <p:nvPr/>
        </p:nvSpPr>
        <p:spPr>
          <a:xfrm>
            <a:off x="5972662" y="4701615"/>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5857481" y="4815978"/>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5742901" y="492861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6287173" y="4701615"/>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6605071" y="4701615"/>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6171992" y="4813615"/>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6497884" y="481760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6068643" y="492861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6393934" y="492861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5972662" y="4377310"/>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5857481" y="4491673"/>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5742901" y="4604307"/>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6287173" y="4377310"/>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6605071" y="4377310"/>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6171992" y="4489310"/>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6497884" y="4493297"/>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6068643" y="4604307"/>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6393934" y="4604307"/>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5972662" y="405798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5857481" y="4172345"/>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5742901" y="4284979"/>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6287173" y="405798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6605071" y="405798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6171992" y="416998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6497884" y="4173969"/>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p:cNvSpPr/>
          <p:nvPr/>
        </p:nvSpPr>
        <p:spPr>
          <a:xfrm>
            <a:off x="6068643" y="4284979"/>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6393934" y="4284979"/>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6055255" y="2278371"/>
            <a:ext cx="245535" cy="294983"/>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6310325" y="2278371"/>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6566602" y="2278371"/>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6055255" y="2541055"/>
            <a:ext cx="245535" cy="243653"/>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6310325" y="253833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6566602" y="253833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6055255" y="2798780"/>
            <a:ext cx="245535" cy="243653"/>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6310325" y="2796063"/>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6566602" y="2796063"/>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6" name="Rectangle 45"/>
              <p:cNvSpPr/>
              <p:nvPr/>
            </p:nvSpPr>
            <p:spPr>
              <a:xfrm>
                <a:off x="6166243" y="1932336"/>
                <a:ext cx="5285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𝑀</m:t>
                          </m:r>
                        </m:e>
                        <m:sub>
                          <m:r>
                            <a:rPr lang="en-US" altLang="zh-CN" i="1" dirty="0">
                              <a:latin typeface="Cambria Math" panose="02040503050406030204" pitchFamily="18" charset="0"/>
                            </a:rPr>
                            <m:t>2</m:t>
                          </m:r>
                        </m:sub>
                      </m:sSub>
                    </m:oMath>
                  </m:oMathPara>
                </a14:m>
                <a:endParaRPr lang="en-US" dirty="0"/>
              </a:p>
            </p:txBody>
          </p:sp>
        </mc:Choice>
        <mc:Fallback xmlns="">
          <p:sp>
            <p:nvSpPr>
              <p:cNvPr id="46" name="Rectangle 45"/>
              <p:cNvSpPr>
                <a:spLocks noRot="1" noChangeAspect="1" noMove="1" noResize="1" noEditPoints="1" noAdjustHandles="1" noChangeArrowheads="1" noChangeShapeType="1" noTextEdit="1"/>
              </p:cNvSpPr>
              <p:nvPr/>
            </p:nvSpPr>
            <p:spPr>
              <a:xfrm>
                <a:off x="6166243" y="1932336"/>
                <a:ext cx="528542" cy="36933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6118657" y="3713652"/>
                <a:ext cx="71686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𝑀</m:t>
                          </m:r>
                        </m:e>
                        <m:sub>
                          <m:r>
                            <a:rPr lang="en-US" altLang="zh-CN" i="1" dirty="0">
                              <a:latin typeface="Cambria Math" panose="02040503050406030204" pitchFamily="18" charset="0"/>
                            </a:rPr>
                            <m:t>3</m:t>
                          </m:r>
                        </m:sub>
                      </m:sSub>
                    </m:oMath>
                  </m:oMathPara>
                </a14:m>
                <a:endParaRPr lang="en-US" dirty="0"/>
              </a:p>
            </p:txBody>
          </p:sp>
        </mc:Choice>
        <mc:Fallback xmlns="">
          <p:sp>
            <p:nvSpPr>
              <p:cNvPr id="47" name="Rectangle 46"/>
              <p:cNvSpPr>
                <a:spLocks noRot="1" noChangeAspect="1" noMove="1" noResize="1" noEditPoints="1" noAdjustHandles="1" noChangeArrowheads="1" noChangeShapeType="1" noTextEdit="1"/>
              </p:cNvSpPr>
              <p:nvPr/>
            </p:nvSpPr>
            <p:spPr>
              <a:xfrm>
                <a:off x="6118657" y="3713652"/>
                <a:ext cx="716863" cy="369332"/>
              </a:xfrm>
              <a:prstGeom prst="rect">
                <a:avLst/>
              </a:prstGeom>
              <a:blipFill rotWithShape="0">
                <a:blip r:embed="rId3"/>
                <a:stretch>
                  <a:fillRect/>
                </a:stretch>
              </a:blipFill>
            </p:spPr>
            <p:txBody>
              <a:bodyPr/>
              <a:lstStyle/>
              <a:p>
                <a:r>
                  <a:rPr lang="en-US">
                    <a:noFill/>
                  </a:rPr>
                  <a:t> </a:t>
                </a:r>
              </a:p>
            </p:txBody>
          </p:sp>
        </mc:Fallback>
      </mc:AlternateContent>
      <p:sp>
        <p:nvSpPr>
          <p:cNvPr id="48" name="Striped Right Arrow 47"/>
          <p:cNvSpPr/>
          <p:nvPr/>
        </p:nvSpPr>
        <p:spPr>
          <a:xfrm rot="1377338">
            <a:off x="5096473" y="3956937"/>
            <a:ext cx="636698" cy="19632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Striped Right Arrow 48"/>
          <p:cNvSpPr/>
          <p:nvPr/>
        </p:nvSpPr>
        <p:spPr>
          <a:xfrm rot="20004631">
            <a:off x="7096815" y="4302091"/>
            <a:ext cx="636698" cy="19632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Striped Right Arrow 49"/>
          <p:cNvSpPr/>
          <p:nvPr/>
        </p:nvSpPr>
        <p:spPr>
          <a:xfrm rot="1377338">
            <a:off x="7096822" y="3009193"/>
            <a:ext cx="636698" cy="19632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1" name="Straight Arrow Connector 50"/>
          <p:cNvCxnSpPr/>
          <p:nvPr/>
        </p:nvCxnSpPr>
        <p:spPr>
          <a:xfrm>
            <a:off x="5750294" y="5559627"/>
            <a:ext cx="951801"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6088552" y="5413508"/>
            <a:ext cx="316112" cy="369332"/>
          </a:xfrm>
          <a:prstGeom prst="rect">
            <a:avLst/>
          </a:prstGeom>
          <a:solidFill>
            <a:schemeClr val="bg1"/>
          </a:solidFill>
        </p:spPr>
        <p:txBody>
          <a:bodyPr wrap="none">
            <a:spAutoFit/>
          </a:bodyPr>
          <a:lstStyle/>
          <a:p>
            <a:r>
              <a:rPr lang="en-US" i="1" dirty="0"/>
              <a:t>V</a:t>
            </a:r>
          </a:p>
        </p:txBody>
      </p:sp>
      <p:sp>
        <p:nvSpPr>
          <p:cNvPr id="53" name="Rectangle 52"/>
          <p:cNvSpPr/>
          <p:nvPr/>
        </p:nvSpPr>
        <p:spPr>
          <a:xfrm>
            <a:off x="1434389" y="4870196"/>
            <a:ext cx="2026004" cy="707886"/>
          </a:xfrm>
          <a:prstGeom prst="rect">
            <a:avLst/>
          </a:prstGeom>
          <a:solidFill>
            <a:schemeClr val="bg1"/>
          </a:solidFill>
        </p:spPr>
        <p:txBody>
          <a:bodyPr wrap="none">
            <a:spAutoFit/>
          </a:bodyPr>
          <a:lstStyle/>
          <a:p>
            <a:r>
              <a:rPr lang="en-US" sz="2000" i="1" dirty="0" smtClean="0"/>
              <a:t>V</a:t>
            </a:r>
            <a:r>
              <a:rPr lang="en-US" sz="2000" dirty="0" smtClean="0"/>
              <a:t>: </a:t>
            </a:r>
            <a:r>
              <a:rPr lang="en-US" sz="2000" dirty="0"/>
              <a:t>vocabulary</a:t>
            </a:r>
            <a:r>
              <a:rPr lang="zh-CN" altLang="en-US" sz="2000" dirty="0"/>
              <a:t> </a:t>
            </a:r>
            <a:r>
              <a:rPr lang="en-US" altLang="zh-CN" sz="2000" dirty="0" smtClean="0"/>
              <a:t>size</a:t>
            </a:r>
            <a:endParaRPr lang="en-US" sz="2000" dirty="0" smtClean="0"/>
          </a:p>
          <a:p>
            <a:r>
              <a:rPr lang="en-US" altLang="zh-CN" sz="2000" i="1" dirty="0"/>
              <a:t>k</a:t>
            </a:r>
            <a:r>
              <a:rPr lang="en-US" altLang="zh-CN" sz="2000" dirty="0"/>
              <a:t>:</a:t>
            </a:r>
            <a:r>
              <a:rPr lang="zh-CN" altLang="en-US" sz="2000" dirty="0"/>
              <a:t> </a:t>
            </a:r>
            <a:r>
              <a:rPr lang="en-US" altLang="zh-CN" sz="2000" dirty="0"/>
              <a:t>topic</a:t>
            </a:r>
            <a:r>
              <a:rPr lang="zh-CN" altLang="en-US" sz="2000" dirty="0"/>
              <a:t> </a:t>
            </a:r>
            <a:r>
              <a:rPr lang="en-US" altLang="zh-CN" sz="2000" dirty="0" smtClean="0"/>
              <a:t>number</a:t>
            </a:r>
            <a:endParaRPr lang="en-US" sz="2000" dirty="0"/>
          </a:p>
        </p:txBody>
      </p:sp>
      <p:cxnSp>
        <p:nvCxnSpPr>
          <p:cNvPr id="54" name="Straight Arrow Connector 53"/>
          <p:cNvCxnSpPr/>
          <p:nvPr/>
        </p:nvCxnSpPr>
        <p:spPr>
          <a:xfrm>
            <a:off x="5533092" y="4389057"/>
            <a:ext cx="0" cy="93061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5375036" y="4742129"/>
            <a:ext cx="316112" cy="369332"/>
          </a:xfrm>
          <a:prstGeom prst="rect">
            <a:avLst/>
          </a:prstGeom>
          <a:solidFill>
            <a:schemeClr val="bg1"/>
          </a:solidFill>
        </p:spPr>
        <p:txBody>
          <a:bodyPr wrap="none">
            <a:spAutoFit/>
          </a:bodyPr>
          <a:lstStyle/>
          <a:p>
            <a:r>
              <a:rPr lang="en-US" i="1" dirty="0" smtClean="0"/>
              <a:t>V</a:t>
            </a:r>
            <a:endParaRPr lang="en-US" i="1" dirty="0"/>
          </a:p>
        </p:txBody>
      </p:sp>
      <p:cxnSp>
        <p:nvCxnSpPr>
          <p:cNvPr id="56" name="Straight Arrow Connector 55"/>
          <p:cNvCxnSpPr/>
          <p:nvPr/>
        </p:nvCxnSpPr>
        <p:spPr>
          <a:xfrm flipV="1">
            <a:off x="6807556" y="5075655"/>
            <a:ext cx="341954" cy="37793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6921226" y="5172963"/>
            <a:ext cx="107186" cy="369332"/>
          </a:xfrm>
          <a:prstGeom prst="rect">
            <a:avLst/>
          </a:prstGeom>
          <a:solidFill>
            <a:schemeClr val="bg1"/>
          </a:solidFill>
        </p:spPr>
        <p:txBody>
          <a:bodyPr wrap="square">
            <a:spAutoFit/>
          </a:bodyPr>
          <a:lstStyle/>
          <a:p>
            <a:r>
              <a:rPr lang="en-US" i="1" dirty="0"/>
              <a:t>V</a:t>
            </a:r>
          </a:p>
        </p:txBody>
      </p:sp>
      <p:sp>
        <p:nvSpPr>
          <p:cNvPr id="58" name="Rectangle 57"/>
          <p:cNvSpPr/>
          <p:nvPr/>
        </p:nvSpPr>
        <p:spPr>
          <a:xfrm>
            <a:off x="5665915" y="2467361"/>
            <a:ext cx="316112" cy="369332"/>
          </a:xfrm>
          <a:prstGeom prst="rect">
            <a:avLst/>
          </a:prstGeom>
          <a:solidFill>
            <a:schemeClr val="bg1"/>
          </a:solidFill>
        </p:spPr>
        <p:txBody>
          <a:bodyPr wrap="none">
            <a:spAutoFit/>
          </a:bodyPr>
          <a:lstStyle/>
          <a:p>
            <a:r>
              <a:rPr lang="en-US" i="1" dirty="0"/>
              <a:t>V</a:t>
            </a:r>
          </a:p>
        </p:txBody>
      </p:sp>
      <p:cxnSp>
        <p:nvCxnSpPr>
          <p:cNvPr id="59" name="Straight Arrow Connector 58"/>
          <p:cNvCxnSpPr/>
          <p:nvPr/>
        </p:nvCxnSpPr>
        <p:spPr>
          <a:xfrm>
            <a:off x="6023417" y="3212600"/>
            <a:ext cx="819098" cy="159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6274910" y="3083499"/>
            <a:ext cx="316112" cy="369332"/>
          </a:xfrm>
          <a:prstGeom prst="rect">
            <a:avLst/>
          </a:prstGeom>
          <a:solidFill>
            <a:schemeClr val="bg1"/>
          </a:solidFill>
        </p:spPr>
        <p:txBody>
          <a:bodyPr wrap="none">
            <a:spAutoFit/>
          </a:bodyPr>
          <a:lstStyle/>
          <a:p>
            <a:r>
              <a:rPr lang="en-US" i="1" dirty="0"/>
              <a:t>V</a:t>
            </a:r>
          </a:p>
        </p:txBody>
      </p:sp>
      <p:pic>
        <p:nvPicPr>
          <p:cNvPr id="61" name="Picture 60"/>
          <p:cNvPicPr>
            <a:picLocks noChangeAspect="1"/>
          </p:cNvPicPr>
          <p:nvPr/>
        </p:nvPicPr>
        <p:blipFill>
          <a:blip r:embed="rId4"/>
          <a:stretch>
            <a:fillRect/>
          </a:stretch>
        </p:blipFill>
        <p:spPr>
          <a:xfrm>
            <a:off x="7915623" y="3390283"/>
            <a:ext cx="679216" cy="682390"/>
          </a:xfrm>
          <a:prstGeom prst="rect">
            <a:avLst/>
          </a:prstGeom>
        </p:spPr>
      </p:pic>
      <p:cxnSp>
        <p:nvCxnSpPr>
          <p:cNvPr id="62" name="Straight Arrow Connector 61"/>
          <p:cNvCxnSpPr/>
          <p:nvPr/>
        </p:nvCxnSpPr>
        <p:spPr>
          <a:xfrm>
            <a:off x="7915623" y="4269284"/>
            <a:ext cx="566824"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8069959" y="4102100"/>
            <a:ext cx="288862" cy="369332"/>
          </a:xfrm>
          <a:prstGeom prst="rect">
            <a:avLst/>
          </a:prstGeom>
          <a:solidFill>
            <a:schemeClr val="bg1"/>
          </a:solidFill>
        </p:spPr>
        <p:txBody>
          <a:bodyPr wrap="none">
            <a:spAutoFit/>
          </a:bodyPr>
          <a:lstStyle/>
          <a:p>
            <a:r>
              <a:rPr lang="en-US" i="1" dirty="0" smtClean="0"/>
              <a:t>k</a:t>
            </a:r>
            <a:endParaRPr lang="en-US" i="1" dirty="0"/>
          </a:p>
        </p:txBody>
      </p:sp>
      <p:cxnSp>
        <p:nvCxnSpPr>
          <p:cNvPr id="64" name="Straight Arrow Connector 63"/>
          <p:cNvCxnSpPr/>
          <p:nvPr/>
        </p:nvCxnSpPr>
        <p:spPr>
          <a:xfrm flipV="1">
            <a:off x="8475289" y="3969388"/>
            <a:ext cx="196110" cy="21674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8524383" y="4014680"/>
            <a:ext cx="214889" cy="369332"/>
          </a:xfrm>
          <a:prstGeom prst="rect">
            <a:avLst/>
          </a:prstGeom>
          <a:noFill/>
        </p:spPr>
        <p:txBody>
          <a:bodyPr wrap="square">
            <a:spAutoFit/>
          </a:bodyPr>
          <a:lstStyle/>
          <a:p>
            <a:r>
              <a:rPr lang="en-US" dirty="0" smtClean="0"/>
              <a:t>k</a:t>
            </a:r>
            <a:endParaRPr lang="en-US" dirty="0"/>
          </a:p>
        </p:txBody>
      </p:sp>
      <p:sp>
        <p:nvSpPr>
          <p:cNvPr id="67" name="Rectangle 66"/>
          <p:cNvSpPr/>
          <p:nvPr/>
        </p:nvSpPr>
        <p:spPr>
          <a:xfrm>
            <a:off x="7496970" y="3674384"/>
            <a:ext cx="288862" cy="369332"/>
          </a:xfrm>
          <a:prstGeom prst="rect">
            <a:avLst/>
          </a:prstGeom>
          <a:solidFill>
            <a:schemeClr val="bg1"/>
          </a:solidFill>
        </p:spPr>
        <p:txBody>
          <a:bodyPr wrap="none">
            <a:spAutoFit/>
          </a:bodyPr>
          <a:lstStyle/>
          <a:p>
            <a:r>
              <a:rPr lang="en-US" i="1" dirty="0"/>
              <a:t>k</a:t>
            </a:r>
          </a:p>
        </p:txBody>
      </p:sp>
      <p:cxnSp>
        <p:nvCxnSpPr>
          <p:cNvPr id="66" name="Straight Arrow Connector 65"/>
          <p:cNvCxnSpPr/>
          <p:nvPr/>
        </p:nvCxnSpPr>
        <p:spPr>
          <a:xfrm>
            <a:off x="7775935" y="3543206"/>
            <a:ext cx="0" cy="54932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Rectangle 67"/>
              <p:cNvSpPr/>
              <p:nvPr/>
            </p:nvSpPr>
            <p:spPr>
              <a:xfrm>
                <a:off x="7892884" y="4398418"/>
                <a:ext cx="716863" cy="37619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𝑇</m:t>
                          </m:r>
                          <m:r>
                            <a:rPr lang="en-US" dirty="0">
                              <a:latin typeface="Cambria Math" panose="02040503050406030204" pitchFamily="18" charset="0"/>
                            </a:rPr>
                            <m:t> </m:t>
                          </m:r>
                        </m:e>
                      </m:acc>
                    </m:oMath>
                  </m:oMathPara>
                </a14:m>
                <a:endParaRPr lang="en-US" dirty="0"/>
              </a:p>
            </p:txBody>
          </p:sp>
        </mc:Choice>
        <mc:Fallback xmlns="">
          <p:sp>
            <p:nvSpPr>
              <p:cNvPr id="68" name="Rectangle 67"/>
              <p:cNvSpPr>
                <a:spLocks noRot="1" noChangeAspect="1" noMove="1" noResize="1" noEditPoints="1" noAdjustHandles="1" noChangeArrowheads="1" noChangeShapeType="1" noTextEdit="1"/>
              </p:cNvSpPr>
              <p:nvPr/>
            </p:nvSpPr>
            <p:spPr>
              <a:xfrm>
                <a:off x="7892884" y="4398418"/>
                <a:ext cx="716863" cy="376193"/>
              </a:xfrm>
              <a:prstGeom prst="rect">
                <a:avLst/>
              </a:prstGeom>
              <a:blipFill rotWithShape="0">
                <a:blip r:embed="rId5"/>
                <a:stretch>
                  <a:fillRect t="-8197" r="-26496"/>
                </a:stretch>
              </a:blipFill>
            </p:spPr>
            <p:txBody>
              <a:bodyPr/>
              <a:lstStyle/>
              <a:p>
                <a:r>
                  <a:rPr lang="en-US">
                    <a:noFill/>
                  </a:rPr>
                  <a:t> </a:t>
                </a:r>
              </a:p>
            </p:txBody>
          </p:sp>
        </mc:Fallback>
      </mc:AlternateContent>
      <p:sp>
        <p:nvSpPr>
          <p:cNvPr id="74" name="Striped Right Arrow 73"/>
          <p:cNvSpPr/>
          <p:nvPr/>
        </p:nvSpPr>
        <p:spPr>
          <a:xfrm>
            <a:off x="8734526" y="3722659"/>
            <a:ext cx="549312" cy="18364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Left Brace 74"/>
          <p:cNvSpPr/>
          <p:nvPr/>
        </p:nvSpPr>
        <p:spPr>
          <a:xfrm>
            <a:off x="9450818" y="2421676"/>
            <a:ext cx="228730" cy="294617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Rectangle 76"/>
          <p:cNvSpPr/>
          <p:nvPr/>
        </p:nvSpPr>
        <p:spPr>
          <a:xfrm>
            <a:off x="603915" y="1759847"/>
            <a:ext cx="799496" cy="708975"/>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756316" y="1912247"/>
            <a:ext cx="899008" cy="724887"/>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928925" y="2090467"/>
            <a:ext cx="1067363" cy="771050"/>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Input corpus</a:t>
            </a:r>
            <a:endParaRPr lang="en-US" sz="2400" dirty="0">
              <a:solidFill>
                <a:srgbClr val="000000"/>
              </a:solidFill>
            </a:endParaRPr>
          </a:p>
        </p:txBody>
      </p:sp>
      <mc:AlternateContent xmlns:mc="http://schemas.openxmlformats.org/markup-compatibility/2006" xmlns:a14="http://schemas.microsoft.com/office/drawing/2010/main">
        <mc:Choice Requires="a14">
          <p:sp>
            <p:nvSpPr>
              <p:cNvPr id="81" name="Oval 80"/>
              <p:cNvSpPr>
                <a:spLocks noChangeArrowheads="1"/>
              </p:cNvSpPr>
              <p:nvPr/>
            </p:nvSpPr>
            <p:spPr bwMode="auto">
              <a:xfrm>
                <a:off x="9801228" y="2055485"/>
                <a:ext cx="1306079"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81" name="Oval 80"/>
              <p:cNvSpPr>
                <a:spLocks noRot="1" noChangeAspect="1" noMove="1" noResize="1" noEditPoints="1" noAdjustHandles="1" noChangeArrowheads="1" noChangeShapeType="1" noTextEdit="1"/>
              </p:cNvSpPr>
              <p:nvPr/>
            </p:nvSpPr>
            <p:spPr bwMode="auto">
              <a:xfrm>
                <a:off x="9801228" y="2055485"/>
                <a:ext cx="1306079" cy="530225"/>
              </a:xfrm>
              <a:prstGeom prst="ellipse">
                <a:avLst/>
              </a:prstGeom>
              <a:blipFill rotWithShape="0">
                <a:blip r:embed="rId6"/>
                <a:stretch>
                  <a:fillRect b="-2247"/>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Oval 6"/>
              <p:cNvSpPr>
                <a:spLocks noChangeArrowheads="1"/>
              </p:cNvSpPr>
              <p:nvPr/>
            </p:nvSpPr>
            <p:spPr bwMode="auto">
              <a:xfrm>
                <a:off x="9844165" y="4517432"/>
                <a:ext cx="1306078" cy="511970"/>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82" name="Oval 6"/>
              <p:cNvSpPr>
                <a:spLocks noRot="1" noChangeAspect="1" noMove="1" noResize="1" noEditPoints="1" noAdjustHandles="1" noChangeArrowheads="1" noChangeShapeType="1" noTextEdit="1"/>
              </p:cNvSpPr>
              <p:nvPr/>
            </p:nvSpPr>
            <p:spPr bwMode="auto">
              <a:xfrm>
                <a:off x="9844165" y="4517432"/>
                <a:ext cx="1306078" cy="511970"/>
              </a:xfrm>
              <a:prstGeom prst="ellipse">
                <a:avLst/>
              </a:prstGeom>
              <a:blipFill rotWithShape="0">
                <a:blip r:embed="rId7"/>
                <a:stretch>
                  <a:fillRect b="-3488"/>
                </a:stretch>
              </a:blipFill>
              <a:ln w="9525" algn="ctr">
                <a:solidFill>
                  <a:schemeClr val="tx1"/>
                </a:solidFill>
                <a:round/>
                <a:headEnd/>
                <a:tailEnd/>
              </a:ln>
            </p:spPr>
            <p:txBody>
              <a:bodyPr/>
              <a:lstStyle/>
              <a:p>
                <a:r>
                  <a:rPr lang="en-US">
                    <a:noFill/>
                  </a:rPr>
                  <a:t> </a:t>
                </a:r>
              </a:p>
            </p:txBody>
          </p:sp>
        </mc:Fallback>
      </mc:AlternateContent>
      <p:sp>
        <p:nvSpPr>
          <p:cNvPr id="83" name="Text Box 10"/>
          <p:cNvSpPr txBox="1">
            <a:spLocks noChangeArrowheads="1"/>
          </p:cNvSpPr>
          <p:nvPr/>
        </p:nvSpPr>
        <p:spPr bwMode="auto">
          <a:xfrm>
            <a:off x="10213197" y="3860102"/>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84" name="Text Box 13"/>
          <p:cNvSpPr txBox="1">
            <a:spLocks noChangeArrowheads="1"/>
          </p:cNvSpPr>
          <p:nvPr/>
        </p:nvSpPr>
        <p:spPr bwMode="auto">
          <a:xfrm>
            <a:off x="9751236" y="2712943"/>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0.3 </a:t>
            </a:r>
            <a:br>
              <a:rPr lang="en-US" altLang="zh-CN" dirty="0">
                <a:ea typeface="SimSun" panose="02010600030101010101" pitchFamily="2" charset="-122"/>
              </a:rPr>
            </a:br>
            <a:r>
              <a:rPr lang="en-US" altLang="zh-CN" dirty="0">
                <a:ea typeface="SimSun" panose="02010600030101010101" pitchFamily="2" charset="-122"/>
              </a:rPr>
              <a:t>response  0.2</a:t>
            </a:r>
            <a:br>
              <a:rPr lang="en-US" altLang="zh-CN" dirty="0">
                <a:ea typeface="SimSun" panose="02010600030101010101" pitchFamily="2" charset="-122"/>
              </a:rPr>
            </a:br>
            <a:r>
              <a:rPr lang="en-US" altLang="zh-CN" dirty="0">
                <a:ea typeface="SimSun" panose="02010600030101010101" pitchFamily="2" charset="-122"/>
              </a:rPr>
              <a:t>...</a:t>
            </a:r>
          </a:p>
        </p:txBody>
      </p:sp>
      <p:sp>
        <p:nvSpPr>
          <p:cNvPr id="85" name="Text Box 14"/>
          <p:cNvSpPr txBox="1">
            <a:spLocks noChangeArrowheads="1"/>
          </p:cNvSpPr>
          <p:nvPr/>
        </p:nvSpPr>
        <p:spPr bwMode="auto">
          <a:xfrm>
            <a:off x="9748885" y="5154148"/>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0.1</a:t>
            </a:r>
            <a:br>
              <a:rPr lang="en-US" altLang="zh-CN" dirty="0">
                <a:ea typeface="SimSun" panose="02010600030101010101" pitchFamily="2" charset="-122"/>
              </a:rPr>
            </a:br>
            <a:r>
              <a:rPr lang="en-US" altLang="zh-CN" dirty="0">
                <a:ea typeface="SimSun" panose="02010600030101010101" pitchFamily="2" charset="-122"/>
              </a:rPr>
              <a:t>relief 0.05</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sp>
        <p:nvSpPr>
          <p:cNvPr id="80" name="Footer Placeholder 141"/>
          <p:cNvSpPr>
            <a:spLocks noGrp="1"/>
          </p:cNvSpPr>
          <p:nvPr>
            <p:ph type="ftr" sz="quarter" idx="11"/>
          </p:nvPr>
        </p:nvSpPr>
        <p:spPr>
          <a:xfrm>
            <a:off x="3686185" y="6459785"/>
            <a:ext cx="4822804" cy="365125"/>
          </a:xfrm>
        </p:spPr>
        <p:txBody>
          <a:bodyPr/>
          <a:lstStyle/>
          <a:p>
            <a:r>
              <a:rPr lang="en-US" dirty="0"/>
              <a:t>[</a:t>
            </a:r>
            <a:r>
              <a:rPr lang="en-US" dirty="0" err="1"/>
              <a:t>Anandkumar</a:t>
            </a:r>
            <a:r>
              <a:rPr lang="en-US" dirty="0"/>
              <a:t> et al. 12</a:t>
            </a:r>
            <a:r>
              <a:rPr lang="en-US" dirty="0" smtClean="0"/>
              <a:t>]</a:t>
            </a:r>
            <a:endParaRPr lang="en-US" dirty="0"/>
          </a:p>
        </p:txBody>
      </p:sp>
      <p:sp>
        <p:nvSpPr>
          <p:cNvPr id="3" name="Rectangle 2"/>
          <p:cNvSpPr/>
          <p:nvPr/>
        </p:nvSpPr>
        <p:spPr>
          <a:xfrm rot="1465939">
            <a:off x="6923082" y="2445514"/>
            <a:ext cx="1621423" cy="646331"/>
          </a:xfrm>
          <a:prstGeom prst="rect">
            <a:avLst/>
          </a:prstGeom>
        </p:spPr>
        <p:txBody>
          <a:bodyPr wrap="square">
            <a:spAutoFit/>
          </a:bodyPr>
          <a:lstStyle/>
          <a:p>
            <a:r>
              <a:rPr lang="en-US" dirty="0" err="1" smtClean="0"/>
              <a:t>eigen</a:t>
            </a:r>
            <a:r>
              <a:rPr lang="en-US" dirty="0" smtClean="0"/>
              <a:t> decomposition</a:t>
            </a:r>
            <a:endParaRPr lang="en-US" dirty="0"/>
          </a:p>
        </p:txBody>
      </p:sp>
      <p:sp>
        <p:nvSpPr>
          <p:cNvPr id="87" name="Rectangle 86"/>
          <p:cNvSpPr/>
          <p:nvPr/>
        </p:nvSpPr>
        <p:spPr>
          <a:xfrm rot="20182640">
            <a:off x="7155295" y="4457791"/>
            <a:ext cx="990406" cy="646331"/>
          </a:xfrm>
          <a:prstGeom prst="rect">
            <a:avLst/>
          </a:prstGeom>
        </p:spPr>
        <p:txBody>
          <a:bodyPr wrap="square">
            <a:spAutoFit/>
          </a:bodyPr>
          <a:lstStyle/>
          <a:p>
            <a:r>
              <a:rPr lang="en-US" dirty="0" smtClean="0"/>
              <a:t>tensor product</a:t>
            </a:r>
            <a:endParaRPr lang="en-US" dirty="0"/>
          </a:p>
        </p:txBody>
      </p:sp>
    </p:spTree>
    <p:extLst>
      <p:ext uri="{BB962C8B-B14F-4D97-AF65-F5344CB8AC3E}">
        <p14:creationId xmlns:p14="http://schemas.microsoft.com/office/powerpoint/2010/main" val="24999055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Straight Arrow Connector 85"/>
          <p:cNvCxnSpPr/>
          <p:nvPr/>
        </p:nvCxnSpPr>
        <p:spPr>
          <a:xfrm>
            <a:off x="5899694" y="2324305"/>
            <a:ext cx="0" cy="77197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Tensor Orthogonal Decomposition </a:t>
            </a:r>
            <a:br>
              <a:rPr lang="en-US" dirty="0" smtClean="0"/>
            </a:br>
            <a:r>
              <a:rPr lang="en-US" dirty="0" smtClean="0"/>
              <a:t>for LDA – Not Scalable</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36</a:t>
            </a:fld>
            <a:endParaRPr lang="en-US" dirty="0"/>
          </a:p>
        </p:txBody>
      </p:sp>
      <p:sp>
        <p:nvSpPr>
          <p:cNvPr id="5" name="Bent-Up Arrow 4"/>
          <p:cNvSpPr/>
          <p:nvPr/>
        </p:nvSpPr>
        <p:spPr>
          <a:xfrm rot="5400000">
            <a:off x="841357" y="3149668"/>
            <a:ext cx="761232" cy="481230"/>
          </a:xfrm>
          <a:prstGeom prst="bentUpArrow">
            <a:avLst>
              <a:gd name="adj1" fmla="val 18514"/>
              <a:gd name="adj2" fmla="val 25000"/>
              <a:gd name="adj3" fmla="val 25000"/>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6" name="Content Placeholder 4"/>
          <p:cNvGraphicFramePr>
            <a:graphicFrameLocks/>
          </p:cNvGraphicFramePr>
          <p:nvPr>
            <p:extLst/>
          </p:nvPr>
        </p:nvGraphicFramePr>
        <p:xfrm>
          <a:off x="1537124" y="3152913"/>
          <a:ext cx="3547907" cy="158496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961271">
                  <a:extLst>
                    <a:ext uri="{9D8B030D-6E8A-4147-A177-3AD203B41FA5}">
                      <a16:colId xmlns:a16="http://schemas.microsoft.com/office/drawing/2014/main" xmlns="" val="2944965382"/>
                    </a:ext>
                  </a:extLst>
                </a:gridCol>
                <a:gridCol w="1249845">
                  <a:extLst>
                    <a:ext uri="{9D8B030D-6E8A-4147-A177-3AD203B41FA5}">
                      <a16:colId xmlns:a16="http://schemas.microsoft.com/office/drawing/2014/main" xmlns="" val="1316219228"/>
                    </a:ext>
                  </a:extLst>
                </a:gridCol>
                <a:gridCol w="1336791">
                  <a:extLst>
                    <a:ext uri="{9D8B030D-6E8A-4147-A177-3AD203B41FA5}">
                      <a16:colId xmlns:a16="http://schemas.microsoft.com/office/drawing/2014/main" xmlns="" val="3285505006"/>
                    </a:ext>
                  </a:extLst>
                </a:gridCol>
              </a:tblGrid>
              <a:tr h="3509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 0.03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dirty="0" smtClean="0"/>
                        <a:t>AB:</a:t>
                      </a:r>
                      <a:r>
                        <a:rPr lang="en-US" sz="2000" u="none" baseline="0" dirty="0" smtClean="0"/>
                        <a:t> 0.001</a:t>
                      </a:r>
                      <a:endParaRPr lang="en-US" sz="2000" u="none" dirty="0" smtClean="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ABC: 0.001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xmlns="" val="3263063063"/>
                  </a:ext>
                </a:extLst>
              </a:tr>
              <a:tr h="3509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B: 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dirty="0" smtClean="0"/>
                        <a:t>BC: 0.002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ABD: 0.005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1486512946"/>
                  </a:ext>
                </a:extLst>
              </a:tr>
              <a:tr h="350948">
                <a:tc>
                  <a:txBody>
                    <a:bodyPr/>
                    <a:lstStyle/>
                    <a:p>
                      <a:pPr algn="ctr"/>
                      <a:r>
                        <a:rPr lang="en-US" sz="2000" dirty="0" smtClean="0"/>
                        <a:t>C: 0.04</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u="none" dirty="0" smtClean="0"/>
                        <a:t>AC</a:t>
                      </a:r>
                      <a:r>
                        <a:rPr lang="en-US" sz="2000" u="none" baseline="0" dirty="0" smtClean="0"/>
                        <a:t>: 0.003</a:t>
                      </a:r>
                      <a:endParaRPr lang="en-US" sz="2000" u="none"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BCD</a:t>
                      </a:r>
                      <a:r>
                        <a:rPr lang="en-US" sz="2000" baseline="0" dirty="0" smtClean="0"/>
                        <a:t>: 0.004</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2440658358"/>
                  </a:ext>
                </a:extLst>
              </a:tr>
              <a:tr h="350948">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3443254590"/>
                  </a:ext>
                </a:extLst>
              </a:tr>
            </a:tbl>
          </a:graphicData>
        </a:graphic>
      </p:graphicFrame>
      <p:sp>
        <p:nvSpPr>
          <p:cNvPr id="7" name="Rectangle 6"/>
          <p:cNvSpPr/>
          <p:nvPr/>
        </p:nvSpPr>
        <p:spPr>
          <a:xfrm>
            <a:off x="1896135" y="2803459"/>
            <a:ext cx="2957629" cy="400110"/>
          </a:xfrm>
          <a:prstGeom prst="rect">
            <a:avLst/>
          </a:prstGeom>
        </p:spPr>
        <p:txBody>
          <a:bodyPr wrap="square">
            <a:spAutoFit/>
          </a:bodyPr>
          <a:lstStyle/>
          <a:p>
            <a:r>
              <a:rPr lang="en-US" sz="2000" dirty="0" smtClean="0"/>
              <a:t>Normalized pattern counts</a:t>
            </a:r>
            <a:endParaRPr lang="en-US" sz="2000" i="1" dirty="0"/>
          </a:p>
        </p:txBody>
      </p:sp>
      <p:sp>
        <p:nvSpPr>
          <p:cNvPr id="9" name="Striped Right Arrow 8"/>
          <p:cNvSpPr/>
          <p:nvPr/>
        </p:nvSpPr>
        <p:spPr>
          <a:xfrm rot="19394462">
            <a:off x="5090443" y="3127457"/>
            <a:ext cx="636698" cy="19632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ube 9"/>
          <p:cNvSpPr/>
          <p:nvPr/>
        </p:nvSpPr>
        <p:spPr>
          <a:xfrm>
            <a:off x="5972662" y="4701615"/>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5857481" y="4815978"/>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5742901" y="492861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6287173" y="4701615"/>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6605071" y="4701615"/>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6171992" y="4813615"/>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6497884" y="481760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6068643" y="492861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6393934" y="492861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5972662" y="4377310"/>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5857481" y="4491673"/>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5742901" y="4604307"/>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6287173" y="4377310"/>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6605071" y="4377310"/>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6171992" y="4489310"/>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6497884" y="4493297"/>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6068643" y="4604307"/>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6393934" y="4604307"/>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5972662" y="405798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5857481" y="4172345"/>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5742901" y="4284979"/>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6287173" y="405798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6605071" y="405798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6171992" y="4169982"/>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6497884" y="4173969"/>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p:cNvSpPr/>
          <p:nvPr/>
        </p:nvSpPr>
        <p:spPr>
          <a:xfrm>
            <a:off x="6068643" y="4284979"/>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6393934" y="4284979"/>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6055255" y="2278371"/>
            <a:ext cx="245535" cy="294983"/>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6310325" y="2278371"/>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6566602" y="2278371"/>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6055255" y="2541055"/>
            <a:ext cx="245535" cy="243653"/>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6310325" y="253833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6566602" y="253833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6055255" y="2798780"/>
            <a:ext cx="245535" cy="243653"/>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6310325" y="2796063"/>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6566602" y="2796063"/>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6" name="Rectangle 45"/>
              <p:cNvSpPr/>
              <p:nvPr/>
            </p:nvSpPr>
            <p:spPr>
              <a:xfrm>
                <a:off x="6166243" y="1932336"/>
                <a:ext cx="5285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𝑀</m:t>
                          </m:r>
                        </m:e>
                        <m:sub>
                          <m:r>
                            <a:rPr lang="en-US" altLang="zh-CN" i="1" dirty="0">
                              <a:latin typeface="Cambria Math" panose="02040503050406030204" pitchFamily="18" charset="0"/>
                            </a:rPr>
                            <m:t>2</m:t>
                          </m:r>
                        </m:sub>
                      </m:sSub>
                    </m:oMath>
                  </m:oMathPara>
                </a14:m>
                <a:endParaRPr lang="en-US" dirty="0"/>
              </a:p>
            </p:txBody>
          </p:sp>
        </mc:Choice>
        <mc:Fallback xmlns="">
          <p:sp>
            <p:nvSpPr>
              <p:cNvPr id="46" name="Rectangle 45"/>
              <p:cNvSpPr>
                <a:spLocks noRot="1" noChangeAspect="1" noMove="1" noResize="1" noEditPoints="1" noAdjustHandles="1" noChangeArrowheads="1" noChangeShapeType="1" noTextEdit="1"/>
              </p:cNvSpPr>
              <p:nvPr/>
            </p:nvSpPr>
            <p:spPr>
              <a:xfrm>
                <a:off x="6166243" y="1932336"/>
                <a:ext cx="528542" cy="36933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6118657" y="3713652"/>
                <a:ext cx="71686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𝑀</m:t>
                          </m:r>
                        </m:e>
                        <m:sub>
                          <m:r>
                            <a:rPr lang="en-US" altLang="zh-CN" i="1" dirty="0">
                              <a:latin typeface="Cambria Math" panose="02040503050406030204" pitchFamily="18" charset="0"/>
                            </a:rPr>
                            <m:t>3</m:t>
                          </m:r>
                        </m:sub>
                      </m:sSub>
                    </m:oMath>
                  </m:oMathPara>
                </a14:m>
                <a:endParaRPr lang="en-US" dirty="0"/>
              </a:p>
            </p:txBody>
          </p:sp>
        </mc:Choice>
        <mc:Fallback xmlns="">
          <p:sp>
            <p:nvSpPr>
              <p:cNvPr id="47" name="Rectangle 46"/>
              <p:cNvSpPr>
                <a:spLocks noRot="1" noChangeAspect="1" noMove="1" noResize="1" noEditPoints="1" noAdjustHandles="1" noChangeArrowheads="1" noChangeShapeType="1" noTextEdit="1"/>
              </p:cNvSpPr>
              <p:nvPr/>
            </p:nvSpPr>
            <p:spPr>
              <a:xfrm>
                <a:off x="6118657" y="3713652"/>
                <a:ext cx="716863" cy="369332"/>
              </a:xfrm>
              <a:prstGeom prst="rect">
                <a:avLst/>
              </a:prstGeom>
              <a:blipFill rotWithShape="0">
                <a:blip r:embed="rId3"/>
                <a:stretch>
                  <a:fillRect/>
                </a:stretch>
              </a:blipFill>
            </p:spPr>
            <p:txBody>
              <a:bodyPr/>
              <a:lstStyle/>
              <a:p>
                <a:r>
                  <a:rPr lang="en-US">
                    <a:noFill/>
                  </a:rPr>
                  <a:t> </a:t>
                </a:r>
              </a:p>
            </p:txBody>
          </p:sp>
        </mc:Fallback>
      </mc:AlternateContent>
      <p:sp>
        <p:nvSpPr>
          <p:cNvPr id="48" name="Striped Right Arrow 47"/>
          <p:cNvSpPr/>
          <p:nvPr/>
        </p:nvSpPr>
        <p:spPr>
          <a:xfrm rot="1377338">
            <a:off x="5096473" y="3956937"/>
            <a:ext cx="636698" cy="19632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Striped Right Arrow 48"/>
          <p:cNvSpPr/>
          <p:nvPr/>
        </p:nvSpPr>
        <p:spPr>
          <a:xfrm rot="20004631">
            <a:off x="7096815" y="4302091"/>
            <a:ext cx="636698" cy="19632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Striped Right Arrow 49"/>
          <p:cNvSpPr/>
          <p:nvPr/>
        </p:nvSpPr>
        <p:spPr>
          <a:xfrm rot="1377338">
            <a:off x="7096822" y="3009193"/>
            <a:ext cx="636698" cy="19632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1" name="Straight Arrow Connector 50"/>
          <p:cNvCxnSpPr/>
          <p:nvPr/>
        </p:nvCxnSpPr>
        <p:spPr>
          <a:xfrm>
            <a:off x="5750294" y="5559627"/>
            <a:ext cx="951801"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6088552" y="5413508"/>
            <a:ext cx="316112" cy="369332"/>
          </a:xfrm>
          <a:prstGeom prst="rect">
            <a:avLst/>
          </a:prstGeom>
          <a:solidFill>
            <a:schemeClr val="bg1"/>
          </a:solidFill>
        </p:spPr>
        <p:txBody>
          <a:bodyPr wrap="none">
            <a:spAutoFit/>
          </a:bodyPr>
          <a:lstStyle/>
          <a:p>
            <a:r>
              <a:rPr lang="en-US" i="1" dirty="0"/>
              <a:t>V</a:t>
            </a:r>
          </a:p>
        </p:txBody>
      </p:sp>
      <p:cxnSp>
        <p:nvCxnSpPr>
          <p:cNvPr id="54" name="Straight Arrow Connector 53"/>
          <p:cNvCxnSpPr/>
          <p:nvPr/>
        </p:nvCxnSpPr>
        <p:spPr>
          <a:xfrm>
            <a:off x="5533092" y="4389057"/>
            <a:ext cx="0" cy="93061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5375036" y="4742129"/>
            <a:ext cx="316112" cy="369332"/>
          </a:xfrm>
          <a:prstGeom prst="rect">
            <a:avLst/>
          </a:prstGeom>
          <a:solidFill>
            <a:schemeClr val="bg1"/>
          </a:solidFill>
        </p:spPr>
        <p:txBody>
          <a:bodyPr wrap="none">
            <a:spAutoFit/>
          </a:bodyPr>
          <a:lstStyle/>
          <a:p>
            <a:r>
              <a:rPr lang="en-US" i="1" dirty="0" smtClean="0"/>
              <a:t>V</a:t>
            </a:r>
            <a:endParaRPr lang="en-US" i="1" dirty="0"/>
          </a:p>
        </p:txBody>
      </p:sp>
      <p:cxnSp>
        <p:nvCxnSpPr>
          <p:cNvPr id="56" name="Straight Arrow Connector 55"/>
          <p:cNvCxnSpPr/>
          <p:nvPr/>
        </p:nvCxnSpPr>
        <p:spPr>
          <a:xfrm flipV="1">
            <a:off x="6807556" y="5075655"/>
            <a:ext cx="341954" cy="37793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6921226" y="5172963"/>
            <a:ext cx="107186" cy="369332"/>
          </a:xfrm>
          <a:prstGeom prst="rect">
            <a:avLst/>
          </a:prstGeom>
          <a:solidFill>
            <a:schemeClr val="bg1"/>
          </a:solidFill>
        </p:spPr>
        <p:txBody>
          <a:bodyPr wrap="square">
            <a:spAutoFit/>
          </a:bodyPr>
          <a:lstStyle/>
          <a:p>
            <a:r>
              <a:rPr lang="en-US" i="1" dirty="0"/>
              <a:t>V</a:t>
            </a:r>
          </a:p>
        </p:txBody>
      </p:sp>
      <p:sp>
        <p:nvSpPr>
          <p:cNvPr id="58" name="Rectangle 57"/>
          <p:cNvSpPr/>
          <p:nvPr/>
        </p:nvSpPr>
        <p:spPr>
          <a:xfrm>
            <a:off x="5665915" y="2467361"/>
            <a:ext cx="316112" cy="369332"/>
          </a:xfrm>
          <a:prstGeom prst="rect">
            <a:avLst/>
          </a:prstGeom>
          <a:solidFill>
            <a:schemeClr val="bg1"/>
          </a:solidFill>
        </p:spPr>
        <p:txBody>
          <a:bodyPr wrap="none">
            <a:spAutoFit/>
          </a:bodyPr>
          <a:lstStyle/>
          <a:p>
            <a:r>
              <a:rPr lang="en-US" i="1" dirty="0"/>
              <a:t>V</a:t>
            </a:r>
          </a:p>
        </p:txBody>
      </p:sp>
      <p:cxnSp>
        <p:nvCxnSpPr>
          <p:cNvPr id="59" name="Straight Arrow Connector 58"/>
          <p:cNvCxnSpPr/>
          <p:nvPr/>
        </p:nvCxnSpPr>
        <p:spPr>
          <a:xfrm>
            <a:off x="6023417" y="3212600"/>
            <a:ext cx="819098" cy="159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6274910" y="3083499"/>
            <a:ext cx="316112" cy="369332"/>
          </a:xfrm>
          <a:prstGeom prst="rect">
            <a:avLst/>
          </a:prstGeom>
          <a:solidFill>
            <a:schemeClr val="bg1"/>
          </a:solidFill>
        </p:spPr>
        <p:txBody>
          <a:bodyPr wrap="none">
            <a:spAutoFit/>
          </a:bodyPr>
          <a:lstStyle/>
          <a:p>
            <a:r>
              <a:rPr lang="en-US" i="1" dirty="0"/>
              <a:t>V</a:t>
            </a:r>
          </a:p>
        </p:txBody>
      </p:sp>
      <p:pic>
        <p:nvPicPr>
          <p:cNvPr id="61" name="Picture 60"/>
          <p:cNvPicPr>
            <a:picLocks noChangeAspect="1"/>
          </p:cNvPicPr>
          <p:nvPr/>
        </p:nvPicPr>
        <p:blipFill>
          <a:blip r:embed="rId4"/>
          <a:stretch>
            <a:fillRect/>
          </a:stretch>
        </p:blipFill>
        <p:spPr>
          <a:xfrm>
            <a:off x="7915623" y="3390283"/>
            <a:ext cx="679216" cy="682390"/>
          </a:xfrm>
          <a:prstGeom prst="rect">
            <a:avLst/>
          </a:prstGeom>
        </p:spPr>
      </p:pic>
      <p:cxnSp>
        <p:nvCxnSpPr>
          <p:cNvPr id="62" name="Straight Arrow Connector 61"/>
          <p:cNvCxnSpPr/>
          <p:nvPr/>
        </p:nvCxnSpPr>
        <p:spPr>
          <a:xfrm>
            <a:off x="7915623" y="4269284"/>
            <a:ext cx="566824"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8069959" y="4102100"/>
            <a:ext cx="288862" cy="369332"/>
          </a:xfrm>
          <a:prstGeom prst="rect">
            <a:avLst/>
          </a:prstGeom>
          <a:solidFill>
            <a:schemeClr val="bg1"/>
          </a:solidFill>
        </p:spPr>
        <p:txBody>
          <a:bodyPr wrap="none">
            <a:spAutoFit/>
          </a:bodyPr>
          <a:lstStyle/>
          <a:p>
            <a:r>
              <a:rPr lang="en-US" i="1" dirty="0" smtClean="0"/>
              <a:t>k</a:t>
            </a:r>
            <a:endParaRPr lang="en-US" i="1" dirty="0"/>
          </a:p>
        </p:txBody>
      </p:sp>
      <p:cxnSp>
        <p:nvCxnSpPr>
          <p:cNvPr id="64" name="Straight Arrow Connector 63"/>
          <p:cNvCxnSpPr/>
          <p:nvPr/>
        </p:nvCxnSpPr>
        <p:spPr>
          <a:xfrm flipV="1">
            <a:off x="8475289" y="3969388"/>
            <a:ext cx="196110" cy="21674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8524383" y="4014680"/>
            <a:ext cx="214889" cy="369332"/>
          </a:xfrm>
          <a:prstGeom prst="rect">
            <a:avLst/>
          </a:prstGeom>
          <a:noFill/>
        </p:spPr>
        <p:txBody>
          <a:bodyPr wrap="square">
            <a:spAutoFit/>
          </a:bodyPr>
          <a:lstStyle/>
          <a:p>
            <a:r>
              <a:rPr lang="en-US" dirty="0" smtClean="0"/>
              <a:t>k</a:t>
            </a:r>
            <a:endParaRPr lang="en-US" dirty="0"/>
          </a:p>
        </p:txBody>
      </p:sp>
      <p:cxnSp>
        <p:nvCxnSpPr>
          <p:cNvPr id="66" name="Straight Arrow Connector 65"/>
          <p:cNvCxnSpPr/>
          <p:nvPr/>
        </p:nvCxnSpPr>
        <p:spPr>
          <a:xfrm>
            <a:off x="7775935" y="3543206"/>
            <a:ext cx="0" cy="54932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7637983" y="3653301"/>
            <a:ext cx="254901" cy="369332"/>
          </a:xfrm>
          <a:prstGeom prst="rect">
            <a:avLst/>
          </a:prstGeom>
          <a:solidFill>
            <a:schemeClr val="bg1"/>
          </a:solidFill>
        </p:spPr>
        <p:txBody>
          <a:bodyPr wrap="square">
            <a:spAutoFit/>
          </a:bodyPr>
          <a:lstStyle/>
          <a:p>
            <a:r>
              <a:rPr lang="en-US" i="1" dirty="0"/>
              <a:t>k</a:t>
            </a:r>
          </a:p>
        </p:txBody>
      </p:sp>
      <mc:AlternateContent xmlns:mc="http://schemas.openxmlformats.org/markup-compatibility/2006" xmlns:a14="http://schemas.microsoft.com/office/drawing/2010/main">
        <mc:Choice Requires="a14">
          <p:sp>
            <p:nvSpPr>
              <p:cNvPr id="68" name="Rectangle 67"/>
              <p:cNvSpPr/>
              <p:nvPr/>
            </p:nvSpPr>
            <p:spPr>
              <a:xfrm>
                <a:off x="7892884" y="4398418"/>
                <a:ext cx="716863" cy="37619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𝑇</m:t>
                          </m:r>
                          <m:r>
                            <a:rPr lang="en-US" dirty="0">
                              <a:latin typeface="Cambria Math" panose="02040503050406030204" pitchFamily="18" charset="0"/>
                            </a:rPr>
                            <m:t> </m:t>
                          </m:r>
                        </m:e>
                      </m:acc>
                    </m:oMath>
                  </m:oMathPara>
                </a14:m>
                <a:endParaRPr lang="en-US" dirty="0"/>
              </a:p>
            </p:txBody>
          </p:sp>
        </mc:Choice>
        <mc:Fallback xmlns="">
          <p:sp>
            <p:nvSpPr>
              <p:cNvPr id="68" name="Rectangle 67"/>
              <p:cNvSpPr>
                <a:spLocks noRot="1" noChangeAspect="1" noMove="1" noResize="1" noEditPoints="1" noAdjustHandles="1" noChangeArrowheads="1" noChangeShapeType="1" noTextEdit="1"/>
              </p:cNvSpPr>
              <p:nvPr/>
            </p:nvSpPr>
            <p:spPr>
              <a:xfrm>
                <a:off x="7892884" y="4398418"/>
                <a:ext cx="716863" cy="376193"/>
              </a:xfrm>
              <a:prstGeom prst="rect">
                <a:avLst/>
              </a:prstGeom>
              <a:blipFill rotWithShape="0">
                <a:blip r:embed="rId5"/>
                <a:stretch>
                  <a:fillRect t="-8197" r="-26496"/>
                </a:stretch>
              </a:blipFill>
            </p:spPr>
            <p:txBody>
              <a:bodyPr/>
              <a:lstStyle/>
              <a:p>
                <a:r>
                  <a:rPr lang="en-US">
                    <a:noFill/>
                  </a:rPr>
                  <a:t> </a:t>
                </a:r>
              </a:p>
            </p:txBody>
          </p:sp>
        </mc:Fallback>
      </mc:AlternateContent>
      <p:sp>
        <p:nvSpPr>
          <p:cNvPr id="74" name="Striped Right Arrow 73"/>
          <p:cNvSpPr/>
          <p:nvPr/>
        </p:nvSpPr>
        <p:spPr>
          <a:xfrm>
            <a:off x="8734526" y="3722659"/>
            <a:ext cx="549312" cy="18364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Left Brace 74"/>
          <p:cNvSpPr/>
          <p:nvPr/>
        </p:nvSpPr>
        <p:spPr>
          <a:xfrm>
            <a:off x="9450818" y="2421676"/>
            <a:ext cx="228730" cy="294617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Rectangle 76"/>
          <p:cNvSpPr/>
          <p:nvPr/>
        </p:nvSpPr>
        <p:spPr>
          <a:xfrm>
            <a:off x="603915" y="1759847"/>
            <a:ext cx="799496" cy="708975"/>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756316" y="1912247"/>
            <a:ext cx="899008" cy="724887"/>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928925" y="2090467"/>
            <a:ext cx="1054697" cy="771050"/>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Input corpus</a:t>
            </a:r>
            <a:endParaRPr lang="en-US" sz="2400" dirty="0">
              <a:solidFill>
                <a:srgbClr val="000000"/>
              </a:solidFill>
            </a:endParaRPr>
          </a:p>
        </p:txBody>
      </p:sp>
      <mc:AlternateContent xmlns:mc="http://schemas.openxmlformats.org/markup-compatibility/2006" xmlns:a14="http://schemas.microsoft.com/office/drawing/2010/main">
        <mc:Choice Requires="a14">
          <p:sp>
            <p:nvSpPr>
              <p:cNvPr id="81" name="Oval 80"/>
              <p:cNvSpPr>
                <a:spLocks noChangeArrowheads="1"/>
              </p:cNvSpPr>
              <p:nvPr/>
            </p:nvSpPr>
            <p:spPr bwMode="auto">
              <a:xfrm>
                <a:off x="9801228" y="2055485"/>
                <a:ext cx="1306079"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81" name="Oval 80"/>
              <p:cNvSpPr>
                <a:spLocks noRot="1" noChangeAspect="1" noMove="1" noResize="1" noEditPoints="1" noAdjustHandles="1" noChangeArrowheads="1" noChangeShapeType="1" noTextEdit="1"/>
              </p:cNvSpPr>
              <p:nvPr/>
            </p:nvSpPr>
            <p:spPr bwMode="auto">
              <a:xfrm>
                <a:off x="9801228" y="2055485"/>
                <a:ext cx="1306079" cy="530225"/>
              </a:xfrm>
              <a:prstGeom prst="ellipse">
                <a:avLst/>
              </a:prstGeom>
              <a:blipFill rotWithShape="0">
                <a:blip r:embed="rId6"/>
                <a:stretch>
                  <a:fillRect b="-2247"/>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Oval 6"/>
              <p:cNvSpPr>
                <a:spLocks noChangeArrowheads="1"/>
              </p:cNvSpPr>
              <p:nvPr/>
            </p:nvSpPr>
            <p:spPr bwMode="auto">
              <a:xfrm>
                <a:off x="9855952" y="3999686"/>
                <a:ext cx="1306078" cy="511970"/>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82" name="Oval 6"/>
              <p:cNvSpPr>
                <a:spLocks noRot="1" noChangeAspect="1" noMove="1" noResize="1" noEditPoints="1" noAdjustHandles="1" noChangeArrowheads="1" noChangeShapeType="1" noTextEdit="1"/>
              </p:cNvSpPr>
              <p:nvPr/>
            </p:nvSpPr>
            <p:spPr bwMode="auto">
              <a:xfrm>
                <a:off x="9855952" y="3999686"/>
                <a:ext cx="1306078" cy="511970"/>
              </a:xfrm>
              <a:prstGeom prst="ellipse">
                <a:avLst/>
              </a:prstGeom>
              <a:blipFill rotWithShape="0">
                <a:blip r:embed="rId7"/>
                <a:stretch>
                  <a:fillRect b="-3488"/>
                </a:stretch>
              </a:blipFill>
              <a:ln w="9525" algn="ctr">
                <a:solidFill>
                  <a:schemeClr val="tx1"/>
                </a:solidFill>
                <a:round/>
                <a:headEnd/>
                <a:tailEnd/>
              </a:ln>
            </p:spPr>
            <p:txBody>
              <a:bodyPr/>
              <a:lstStyle/>
              <a:p>
                <a:r>
                  <a:rPr lang="en-US">
                    <a:noFill/>
                  </a:rPr>
                  <a:t> </a:t>
                </a:r>
              </a:p>
            </p:txBody>
          </p:sp>
        </mc:Fallback>
      </mc:AlternateContent>
      <p:sp>
        <p:nvSpPr>
          <p:cNvPr id="83" name="Text Box 10"/>
          <p:cNvSpPr txBox="1">
            <a:spLocks noChangeArrowheads="1"/>
          </p:cNvSpPr>
          <p:nvPr/>
        </p:nvSpPr>
        <p:spPr bwMode="auto">
          <a:xfrm>
            <a:off x="10236389" y="3651580"/>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84" name="Text Box 13"/>
          <p:cNvSpPr txBox="1">
            <a:spLocks noChangeArrowheads="1"/>
          </p:cNvSpPr>
          <p:nvPr/>
        </p:nvSpPr>
        <p:spPr bwMode="auto">
          <a:xfrm>
            <a:off x="9751236" y="2712943"/>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0.3 </a:t>
            </a:r>
            <a:br>
              <a:rPr lang="en-US" altLang="zh-CN" dirty="0">
                <a:ea typeface="SimSun" panose="02010600030101010101" pitchFamily="2" charset="-122"/>
              </a:rPr>
            </a:br>
            <a:r>
              <a:rPr lang="en-US" altLang="zh-CN" dirty="0">
                <a:ea typeface="SimSun" panose="02010600030101010101" pitchFamily="2" charset="-122"/>
              </a:rPr>
              <a:t>response  0.2</a:t>
            </a:r>
            <a:br>
              <a:rPr lang="en-US" altLang="zh-CN" dirty="0">
                <a:ea typeface="SimSun" panose="02010600030101010101" pitchFamily="2" charset="-122"/>
              </a:rPr>
            </a:br>
            <a:r>
              <a:rPr lang="en-US" altLang="zh-CN" dirty="0">
                <a:ea typeface="SimSun" panose="02010600030101010101" pitchFamily="2" charset="-122"/>
              </a:rPr>
              <a:t>...</a:t>
            </a:r>
          </a:p>
        </p:txBody>
      </p:sp>
      <p:sp>
        <p:nvSpPr>
          <p:cNvPr id="85" name="Text Box 14"/>
          <p:cNvSpPr txBox="1">
            <a:spLocks noChangeArrowheads="1"/>
          </p:cNvSpPr>
          <p:nvPr/>
        </p:nvSpPr>
        <p:spPr bwMode="auto">
          <a:xfrm>
            <a:off x="9760672" y="4636402"/>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0.1</a:t>
            </a:r>
            <a:br>
              <a:rPr lang="en-US" altLang="zh-CN" dirty="0">
                <a:ea typeface="SimSun" panose="02010600030101010101" pitchFamily="2" charset="-122"/>
              </a:rPr>
            </a:br>
            <a:r>
              <a:rPr lang="en-US" altLang="zh-CN" dirty="0">
                <a:ea typeface="SimSun" panose="02010600030101010101" pitchFamily="2" charset="-122"/>
              </a:rPr>
              <a:t>relief 0.05</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sp>
        <p:nvSpPr>
          <p:cNvPr id="80" name="Rectangle 79"/>
          <p:cNvSpPr/>
          <p:nvPr/>
        </p:nvSpPr>
        <p:spPr>
          <a:xfrm>
            <a:off x="7292053" y="1860960"/>
            <a:ext cx="1972751" cy="83099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a:t>P</a:t>
            </a:r>
            <a:r>
              <a:rPr lang="en-US" sz="2400" dirty="0" smtClean="0">
                <a:solidFill>
                  <a:schemeClr val="lt1"/>
                </a:solidFill>
              </a:rPr>
              <a:t>rohibitive to compute</a:t>
            </a:r>
            <a:endParaRPr lang="en-US" sz="2400" dirty="0">
              <a:solidFill>
                <a:schemeClr val="lt1"/>
              </a:solidFill>
            </a:endParaRPr>
          </a:p>
        </p:txBody>
      </p:sp>
      <p:sp>
        <p:nvSpPr>
          <p:cNvPr id="8" name="Oval 7"/>
          <p:cNvSpPr/>
          <p:nvPr/>
        </p:nvSpPr>
        <p:spPr>
          <a:xfrm>
            <a:off x="3634451" y="1845734"/>
            <a:ext cx="3963650" cy="4323572"/>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9" name="Rectangle 68"/>
              <p:cNvSpPr/>
              <p:nvPr/>
            </p:nvSpPr>
            <p:spPr>
              <a:xfrm>
                <a:off x="7069487" y="5444130"/>
                <a:ext cx="2811604" cy="926023"/>
              </a:xfrm>
              <a:prstGeom prst="rect">
                <a:avLst/>
              </a:prstGeom>
            </p:spPr>
            <p:txBody>
              <a:bodyPr wrap="none">
                <a:spAutoFit/>
              </a:bodyPr>
              <a:lstStyle/>
              <a:p>
                <a:r>
                  <a:rPr lang="en-US" sz="2400" b="1" dirty="0" smtClean="0"/>
                  <a:t>Time: </a:t>
                </a:r>
                <a14:m>
                  <m:oMath xmlns:m="http://schemas.openxmlformats.org/officeDocument/2006/math">
                    <m:r>
                      <a:rPr lang="en-US" sz="2400" b="1" i="1" dirty="0" smtClean="0">
                        <a:latin typeface="Cambria Math" panose="02040503050406030204" pitchFamily="18" charset="0"/>
                      </a:rPr>
                      <m:t>𝑶</m:t>
                    </m:r>
                    <m:d>
                      <m:dPr>
                        <m:ctrlPr>
                          <a:rPr lang="en-US" sz="2400" b="1" i="1" dirty="0">
                            <a:latin typeface="Cambria Math" panose="02040503050406030204" pitchFamily="18" charset="0"/>
                          </a:rPr>
                        </m:ctrlPr>
                      </m:dPr>
                      <m:e>
                        <m:sSup>
                          <m:sSupPr>
                            <m:ctrlPr>
                              <a:rPr lang="en-US" sz="2400" b="1" i="1" dirty="0">
                                <a:latin typeface="Cambria Math" panose="02040503050406030204" pitchFamily="18" charset="0"/>
                              </a:rPr>
                            </m:ctrlPr>
                          </m:sSupPr>
                          <m:e>
                            <m:r>
                              <a:rPr lang="en-US" sz="2400" b="1" i="1" dirty="0">
                                <a:latin typeface="Cambria Math" panose="02040503050406030204" pitchFamily="18" charset="0"/>
                              </a:rPr>
                              <m:t>𝑽</m:t>
                            </m:r>
                          </m:e>
                          <m:sup>
                            <m:r>
                              <a:rPr lang="en-US" sz="2400" b="1" i="1" dirty="0" smtClean="0">
                                <a:latin typeface="Cambria Math" panose="02040503050406030204" pitchFamily="18" charset="0"/>
                              </a:rPr>
                              <m:t>𝟑</m:t>
                            </m:r>
                          </m:sup>
                        </m:sSup>
                        <m:r>
                          <a:rPr lang="en-US" sz="2400" b="1" i="1" dirty="0">
                            <a:latin typeface="Cambria Math" panose="02040503050406030204" pitchFamily="18" charset="0"/>
                          </a:rPr>
                          <m:t>𝒌</m:t>
                        </m:r>
                        <m:r>
                          <a:rPr lang="en-US" sz="2400" b="1" i="1" dirty="0" smtClean="0">
                            <a:latin typeface="Cambria Math" panose="02040503050406030204" pitchFamily="18" charset="0"/>
                          </a:rPr>
                          <m:t>+</m:t>
                        </m:r>
                        <m:r>
                          <a:rPr lang="en-US" sz="2400" b="1" i="1" dirty="0" smtClean="0">
                            <a:latin typeface="Cambria Math" panose="02040503050406030204" pitchFamily="18" charset="0"/>
                          </a:rPr>
                          <m:t>𝑳</m:t>
                        </m:r>
                        <m:sSup>
                          <m:sSupPr>
                            <m:ctrlPr>
                              <a:rPr lang="en-US" sz="2400" b="1" i="1" dirty="0" smtClean="0">
                                <a:latin typeface="Cambria Math" panose="02040503050406030204" pitchFamily="18" charset="0"/>
                              </a:rPr>
                            </m:ctrlPr>
                          </m:sSupPr>
                          <m:e>
                            <m:r>
                              <a:rPr lang="en-US" sz="2400" b="1" i="1" dirty="0" smtClean="0">
                                <a:latin typeface="Cambria Math" panose="02040503050406030204" pitchFamily="18" charset="0"/>
                              </a:rPr>
                              <m:t>𝒍</m:t>
                            </m:r>
                          </m:e>
                          <m:sup>
                            <m:r>
                              <a:rPr lang="en-US" sz="2400" b="1" i="1" dirty="0" smtClean="0">
                                <a:latin typeface="Cambria Math" panose="02040503050406030204" pitchFamily="18" charset="0"/>
                              </a:rPr>
                              <m:t>𝟐</m:t>
                            </m:r>
                          </m:sup>
                        </m:sSup>
                      </m:e>
                    </m:d>
                  </m:oMath>
                </a14:m>
                <a:endParaRPr lang="en-US" sz="2400" b="1" dirty="0" smtClean="0"/>
              </a:p>
              <a:p>
                <a:r>
                  <a:rPr lang="en-US" sz="2400" b="1" dirty="0" smtClean="0"/>
                  <a:t>Space: </a:t>
                </a:r>
                <a14:m>
                  <m:oMath xmlns:m="http://schemas.openxmlformats.org/officeDocument/2006/math">
                    <m:r>
                      <a:rPr lang="en-US" sz="2400" b="1" i="1" dirty="0">
                        <a:latin typeface="Cambria Math" panose="02040503050406030204" pitchFamily="18" charset="0"/>
                      </a:rPr>
                      <m:t>𝑶</m:t>
                    </m:r>
                    <m:d>
                      <m:dPr>
                        <m:ctrlPr>
                          <a:rPr lang="en-US" sz="2400" b="1" i="1" dirty="0">
                            <a:latin typeface="Cambria Math" panose="02040503050406030204" pitchFamily="18" charset="0"/>
                          </a:rPr>
                        </m:ctrlPr>
                      </m:dPr>
                      <m:e>
                        <m:sSup>
                          <m:sSupPr>
                            <m:ctrlPr>
                              <a:rPr lang="en-US" sz="2400" b="1" i="1" dirty="0">
                                <a:latin typeface="Cambria Math" panose="02040503050406030204" pitchFamily="18" charset="0"/>
                              </a:rPr>
                            </m:ctrlPr>
                          </m:sSupPr>
                          <m:e>
                            <m:r>
                              <a:rPr lang="en-US" sz="2400" b="1" i="1" dirty="0">
                                <a:latin typeface="Cambria Math" panose="02040503050406030204" pitchFamily="18" charset="0"/>
                              </a:rPr>
                              <m:t>𝑽</m:t>
                            </m:r>
                          </m:e>
                          <m:sup>
                            <m:r>
                              <a:rPr lang="en-US" sz="2400" b="1" i="1" dirty="0">
                                <a:latin typeface="Cambria Math" panose="02040503050406030204" pitchFamily="18" charset="0"/>
                              </a:rPr>
                              <m:t>𝟑</m:t>
                            </m:r>
                          </m:sup>
                        </m:sSup>
                      </m:e>
                    </m:d>
                  </m:oMath>
                </a14:m>
                <a:endParaRPr lang="en-US" sz="2400" dirty="0"/>
              </a:p>
            </p:txBody>
          </p:sp>
        </mc:Choice>
        <mc:Fallback xmlns="">
          <p:sp>
            <p:nvSpPr>
              <p:cNvPr id="69" name="Rectangle 68"/>
              <p:cNvSpPr>
                <a:spLocks noRot="1" noChangeAspect="1" noMove="1" noResize="1" noEditPoints="1" noAdjustHandles="1" noChangeArrowheads="1" noChangeShapeType="1" noTextEdit="1"/>
              </p:cNvSpPr>
              <p:nvPr/>
            </p:nvSpPr>
            <p:spPr>
              <a:xfrm>
                <a:off x="7069487" y="5444130"/>
                <a:ext cx="2811604" cy="926023"/>
              </a:xfrm>
              <a:prstGeom prst="rect">
                <a:avLst/>
              </a:prstGeom>
              <a:blipFill rotWithShape="0">
                <a:blip r:embed="rId8"/>
                <a:stretch>
                  <a:fillRect l="-3471" t="-1974" b="-12500"/>
                </a:stretch>
              </a:blipFill>
            </p:spPr>
            <p:txBody>
              <a:bodyPr/>
              <a:lstStyle/>
              <a:p>
                <a:r>
                  <a:rPr lang="en-US">
                    <a:noFill/>
                  </a:rPr>
                  <a:t> </a:t>
                </a:r>
              </a:p>
            </p:txBody>
          </p:sp>
        </mc:Fallback>
      </mc:AlternateContent>
      <p:sp>
        <p:nvSpPr>
          <p:cNvPr id="53" name="Rectangle 52"/>
          <p:cNvSpPr/>
          <p:nvPr/>
        </p:nvSpPr>
        <p:spPr>
          <a:xfrm>
            <a:off x="1387707" y="4786340"/>
            <a:ext cx="3807338" cy="707886"/>
          </a:xfrm>
          <a:prstGeom prst="rect">
            <a:avLst/>
          </a:prstGeom>
          <a:solidFill>
            <a:schemeClr val="bg1"/>
          </a:solidFill>
        </p:spPr>
        <p:txBody>
          <a:bodyPr wrap="square">
            <a:spAutoFit/>
          </a:bodyPr>
          <a:lstStyle/>
          <a:p>
            <a:r>
              <a:rPr lang="en-US" sz="2000" i="1" dirty="0" smtClean="0"/>
              <a:t>V</a:t>
            </a:r>
            <a:r>
              <a:rPr lang="en-US" sz="2000" dirty="0" smtClean="0"/>
              <a:t>: </a:t>
            </a:r>
            <a:r>
              <a:rPr lang="en-US" sz="2000" dirty="0"/>
              <a:t>vocabulary</a:t>
            </a:r>
            <a:r>
              <a:rPr lang="zh-CN" altLang="en-US" sz="2000" dirty="0"/>
              <a:t> </a:t>
            </a:r>
            <a:r>
              <a:rPr lang="en-US" altLang="zh-CN" sz="2000" dirty="0" smtClean="0"/>
              <a:t>size; </a:t>
            </a:r>
            <a:r>
              <a:rPr lang="en-US" altLang="zh-CN" sz="2000" i="1" dirty="0" smtClean="0"/>
              <a:t>k</a:t>
            </a:r>
            <a:r>
              <a:rPr lang="en-US" altLang="zh-CN" sz="2000" dirty="0"/>
              <a:t>:</a:t>
            </a:r>
            <a:r>
              <a:rPr lang="zh-CN" altLang="en-US" sz="2000" dirty="0"/>
              <a:t> </a:t>
            </a:r>
            <a:r>
              <a:rPr lang="en-US" altLang="zh-CN" sz="2000" dirty="0"/>
              <a:t>topic</a:t>
            </a:r>
            <a:r>
              <a:rPr lang="zh-CN" altLang="en-US" sz="2000" dirty="0"/>
              <a:t> </a:t>
            </a:r>
            <a:r>
              <a:rPr lang="en-US" altLang="zh-CN" sz="2000" dirty="0" smtClean="0"/>
              <a:t>number</a:t>
            </a:r>
          </a:p>
          <a:p>
            <a:r>
              <a:rPr lang="en-US" sz="2000" dirty="0" smtClean="0"/>
              <a:t>L: # tokens; l: average doc length</a:t>
            </a:r>
            <a:endParaRPr lang="en-US" sz="2000" dirty="0"/>
          </a:p>
        </p:txBody>
      </p:sp>
    </p:spTree>
    <p:extLst>
      <p:ext uri="{BB962C8B-B14F-4D97-AF65-F5344CB8AC3E}">
        <p14:creationId xmlns:p14="http://schemas.microsoft.com/office/powerpoint/2010/main" val="10343499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 name="Straight Arrow Connector 142"/>
          <p:cNvCxnSpPr/>
          <p:nvPr/>
        </p:nvCxnSpPr>
        <p:spPr>
          <a:xfrm>
            <a:off x="6123699" y="2392551"/>
            <a:ext cx="0" cy="77197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Scalable Tensor Orthogonal Decomposition</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37</a:t>
            </a:fld>
            <a:endParaRPr lang="en-US" dirty="0"/>
          </a:p>
        </p:txBody>
      </p:sp>
      <p:sp>
        <p:nvSpPr>
          <p:cNvPr id="5" name="Bent-Up Arrow 4"/>
          <p:cNvSpPr/>
          <p:nvPr/>
        </p:nvSpPr>
        <p:spPr>
          <a:xfrm rot="5400000">
            <a:off x="1107575" y="3230691"/>
            <a:ext cx="761232" cy="481230"/>
          </a:xfrm>
          <a:prstGeom prst="bentUpArrow">
            <a:avLst>
              <a:gd name="adj1" fmla="val 18514"/>
              <a:gd name="adj2" fmla="val 25000"/>
              <a:gd name="adj3" fmla="val 25000"/>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6" name="Content Placeholder 4"/>
          <p:cNvGraphicFramePr>
            <a:graphicFrameLocks/>
          </p:cNvGraphicFramePr>
          <p:nvPr>
            <p:extLst>
              <p:ext uri="{D42A27DB-BD31-4B8C-83A1-F6EECF244321}">
                <p14:modId xmlns:p14="http://schemas.microsoft.com/office/powerpoint/2010/main" val="2410442251"/>
              </p:ext>
            </p:extLst>
          </p:nvPr>
        </p:nvGraphicFramePr>
        <p:xfrm>
          <a:off x="1803342" y="3233936"/>
          <a:ext cx="3547907" cy="158496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961271">
                  <a:extLst>
                    <a:ext uri="{9D8B030D-6E8A-4147-A177-3AD203B41FA5}">
                      <a16:colId xmlns="" xmlns:a16="http://schemas.microsoft.com/office/drawing/2014/main" val="2944965382"/>
                    </a:ext>
                  </a:extLst>
                </a:gridCol>
                <a:gridCol w="1249845">
                  <a:extLst>
                    <a:ext uri="{9D8B030D-6E8A-4147-A177-3AD203B41FA5}">
                      <a16:colId xmlns="" xmlns:a16="http://schemas.microsoft.com/office/drawing/2014/main" val="1316219228"/>
                    </a:ext>
                  </a:extLst>
                </a:gridCol>
                <a:gridCol w="1336791">
                  <a:extLst>
                    <a:ext uri="{9D8B030D-6E8A-4147-A177-3AD203B41FA5}">
                      <a16:colId xmlns="" xmlns:a16="http://schemas.microsoft.com/office/drawing/2014/main" val="3285505006"/>
                    </a:ext>
                  </a:extLst>
                </a:gridCol>
              </a:tblGrid>
              <a:tr h="3509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 0.03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dirty="0" smtClean="0"/>
                        <a:t>AB:</a:t>
                      </a:r>
                      <a:r>
                        <a:rPr lang="en-US" sz="2000" u="none" baseline="0" dirty="0" smtClean="0"/>
                        <a:t> 0.001</a:t>
                      </a:r>
                      <a:endParaRPr lang="en-US" sz="2000" u="none" dirty="0" smtClean="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ABC: 0.001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 xmlns:a16="http://schemas.microsoft.com/office/drawing/2014/main" val="3263063063"/>
                  </a:ext>
                </a:extLst>
              </a:tr>
              <a:tr h="3509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B: 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dirty="0" smtClean="0"/>
                        <a:t>BC: 0.002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ABD: 0.005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1486512946"/>
                  </a:ext>
                </a:extLst>
              </a:tr>
              <a:tr h="350948">
                <a:tc>
                  <a:txBody>
                    <a:bodyPr/>
                    <a:lstStyle/>
                    <a:p>
                      <a:pPr algn="ctr"/>
                      <a:r>
                        <a:rPr lang="en-US" sz="2000" dirty="0" smtClean="0"/>
                        <a:t>C: 0.04</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u="none" dirty="0" smtClean="0"/>
                        <a:t>AC</a:t>
                      </a:r>
                      <a:r>
                        <a:rPr lang="en-US" sz="2000" u="none" baseline="0" dirty="0" smtClean="0"/>
                        <a:t>: 0.003</a:t>
                      </a:r>
                      <a:endParaRPr lang="en-US" sz="2000" u="none"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BCD</a:t>
                      </a:r>
                      <a:r>
                        <a:rPr lang="en-US" sz="2000" baseline="0" dirty="0" smtClean="0"/>
                        <a:t>: 0.004</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2440658358"/>
                  </a:ext>
                </a:extLst>
              </a:tr>
              <a:tr h="350948">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3443254590"/>
                  </a:ext>
                </a:extLst>
              </a:tr>
            </a:tbl>
          </a:graphicData>
        </a:graphic>
      </p:graphicFrame>
      <p:sp>
        <p:nvSpPr>
          <p:cNvPr id="7" name="Rectangle 6"/>
          <p:cNvSpPr/>
          <p:nvPr/>
        </p:nvSpPr>
        <p:spPr>
          <a:xfrm>
            <a:off x="2162353" y="2884482"/>
            <a:ext cx="2957629" cy="400110"/>
          </a:xfrm>
          <a:prstGeom prst="rect">
            <a:avLst/>
          </a:prstGeom>
        </p:spPr>
        <p:txBody>
          <a:bodyPr wrap="square">
            <a:spAutoFit/>
          </a:bodyPr>
          <a:lstStyle/>
          <a:p>
            <a:r>
              <a:rPr lang="en-US" sz="2000" dirty="0" smtClean="0"/>
              <a:t>Normalized pattern counts</a:t>
            </a:r>
            <a:endParaRPr lang="en-US" sz="2000" i="1" dirty="0"/>
          </a:p>
        </p:txBody>
      </p:sp>
      <p:sp>
        <p:nvSpPr>
          <p:cNvPr id="8" name="Striped Right Arrow 7"/>
          <p:cNvSpPr/>
          <p:nvPr/>
        </p:nvSpPr>
        <p:spPr>
          <a:xfrm rot="19394462">
            <a:off x="5356661" y="3208480"/>
            <a:ext cx="636698" cy="196327"/>
          </a:xfrm>
          <a:prstGeom prst="striped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9" name="Cube 8"/>
          <p:cNvSpPr/>
          <p:nvPr/>
        </p:nvSpPr>
        <p:spPr>
          <a:xfrm>
            <a:off x="6238880" y="4782638"/>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6123699" y="4897001"/>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6009119" y="5009635"/>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12" name="Cube 11"/>
          <p:cNvSpPr/>
          <p:nvPr/>
        </p:nvSpPr>
        <p:spPr>
          <a:xfrm>
            <a:off x="6553391" y="4782638"/>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6871289" y="4782638"/>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14" name="Cube 13"/>
          <p:cNvSpPr/>
          <p:nvPr/>
        </p:nvSpPr>
        <p:spPr>
          <a:xfrm>
            <a:off x="6438210" y="4894638"/>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6764102" y="4898625"/>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16" name="Cube 15"/>
          <p:cNvSpPr/>
          <p:nvPr/>
        </p:nvSpPr>
        <p:spPr>
          <a:xfrm>
            <a:off x="6334861" y="5009635"/>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p>
        </p:txBody>
      </p:sp>
      <p:sp>
        <p:nvSpPr>
          <p:cNvPr id="17" name="Cube 16"/>
          <p:cNvSpPr/>
          <p:nvPr/>
        </p:nvSpPr>
        <p:spPr>
          <a:xfrm>
            <a:off x="6660152" y="5009635"/>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18" name="Cube 17"/>
          <p:cNvSpPr/>
          <p:nvPr/>
        </p:nvSpPr>
        <p:spPr>
          <a:xfrm>
            <a:off x="6238880" y="4458333"/>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6123699" y="4572696"/>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6009119" y="4685330"/>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21" name="Cube 20"/>
          <p:cNvSpPr/>
          <p:nvPr/>
        </p:nvSpPr>
        <p:spPr>
          <a:xfrm>
            <a:off x="6553391" y="4458333"/>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6871289" y="4458333"/>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23" name="Cube 22"/>
          <p:cNvSpPr/>
          <p:nvPr/>
        </p:nvSpPr>
        <p:spPr>
          <a:xfrm>
            <a:off x="6438210" y="4570333"/>
            <a:ext cx="423342"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6764102" y="4574320"/>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25" name="Cube 24"/>
          <p:cNvSpPr/>
          <p:nvPr/>
        </p:nvSpPr>
        <p:spPr>
          <a:xfrm>
            <a:off x="6334861" y="4685330"/>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26" name="Cube 25"/>
          <p:cNvSpPr/>
          <p:nvPr/>
        </p:nvSpPr>
        <p:spPr>
          <a:xfrm>
            <a:off x="6660152" y="4685330"/>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p>
        </p:txBody>
      </p:sp>
      <p:sp>
        <p:nvSpPr>
          <p:cNvPr id="27" name="Cube 26"/>
          <p:cNvSpPr/>
          <p:nvPr/>
        </p:nvSpPr>
        <p:spPr>
          <a:xfrm>
            <a:off x="6238880" y="4139005"/>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p>
        </p:txBody>
      </p:sp>
      <p:sp>
        <p:nvSpPr>
          <p:cNvPr id="28" name="Cube 27"/>
          <p:cNvSpPr/>
          <p:nvPr/>
        </p:nvSpPr>
        <p:spPr>
          <a:xfrm>
            <a:off x="6123699" y="4253368"/>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29" name="Cube 28"/>
          <p:cNvSpPr/>
          <p:nvPr/>
        </p:nvSpPr>
        <p:spPr>
          <a:xfrm>
            <a:off x="6009119" y="4366002"/>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30" name="Cube 29"/>
          <p:cNvSpPr/>
          <p:nvPr/>
        </p:nvSpPr>
        <p:spPr>
          <a:xfrm>
            <a:off x="6553391" y="4139005"/>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p>
        </p:txBody>
      </p:sp>
      <p:sp>
        <p:nvSpPr>
          <p:cNvPr id="31" name="Cube 30"/>
          <p:cNvSpPr/>
          <p:nvPr/>
        </p:nvSpPr>
        <p:spPr>
          <a:xfrm>
            <a:off x="6871289" y="4139005"/>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32" name="Cube 31"/>
          <p:cNvSpPr/>
          <p:nvPr/>
        </p:nvSpPr>
        <p:spPr>
          <a:xfrm>
            <a:off x="6438210" y="4251005"/>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33" name="Cube 32"/>
          <p:cNvSpPr/>
          <p:nvPr/>
        </p:nvSpPr>
        <p:spPr>
          <a:xfrm>
            <a:off x="6764102" y="4254992"/>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34" name="Cube 33"/>
          <p:cNvSpPr/>
          <p:nvPr/>
        </p:nvSpPr>
        <p:spPr>
          <a:xfrm>
            <a:off x="6334861" y="4366002"/>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35" name="Cube 34"/>
          <p:cNvSpPr/>
          <p:nvPr/>
        </p:nvSpPr>
        <p:spPr>
          <a:xfrm>
            <a:off x="6660152" y="4366002"/>
            <a:ext cx="423342" cy="423342"/>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36" name="Cube 35"/>
          <p:cNvSpPr/>
          <p:nvPr/>
        </p:nvSpPr>
        <p:spPr>
          <a:xfrm>
            <a:off x="6321473" y="2359394"/>
            <a:ext cx="245535" cy="294983"/>
          </a:xfrm>
          <a:prstGeom prst="cube">
            <a:avLst>
              <a:gd name="adj" fmla="val 0"/>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37" name="Cube 36"/>
          <p:cNvSpPr/>
          <p:nvPr/>
        </p:nvSpPr>
        <p:spPr>
          <a:xfrm>
            <a:off x="6576543" y="2359394"/>
            <a:ext cx="245535" cy="246370"/>
          </a:xfrm>
          <a:prstGeom prst="cube">
            <a:avLst>
              <a:gd name="adj" fmla="val 0"/>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38" name="Cube 37"/>
          <p:cNvSpPr/>
          <p:nvPr/>
        </p:nvSpPr>
        <p:spPr>
          <a:xfrm>
            <a:off x="6832820" y="2359394"/>
            <a:ext cx="245535" cy="246370"/>
          </a:xfrm>
          <a:prstGeom prst="cube">
            <a:avLst>
              <a:gd name="adj" fmla="val 0"/>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39" name="Cube 38"/>
          <p:cNvSpPr/>
          <p:nvPr/>
        </p:nvSpPr>
        <p:spPr>
          <a:xfrm>
            <a:off x="6321473" y="2622078"/>
            <a:ext cx="245535" cy="243653"/>
          </a:xfrm>
          <a:prstGeom prst="cube">
            <a:avLst>
              <a:gd name="adj" fmla="val 0"/>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40" name="Cube 39"/>
          <p:cNvSpPr/>
          <p:nvPr/>
        </p:nvSpPr>
        <p:spPr>
          <a:xfrm>
            <a:off x="6576543" y="2619361"/>
            <a:ext cx="245535" cy="246370"/>
          </a:xfrm>
          <a:prstGeom prst="cube">
            <a:avLst>
              <a:gd name="adj" fmla="val 0"/>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41" name="Cube 40"/>
          <p:cNvSpPr/>
          <p:nvPr/>
        </p:nvSpPr>
        <p:spPr>
          <a:xfrm>
            <a:off x="6832820" y="2619361"/>
            <a:ext cx="245535" cy="246370"/>
          </a:xfrm>
          <a:prstGeom prst="cube">
            <a:avLst>
              <a:gd name="adj" fmla="val 0"/>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42" name="Cube 41"/>
          <p:cNvSpPr/>
          <p:nvPr/>
        </p:nvSpPr>
        <p:spPr>
          <a:xfrm>
            <a:off x="6321473" y="2879803"/>
            <a:ext cx="245535" cy="243653"/>
          </a:xfrm>
          <a:prstGeom prst="cube">
            <a:avLst>
              <a:gd name="adj" fmla="val 0"/>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43" name="Cube 42"/>
          <p:cNvSpPr/>
          <p:nvPr/>
        </p:nvSpPr>
        <p:spPr>
          <a:xfrm>
            <a:off x="6576543" y="2877086"/>
            <a:ext cx="245535" cy="246370"/>
          </a:xfrm>
          <a:prstGeom prst="cube">
            <a:avLst>
              <a:gd name="adj" fmla="val 0"/>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44" name="Cube 43"/>
          <p:cNvSpPr/>
          <p:nvPr/>
        </p:nvSpPr>
        <p:spPr>
          <a:xfrm>
            <a:off x="6832820" y="2877086"/>
            <a:ext cx="245535" cy="246370"/>
          </a:xfrm>
          <a:prstGeom prst="cube">
            <a:avLst>
              <a:gd name="adj" fmla="val 0"/>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mc:AlternateContent xmlns:mc="http://schemas.openxmlformats.org/markup-compatibility/2006" xmlns:a14="http://schemas.microsoft.com/office/drawing/2010/main">
        <mc:Choice Requires="a14">
          <p:sp>
            <p:nvSpPr>
              <p:cNvPr id="45" name="Rectangle 44"/>
              <p:cNvSpPr/>
              <p:nvPr/>
            </p:nvSpPr>
            <p:spPr>
              <a:xfrm>
                <a:off x="6423213" y="2047784"/>
                <a:ext cx="5285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𝑀</m:t>
                          </m:r>
                        </m:e>
                        <m:sub>
                          <m:r>
                            <a:rPr lang="en-US" altLang="zh-CN" i="1" dirty="0">
                              <a:latin typeface="Cambria Math" panose="02040503050406030204" pitchFamily="18" charset="0"/>
                            </a:rPr>
                            <m:t>2</m:t>
                          </m:r>
                        </m:sub>
                      </m:sSub>
                    </m:oMath>
                  </m:oMathPara>
                </a14:m>
                <a:endParaRPr lang="en-US" dirty="0"/>
              </a:p>
            </p:txBody>
          </p:sp>
        </mc:Choice>
        <mc:Fallback xmlns="">
          <p:sp>
            <p:nvSpPr>
              <p:cNvPr id="45" name="Rectangle 44"/>
              <p:cNvSpPr>
                <a:spLocks noRot="1" noChangeAspect="1" noMove="1" noResize="1" noEditPoints="1" noAdjustHandles="1" noChangeArrowheads="1" noChangeShapeType="1" noTextEdit="1"/>
              </p:cNvSpPr>
              <p:nvPr/>
            </p:nvSpPr>
            <p:spPr>
              <a:xfrm>
                <a:off x="6423213" y="2047784"/>
                <a:ext cx="528542"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6384875" y="3794675"/>
                <a:ext cx="71686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𝑀</m:t>
                          </m:r>
                        </m:e>
                        <m:sub>
                          <m:r>
                            <a:rPr lang="en-US" altLang="zh-CN" i="1" dirty="0">
                              <a:latin typeface="Cambria Math" panose="02040503050406030204" pitchFamily="18" charset="0"/>
                            </a:rPr>
                            <m:t>3</m:t>
                          </m:r>
                        </m:sub>
                      </m:sSub>
                    </m:oMath>
                  </m:oMathPara>
                </a14:m>
                <a:endParaRPr lang="en-US" dirty="0"/>
              </a:p>
            </p:txBody>
          </p:sp>
        </mc:Choice>
        <mc:Fallback xmlns="">
          <p:sp>
            <p:nvSpPr>
              <p:cNvPr id="46" name="Rectangle 45"/>
              <p:cNvSpPr>
                <a:spLocks noRot="1" noChangeAspect="1" noMove="1" noResize="1" noEditPoints="1" noAdjustHandles="1" noChangeArrowheads="1" noChangeShapeType="1" noTextEdit="1"/>
              </p:cNvSpPr>
              <p:nvPr/>
            </p:nvSpPr>
            <p:spPr>
              <a:xfrm>
                <a:off x="6384875" y="3794675"/>
                <a:ext cx="716863" cy="369332"/>
              </a:xfrm>
              <a:prstGeom prst="rect">
                <a:avLst/>
              </a:prstGeom>
              <a:blipFill rotWithShape="0">
                <a:blip r:embed="rId4"/>
                <a:stretch>
                  <a:fillRect/>
                </a:stretch>
              </a:blipFill>
            </p:spPr>
            <p:txBody>
              <a:bodyPr/>
              <a:lstStyle/>
              <a:p>
                <a:r>
                  <a:rPr lang="en-US">
                    <a:noFill/>
                  </a:rPr>
                  <a:t> </a:t>
                </a:r>
              </a:p>
            </p:txBody>
          </p:sp>
        </mc:Fallback>
      </mc:AlternateContent>
      <p:sp>
        <p:nvSpPr>
          <p:cNvPr id="47" name="Striped Right Arrow 46"/>
          <p:cNvSpPr/>
          <p:nvPr/>
        </p:nvSpPr>
        <p:spPr>
          <a:xfrm rot="1377338">
            <a:off x="5362691" y="4037960"/>
            <a:ext cx="636698" cy="196327"/>
          </a:xfrm>
          <a:prstGeom prst="striped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48" name="Striped Right Arrow 47"/>
          <p:cNvSpPr/>
          <p:nvPr/>
        </p:nvSpPr>
        <p:spPr>
          <a:xfrm rot="20004631">
            <a:off x="7363033" y="4383114"/>
            <a:ext cx="636698" cy="196327"/>
          </a:xfrm>
          <a:prstGeom prst="striped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sp>
        <p:nvSpPr>
          <p:cNvPr id="49" name="Striped Right Arrow 48"/>
          <p:cNvSpPr/>
          <p:nvPr/>
        </p:nvSpPr>
        <p:spPr>
          <a:xfrm rot="1377338">
            <a:off x="7363040" y="3090216"/>
            <a:ext cx="636698" cy="196327"/>
          </a:xfrm>
          <a:prstGeom prst="striped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chemeClr val="dk1"/>
              </a:solidFill>
            </a:endParaRPr>
          </a:p>
        </p:txBody>
      </p:sp>
      <p:cxnSp>
        <p:nvCxnSpPr>
          <p:cNvPr id="50" name="Straight Arrow Connector 49"/>
          <p:cNvCxnSpPr/>
          <p:nvPr/>
        </p:nvCxnSpPr>
        <p:spPr>
          <a:xfrm>
            <a:off x="6016512" y="5640650"/>
            <a:ext cx="951801"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6354770" y="5494531"/>
            <a:ext cx="316112" cy="369332"/>
          </a:xfrm>
          <a:prstGeom prst="rect">
            <a:avLst/>
          </a:prstGeom>
          <a:solidFill>
            <a:schemeClr val="bg1"/>
          </a:solidFill>
        </p:spPr>
        <p:txBody>
          <a:bodyPr wrap="none">
            <a:spAutoFit/>
          </a:bodyPr>
          <a:lstStyle/>
          <a:p>
            <a:r>
              <a:rPr lang="en-US" i="1" dirty="0"/>
              <a:t>V</a:t>
            </a:r>
          </a:p>
        </p:txBody>
      </p:sp>
      <p:cxnSp>
        <p:nvCxnSpPr>
          <p:cNvPr id="53" name="Straight Arrow Connector 52"/>
          <p:cNvCxnSpPr/>
          <p:nvPr/>
        </p:nvCxnSpPr>
        <p:spPr>
          <a:xfrm>
            <a:off x="5799310" y="4470080"/>
            <a:ext cx="0" cy="93061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5641254" y="4823152"/>
            <a:ext cx="316112" cy="369332"/>
          </a:xfrm>
          <a:prstGeom prst="rect">
            <a:avLst/>
          </a:prstGeom>
          <a:solidFill>
            <a:schemeClr val="bg1"/>
          </a:solidFill>
        </p:spPr>
        <p:txBody>
          <a:bodyPr wrap="none">
            <a:spAutoFit/>
          </a:bodyPr>
          <a:lstStyle/>
          <a:p>
            <a:r>
              <a:rPr lang="en-US" i="1" dirty="0" smtClean="0"/>
              <a:t>V</a:t>
            </a:r>
            <a:endParaRPr lang="en-US" i="1" dirty="0"/>
          </a:p>
        </p:txBody>
      </p:sp>
      <p:cxnSp>
        <p:nvCxnSpPr>
          <p:cNvPr id="55" name="Straight Arrow Connector 54"/>
          <p:cNvCxnSpPr/>
          <p:nvPr/>
        </p:nvCxnSpPr>
        <p:spPr>
          <a:xfrm flipV="1">
            <a:off x="7073774" y="5156678"/>
            <a:ext cx="341954" cy="37793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7187444" y="5253986"/>
            <a:ext cx="107186" cy="369332"/>
          </a:xfrm>
          <a:prstGeom prst="rect">
            <a:avLst/>
          </a:prstGeom>
          <a:solidFill>
            <a:schemeClr val="bg1"/>
          </a:solidFill>
        </p:spPr>
        <p:txBody>
          <a:bodyPr wrap="square">
            <a:spAutoFit/>
          </a:bodyPr>
          <a:lstStyle/>
          <a:p>
            <a:r>
              <a:rPr lang="en-US" i="1" dirty="0"/>
              <a:t>V</a:t>
            </a:r>
          </a:p>
        </p:txBody>
      </p:sp>
      <p:sp>
        <p:nvSpPr>
          <p:cNvPr id="57" name="Rectangle 56"/>
          <p:cNvSpPr/>
          <p:nvPr/>
        </p:nvSpPr>
        <p:spPr>
          <a:xfrm>
            <a:off x="5932133" y="2548384"/>
            <a:ext cx="316112" cy="369332"/>
          </a:xfrm>
          <a:prstGeom prst="rect">
            <a:avLst/>
          </a:prstGeom>
          <a:solidFill>
            <a:schemeClr val="bg1"/>
          </a:solidFill>
        </p:spPr>
        <p:txBody>
          <a:bodyPr wrap="none">
            <a:spAutoFit/>
          </a:bodyPr>
          <a:lstStyle/>
          <a:p>
            <a:r>
              <a:rPr lang="en-US" i="1" dirty="0"/>
              <a:t>V</a:t>
            </a:r>
          </a:p>
        </p:txBody>
      </p:sp>
      <p:cxnSp>
        <p:nvCxnSpPr>
          <p:cNvPr id="58" name="Straight Arrow Connector 57"/>
          <p:cNvCxnSpPr/>
          <p:nvPr/>
        </p:nvCxnSpPr>
        <p:spPr>
          <a:xfrm>
            <a:off x="6289635" y="3293623"/>
            <a:ext cx="819098" cy="159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6541128" y="3164522"/>
            <a:ext cx="316112" cy="369332"/>
          </a:xfrm>
          <a:prstGeom prst="rect">
            <a:avLst/>
          </a:prstGeom>
          <a:solidFill>
            <a:schemeClr val="bg1"/>
          </a:solidFill>
        </p:spPr>
        <p:txBody>
          <a:bodyPr wrap="none">
            <a:spAutoFit/>
          </a:bodyPr>
          <a:lstStyle/>
          <a:p>
            <a:r>
              <a:rPr lang="en-US" i="1" dirty="0"/>
              <a:t>V</a:t>
            </a:r>
          </a:p>
        </p:txBody>
      </p:sp>
      <p:cxnSp>
        <p:nvCxnSpPr>
          <p:cNvPr id="61" name="Straight Arrow Connector 60"/>
          <p:cNvCxnSpPr/>
          <p:nvPr/>
        </p:nvCxnSpPr>
        <p:spPr>
          <a:xfrm>
            <a:off x="8181841" y="4350307"/>
            <a:ext cx="566824"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8336177" y="4183123"/>
            <a:ext cx="288862" cy="369332"/>
          </a:xfrm>
          <a:prstGeom prst="rect">
            <a:avLst/>
          </a:prstGeom>
          <a:solidFill>
            <a:schemeClr val="bg1"/>
          </a:solidFill>
        </p:spPr>
        <p:txBody>
          <a:bodyPr wrap="none">
            <a:spAutoFit/>
          </a:bodyPr>
          <a:lstStyle/>
          <a:p>
            <a:r>
              <a:rPr lang="en-US" i="1" dirty="0" smtClean="0"/>
              <a:t>k</a:t>
            </a:r>
            <a:endParaRPr lang="en-US" i="1" dirty="0"/>
          </a:p>
        </p:txBody>
      </p:sp>
      <p:cxnSp>
        <p:nvCxnSpPr>
          <p:cNvPr id="63" name="Straight Arrow Connector 62"/>
          <p:cNvCxnSpPr/>
          <p:nvPr/>
        </p:nvCxnSpPr>
        <p:spPr>
          <a:xfrm flipV="1">
            <a:off x="8741507" y="4050411"/>
            <a:ext cx="196110" cy="21674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8790601" y="4095703"/>
            <a:ext cx="214889" cy="369332"/>
          </a:xfrm>
          <a:prstGeom prst="rect">
            <a:avLst/>
          </a:prstGeom>
          <a:noFill/>
        </p:spPr>
        <p:txBody>
          <a:bodyPr wrap="square">
            <a:spAutoFit/>
          </a:bodyPr>
          <a:lstStyle/>
          <a:p>
            <a:r>
              <a:rPr lang="en-US" dirty="0" smtClean="0"/>
              <a:t>k</a:t>
            </a:r>
            <a:endParaRPr lang="en-US" dirty="0"/>
          </a:p>
        </p:txBody>
      </p:sp>
      <p:cxnSp>
        <p:nvCxnSpPr>
          <p:cNvPr id="65" name="Straight Arrow Connector 64"/>
          <p:cNvCxnSpPr/>
          <p:nvPr/>
        </p:nvCxnSpPr>
        <p:spPr>
          <a:xfrm>
            <a:off x="8042153" y="3624229"/>
            <a:ext cx="0" cy="54932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7904201" y="3734324"/>
            <a:ext cx="288862" cy="369332"/>
          </a:xfrm>
          <a:prstGeom prst="rect">
            <a:avLst/>
          </a:prstGeom>
          <a:solidFill>
            <a:schemeClr val="bg1"/>
          </a:solidFill>
        </p:spPr>
        <p:txBody>
          <a:bodyPr wrap="none">
            <a:spAutoFit/>
          </a:bodyPr>
          <a:lstStyle/>
          <a:p>
            <a:r>
              <a:rPr lang="en-US" i="1" dirty="0"/>
              <a:t>k</a:t>
            </a:r>
          </a:p>
        </p:txBody>
      </p:sp>
      <mc:AlternateContent xmlns:mc="http://schemas.openxmlformats.org/markup-compatibility/2006" xmlns:a14="http://schemas.microsoft.com/office/drawing/2010/main">
        <mc:Choice Requires="a14">
          <p:sp>
            <p:nvSpPr>
              <p:cNvPr id="67" name="Rectangle 66"/>
              <p:cNvSpPr/>
              <p:nvPr/>
            </p:nvSpPr>
            <p:spPr>
              <a:xfrm>
                <a:off x="8159102" y="4479441"/>
                <a:ext cx="716863" cy="37619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𝑇</m:t>
                          </m:r>
                          <m:r>
                            <a:rPr lang="en-US" dirty="0">
                              <a:latin typeface="Cambria Math" panose="02040503050406030204" pitchFamily="18" charset="0"/>
                            </a:rPr>
                            <m:t> </m:t>
                          </m:r>
                        </m:e>
                      </m:acc>
                    </m:oMath>
                  </m:oMathPara>
                </a14:m>
                <a:endParaRPr lang="en-US" dirty="0"/>
              </a:p>
            </p:txBody>
          </p:sp>
        </mc:Choice>
        <mc:Fallback xmlns="">
          <p:sp>
            <p:nvSpPr>
              <p:cNvPr id="67" name="Rectangle 66"/>
              <p:cNvSpPr>
                <a:spLocks noRot="1" noChangeAspect="1" noMove="1" noResize="1" noEditPoints="1" noAdjustHandles="1" noChangeArrowheads="1" noChangeShapeType="1" noTextEdit="1"/>
              </p:cNvSpPr>
              <p:nvPr/>
            </p:nvSpPr>
            <p:spPr>
              <a:xfrm>
                <a:off x="8159102" y="4479441"/>
                <a:ext cx="716863" cy="376193"/>
              </a:xfrm>
              <a:prstGeom prst="rect">
                <a:avLst/>
              </a:prstGeom>
              <a:blipFill rotWithShape="0">
                <a:blip r:embed="rId6"/>
                <a:stretch>
                  <a:fillRect t="-8065" r="-26271"/>
                </a:stretch>
              </a:blipFill>
            </p:spPr>
            <p:txBody>
              <a:bodyPr/>
              <a:lstStyle/>
              <a:p>
                <a:r>
                  <a:rPr lang="en-US">
                    <a:noFill/>
                  </a:rPr>
                  <a:t> </a:t>
                </a:r>
              </a:p>
            </p:txBody>
          </p:sp>
        </mc:Fallback>
      </mc:AlternateContent>
      <p:sp>
        <p:nvSpPr>
          <p:cNvPr id="68" name="Striped Right Arrow 67"/>
          <p:cNvSpPr/>
          <p:nvPr/>
        </p:nvSpPr>
        <p:spPr>
          <a:xfrm>
            <a:off x="9000744" y="3803682"/>
            <a:ext cx="549312" cy="18364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Left Brace 68"/>
          <p:cNvSpPr/>
          <p:nvPr/>
        </p:nvSpPr>
        <p:spPr>
          <a:xfrm>
            <a:off x="9717036" y="2502699"/>
            <a:ext cx="228730" cy="294617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Rectangle 69"/>
          <p:cNvSpPr/>
          <p:nvPr/>
        </p:nvSpPr>
        <p:spPr>
          <a:xfrm>
            <a:off x="870133" y="1840870"/>
            <a:ext cx="799496" cy="708975"/>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1022534" y="1993270"/>
            <a:ext cx="899008" cy="724887"/>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1195143" y="2171490"/>
            <a:ext cx="967211" cy="771050"/>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Input corpus</a:t>
            </a:r>
            <a:endParaRPr lang="en-US" sz="2000" dirty="0">
              <a:solidFill>
                <a:srgbClr val="000000"/>
              </a:solidFill>
            </a:endParaRPr>
          </a:p>
        </p:txBody>
      </p:sp>
      <mc:AlternateContent xmlns:mc="http://schemas.openxmlformats.org/markup-compatibility/2006" xmlns:a14="http://schemas.microsoft.com/office/drawing/2010/main">
        <mc:Choice Requires="a14">
          <p:sp>
            <p:nvSpPr>
              <p:cNvPr id="73" name="Oval 72"/>
              <p:cNvSpPr>
                <a:spLocks noChangeArrowheads="1"/>
              </p:cNvSpPr>
              <p:nvPr/>
            </p:nvSpPr>
            <p:spPr bwMode="auto">
              <a:xfrm>
                <a:off x="10067446" y="2136508"/>
                <a:ext cx="1306079"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73" name="Oval 72"/>
              <p:cNvSpPr>
                <a:spLocks noRot="1" noChangeAspect="1" noMove="1" noResize="1" noEditPoints="1" noAdjustHandles="1" noChangeArrowheads="1" noChangeShapeType="1" noTextEdit="1"/>
              </p:cNvSpPr>
              <p:nvPr/>
            </p:nvSpPr>
            <p:spPr bwMode="auto">
              <a:xfrm>
                <a:off x="10067446" y="2136508"/>
                <a:ext cx="1306079" cy="530225"/>
              </a:xfrm>
              <a:prstGeom prst="ellipse">
                <a:avLst/>
              </a:prstGeom>
              <a:blipFill rotWithShape="0">
                <a:blip r:embed="rId7"/>
                <a:stretch>
                  <a:fillRect b="-2247"/>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Oval 6"/>
              <p:cNvSpPr>
                <a:spLocks noChangeArrowheads="1"/>
              </p:cNvSpPr>
              <p:nvPr/>
            </p:nvSpPr>
            <p:spPr bwMode="auto">
              <a:xfrm>
                <a:off x="10110383" y="4598455"/>
                <a:ext cx="1306078" cy="511970"/>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74" name="Oval 6"/>
              <p:cNvSpPr>
                <a:spLocks noRot="1" noChangeAspect="1" noMove="1" noResize="1" noEditPoints="1" noAdjustHandles="1" noChangeArrowheads="1" noChangeShapeType="1" noTextEdit="1"/>
              </p:cNvSpPr>
              <p:nvPr/>
            </p:nvSpPr>
            <p:spPr bwMode="auto">
              <a:xfrm>
                <a:off x="10110383" y="4598455"/>
                <a:ext cx="1306078" cy="511970"/>
              </a:xfrm>
              <a:prstGeom prst="ellipse">
                <a:avLst/>
              </a:prstGeom>
              <a:blipFill rotWithShape="0">
                <a:blip r:embed="rId8"/>
                <a:stretch>
                  <a:fillRect b="-3488"/>
                </a:stretch>
              </a:blipFill>
              <a:ln w="9525" algn="ctr">
                <a:solidFill>
                  <a:schemeClr val="tx1"/>
                </a:solidFill>
                <a:round/>
                <a:headEnd/>
                <a:tailEnd/>
              </a:ln>
            </p:spPr>
            <p:txBody>
              <a:bodyPr/>
              <a:lstStyle/>
              <a:p>
                <a:r>
                  <a:rPr lang="en-US">
                    <a:noFill/>
                  </a:rPr>
                  <a:t> </a:t>
                </a:r>
              </a:p>
            </p:txBody>
          </p:sp>
        </mc:Fallback>
      </mc:AlternateContent>
      <p:sp>
        <p:nvSpPr>
          <p:cNvPr id="75" name="Text Box 10"/>
          <p:cNvSpPr txBox="1">
            <a:spLocks noChangeArrowheads="1"/>
          </p:cNvSpPr>
          <p:nvPr/>
        </p:nvSpPr>
        <p:spPr bwMode="auto">
          <a:xfrm>
            <a:off x="10479415" y="3941125"/>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76" name="Text Box 13"/>
          <p:cNvSpPr txBox="1">
            <a:spLocks noChangeArrowheads="1"/>
          </p:cNvSpPr>
          <p:nvPr/>
        </p:nvSpPr>
        <p:spPr bwMode="auto">
          <a:xfrm>
            <a:off x="10017454" y="2793966"/>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0.3 </a:t>
            </a:r>
            <a:br>
              <a:rPr lang="en-US" altLang="zh-CN" dirty="0">
                <a:ea typeface="SimSun" panose="02010600030101010101" pitchFamily="2" charset="-122"/>
              </a:rPr>
            </a:br>
            <a:r>
              <a:rPr lang="en-US" altLang="zh-CN" dirty="0">
                <a:ea typeface="SimSun" panose="02010600030101010101" pitchFamily="2" charset="-122"/>
              </a:rPr>
              <a:t>response  0.2</a:t>
            </a:r>
            <a:br>
              <a:rPr lang="en-US" altLang="zh-CN" dirty="0">
                <a:ea typeface="SimSun" panose="02010600030101010101" pitchFamily="2" charset="-122"/>
              </a:rPr>
            </a:br>
            <a:r>
              <a:rPr lang="en-US" altLang="zh-CN" dirty="0">
                <a:ea typeface="SimSun" panose="02010600030101010101" pitchFamily="2" charset="-122"/>
              </a:rPr>
              <a:t>...</a:t>
            </a:r>
          </a:p>
        </p:txBody>
      </p:sp>
      <p:sp>
        <p:nvSpPr>
          <p:cNvPr id="77" name="Text Box 14"/>
          <p:cNvSpPr txBox="1">
            <a:spLocks noChangeArrowheads="1"/>
          </p:cNvSpPr>
          <p:nvPr/>
        </p:nvSpPr>
        <p:spPr bwMode="auto">
          <a:xfrm>
            <a:off x="10015103" y="5235171"/>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0.1</a:t>
            </a:r>
            <a:br>
              <a:rPr lang="en-US" altLang="zh-CN" dirty="0">
                <a:ea typeface="SimSun" panose="02010600030101010101" pitchFamily="2" charset="-122"/>
              </a:rPr>
            </a:br>
            <a:r>
              <a:rPr lang="en-US" altLang="zh-CN" dirty="0">
                <a:ea typeface="SimSun" panose="02010600030101010101" pitchFamily="2" charset="-122"/>
              </a:rPr>
              <a:t>relief 0.05</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sp>
        <p:nvSpPr>
          <p:cNvPr id="130" name="Striped Right Arrow 129"/>
          <p:cNvSpPr/>
          <p:nvPr/>
        </p:nvSpPr>
        <p:spPr>
          <a:xfrm>
            <a:off x="5412672" y="3740345"/>
            <a:ext cx="2414969" cy="174384"/>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1" name="Multiply 130"/>
          <p:cNvSpPr/>
          <p:nvPr/>
        </p:nvSpPr>
        <p:spPr>
          <a:xfrm>
            <a:off x="3707641" y="3112592"/>
            <a:ext cx="1964080" cy="1717344"/>
          </a:xfrm>
          <a:prstGeom prst="mathMultiply">
            <a:avLst>
              <a:gd name="adj1" fmla="val 7922"/>
            </a:avLst>
          </a:prstGeom>
          <a:solidFill>
            <a:srgbClr val="865640">
              <a:alpha val="3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2" name="Rectangle 131"/>
          <p:cNvSpPr/>
          <p:nvPr/>
        </p:nvSpPr>
        <p:spPr>
          <a:xfrm>
            <a:off x="2162353" y="5113231"/>
            <a:ext cx="2533581" cy="46166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400" dirty="0"/>
              <a:t>Sparse &amp; low rank</a:t>
            </a:r>
          </a:p>
        </p:txBody>
      </p:sp>
      <p:cxnSp>
        <p:nvCxnSpPr>
          <p:cNvPr id="133" name="Straight Connector 132"/>
          <p:cNvCxnSpPr/>
          <p:nvPr/>
        </p:nvCxnSpPr>
        <p:spPr>
          <a:xfrm flipH="1">
            <a:off x="3412594" y="4837847"/>
            <a:ext cx="1" cy="2385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35" idx="0"/>
          </p:cNvCxnSpPr>
          <p:nvPr/>
        </p:nvCxnSpPr>
        <p:spPr>
          <a:xfrm>
            <a:off x="4853990" y="4837847"/>
            <a:ext cx="13783" cy="84980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5" name="Rectangle 134"/>
          <p:cNvSpPr/>
          <p:nvPr/>
        </p:nvSpPr>
        <p:spPr>
          <a:xfrm>
            <a:off x="3837760" y="5687654"/>
            <a:ext cx="2060026" cy="46166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400" dirty="0" smtClean="0">
                <a:solidFill>
                  <a:schemeClr val="lt1"/>
                </a:solidFill>
              </a:rPr>
              <a:t>Decomposable</a:t>
            </a:r>
            <a:endParaRPr lang="en-US" sz="2400" dirty="0">
              <a:solidFill>
                <a:schemeClr val="lt1"/>
              </a:solidFill>
            </a:endParaRPr>
          </a:p>
        </p:txBody>
      </p:sp>
      <p:sp>
        <p:nvSpPr>
          <p:cNvPr id="136" name="Bent-Up Arrow 135"/>
          <p:cNvSpPr/>
          <p:nvPr/>
        </p:nvSpPr>
        <p:spPr>
          <a:xfrm rot="10800000" flipH="1">
            <a:off x="2292086" y="1993270"/>
            <a:ext cx="6449421" cy="1278366"/>
          </a:xfrm>
          <a:prstGeom prst="bentUpArrow">
            <a:avLst>
              <a:gd name="adj1" fmla="val 9337"/>
              <a:gd name="adj2" fmla="val 15250"/>
              <a:gd name="adj3" fmla="val 19264"/>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7" name="Rectangle 136"/>
          <p:cNvSpPr/>
          <p:nvPr/>
        </p:nvSpPr>
        <p:spPr>
          <a:xfrm>
            <a:off x="515668" y="3914729"/>
            <a:ext cx="112575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1</a:t>
            </a:r>
            <a:r>
              <a:rPr lang="en-US" sz="2400" baseline="30000" dirty="0" smtClean="0"/>
              <a:t>st</a:t>
            </a:r>
            <a:r>
              <a:rPr lang="en-US" sz="2400" dirty="0" smtClean="0"/>
              <a:t> scan</a:t>
            </a:r>
            <a:endParaRPr lang="en-US" sz="2400" dirty="0">
              <a:solidFill>
                <a:schemeClr val="lt1"/>
              </a:solidFill>
            </a:endParaRPr>
          </a:p>
        </p:txBody>
      </p:sp>
      <p:sp>
        <p:nvSpPr>
          <p:cNvPr id="138" name="Rectangle 137"/>
          <p:cNvSpPr/>
          <p:nvPr/>
        </p:nvSpPr>
        <p:spPr>
          <a:xfrm>
            <a:off x="3809288" y="2215719"/>
            <a:ext cx="118624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2</a:t>
            </a:r>
            <a:r>
              <a:rPr lang="en-US" sz="2400" baseline="30000" dirty="0" smtClean="0"/>
              <a:t>nd</a:t>
            </a:r>
            <a:r>
              <a:rPr lang="en-US" sz="2400" dirty="0" smtClean="0"/>
              <a:t> scan</a:t>
            </a:r>
            <a:endParaRPr lang="en-US" sz="2400" dirty="0">
              <a:solidFill>
                <a:schemeClr val="lt1"/>
              </a:solidFill>
            </a:endParaRPr>
          </a:p>
        </p:txBody>
      </p:sp>
      <mc:AlternateContent xmlns:mc="http://schemas.openxmlformats.org/markup-compatibility/2006" xmlns:a14="http://schemas.microsoft.com/office/drawing/2010/main">
        <mc:Choice Requires="a14">
          <p:sp>
            <p:nvSpPr>
              <p:cNvPr id="139" name="Rectangle 138"/>
              <p:cNvSpPr/>
              <p:nvPr/>
            </p:nvSpPr>
            <p:spPr>
              <a:xfrm>
                <a:off x="7069487" y="5444130"/>
                <a:ext cx="2822889" cy="878510"/>
              </a:xfrm>
              <a:prstGeom prst="rect">
                <a:avLst/>
              </a:prstGeom>
            </p:spPr>
            <p:txBody>
              <a:bodyPr wrap="none">
                <a:spAutoFit/>
              </a:bodyPr>
              <a:lstStyle/>
              <a:p>
                <a:r>
                  <a:rPr lang="en-US" sz="2400" b="1" dirty="0" smtClean="0"/>
                  <a:t>Time: </a:t>
                </a:r>
                <a14:m>
                  <m:oMath xmlns:m="http://schemas.openxmlformats.org/officeDocument/2006/math">
                    <m:r>
                      <a:rPr lang="en-US" sz="2400" b="1" i="1" dirty="0" smtClean="0">
                        <a:latin typeface="Cambria Math" panose="02040503050406030204" pitchFamily="18" charset="0"/>
                      </a:rPr>
                      <m:t>𝑶</m:t>
                    </m:r>
                    <m:d>
                      <m:dPr>
                        <m:ctrlPr>
                          <a:rPr lang="en-US" sz="2400" b="1" i="1" dirty="0">
                            <a:latin typeface="Cambria Math" panose="02040503050406030204" pitchFamily="18" charset="0"/>
                          </a:rPr>
                        </m:ctrlPr>
                      </m:dPr>
                      <m:e>
                        <m:r>
                          <a:rPr lang="en-US" sz="2400" b="1" i="1" dirty="0" smtClean="0">
                            <a:latin typeface="Cambria Math" panose="02040503050406030204" pitchFamily="18" charset="0"/>
                          </a:rPr>
                          <m:t>𝑳</m:t>
                        </m:r>
                        <m:sSup>
                          <m:sSupPr>
                            <m:ctrlPr>
                              <a:rPr lang="en-US" sz="2400" b="1" i="1" dirty="0" smtClean="0">
                                <a:latin typeface="Cambria Math" panose="02040503050406030204" pitchFamily="18" charset="0"/>
                              </a:rPr>
                            </m:ctrlPr>
                          </m:sSupPr>
                          <m:e>
                            <m:r>
                              <a:rPr lang="en-US" sz="2400" b="1" i="1" dirty="0">
                                <a:latin typeface="Cambria Math" panose="02040503050406030204" pitchFamily="18" charset="0"/>
                              </a:rPr>
                              <m:t>𝒌</m:t>
                            </m:r>
                          </m:e>
                          <m:sup>
                            <m:r>
                              <a:rPr lang="en-US" sz="2400" b="1" i="1" dirty="0" smtClean="0">
                                <a:latin typeface="Cambria Math" panose="02040503050406030204" pitchFamily="18" charset="0"/>
                              </a:rPr>
                              <m:t>𝟐</m:t>
                            </m:r>
                          </m:sup>
                        </m:sSup>
                        <m:r>
                          <a:rPr lang="en-US" sz="2400" b="1" i="1" dirty="0" smtClean="0">
                            <a:latin typeface="Cambria Math" panose="02040503050406030204" pitchFamily="18" charset="0"/>
                          </a:rPr>
                          <m:t>+</m:t>
                        </m:r>
                        <m:r>
                          <a:rPr lang="en-US" sz="2400" b="1" i="1" dirty="0" smtClean="0">
                            <a:latin typeface="Cambria Math" panose="02040503050406030204" pitchFamily="18" charset="0"/>
                          </a:rPr>
                          <m:t>𝒌𝒎</m:t>
                        </m:r>
                      </m:e>
                    </m:d>
                  </m:oMath>
                </a14:m>
                <a:endParaRPr lang="en-US" sz="2400" b="1" dirty="0" smtClean="0"/>
              </a:p>
              <a:p>
                <a:r>
                  <a:rPr lang="en-US" sz="2400" b="1" dirty="0" smtClean="0"/>
                  <a:t>Space: </a:t>
                </a:r>
                <a14:m>
                  <m:oMath xmlns:m="http://schemas.openxmlformats.org/officeDocument/2006/math">
                    <m:r>
                      <a:rPr lang="en-US" sz="2400" b="1" i="1" dirty="0">
                        <a:latin typeface="Cambria Math" panose="02040503050406030204" pitchFamily="18" charset="0"/>
                      </a:rPr>
                      <m:t>𝑶</m:t>
                    </m:r>
                    <m:d>
                      <m:dPr>
                        <m:ctrlPr>
                          <a:rPr lang="en-US" sz="2400" b="1" i="1" dirty="0">
                            <a:latin typeface="Cambria Math" panose="02040503050406030204" pitchFamily="18" charset="0"/>
                          </a:rPr>
                        </m:ctrlPr>
                      </m:dPr>
                      <m:e>
                        <m:r>
                          <a:rPr lang="en-US" sz="2400" b="1" i="1" dirty="0" smtClean="0">
                            <a:latin typeface="Cambria Math" panose="02040503050406030204" pitchFamily="18" charset="0"/>
                          </a:rPr>
                          <m:t>𝒎</m:t>
                        </m:r>
                      </m:e>
                    </m:d>
                  </m:oMath>
                </a14:m>
                <a:endParaRPr lang="en-US" sz="2400" dirty="0"/>
              </a:p>
            </p:txBody>
          </p:sp>
        </mc:Choice>
        <mc:Fallback xmlns="">
          <p:sp>
            <p:nvSpPr>
              <p:cNvPr id="139" name="Rectangle 138"/>
              <p:cNvSpPr>
                <a:spLocks noRot="1" noChangeAspect="1" noMove="1" noResize="1" noEditPoints="1" noAdjustHandles="1" noChangeArrowheads="1" noChangeShapeType="1" noTextEdit="1"/>
              </p:cNvSpPr>
              <p:nvPr/>
            </p:nvSpPr>
            <p:spPr>
              <a:xfrm>
                <a:off x="7069487" y="5444130"/>
                <a:ext cx="2822889" cy="878510"/>
              </a:xfrm>
              <a:prstGeom prst="rect">
                <a:avLst/>
              </a:prstGeom>
              <a:blipFill rotWithShape="0">
                <a:blip r:embed="rId9"/>
                <a:stretch>
                  <a:fillRect l="-3456" t="-2083" b="-152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0" name="Rectangle 139"/>
              <p:cNvSpPr/>
              <p:nvPr/>
            </p:nvSpPr>
            <p:spPr>
              <a:xfrm>
                <a:off x="1518454" y="5603127"/>
                <a:ext cx="2194190" cy="407099"/>
              </a:xfrm>
              <a:prstGeom prst="rect">
                <a:avLst/>
              </a:prstGeom>
            </p:spPr>
            <p:txBody>
              <a:bodyPr wrap="none">
                <a:spAutoFit/>
              </a:bodyPr>
              <a:lstStyle/>
              <a:p>
                <a:r>
                  <a:rPr lang="en-US" sz="2000" b="1" dirty="0" smtClean="0"/>
                  <a:t># nonzero </a:t>
                </a:r>
                <a14:m>
                  <m:oMath xmlns:m="http://schemas.openxmlformats.org/officeDocument/2006/math">
                    <m:r>
                      <a:rPr lang="en-US" sz="2000" b="1" i="1" dirty="0" smtClean="0">
                        <a:latin typeface="Cambria Math" panose="02040503050406030204" pitchFamily="18" charset="0"/>
                      </a:rPr>
                      <m:t>𝒎</m:t>
                    </m:r>
                    <m:r>
                      <a:rPr lang="en-US" sz="2000" b="1" i="1" dirty="0" smtClean="0">
                        <a:latin typeface="Cambria Math" panose="02040503050406030204" pitchFamily="18" charset="0"/>
                      </a:rPr>
                      <m:t>≪</m:t>
                    </m:r>
                    <m:sSup>
                      <m:sSupPr>
                        <m:ctrlPr>
                          <a:rPr lang="en-US" sz="2000" b="1" i="1" dirty="0" smtClean="0">
                            <a:latin typeface="Cambria Math" panose="02040503050406030204" pitchFamily="18" charset="0"/>
                          </a:rPr>
                        </m:ctrlPr>
                      </m:sSupPr>
                      <m:e>
                        <m:r>
                          <a:rPr lang="en-US" sz="2000" b="1" i="1" dirty="0" smtClean="0">
                            <a:latin typeface="Cambria Math" panose="02040503050406030204" pitchFamily="18" charset="0"/>
                          </a:rPr>
                          <m:t>𝑽</m:t>
                        </m:r>
                      </m:e>
                      <m:sup>
                        <m:r>
                          <a:rPr lang="en-US" sz="2000" b="1" i="1" dirty="0" smtClean="0">
                            <a:latin typeface="Cambria Math" panose="02040503050406030204" pitchFamily="18" charset="0"/>
                          </a:rPr>
                          <m:t>𝟐</m:t>
                        </m:r>
                      </m:sup>
                    </m:sSup>
                  </m:oMath>
                </a14:m>
                <a:endParaRPr lang="en-US" sz="2000" b="1" dirty="0" smtClean="0"/>
              </a:p>
            </p:txBody>
          </p:sp>
        </mc:Choice>
        <mc:Fallback xmlns="">
          <p:sp>
            <p:nvSpPr>
              <p:cNvPr id="140" name="Rectangle 139"/>
              <p:cNvSpPr>
                <a:spLocks noRot="1" noChangeAspect="1" noMove="1" noResize="1" noEditPoints="1" noAdjustHandles="1" noChangeArrowheads="1" noChangeShapeType="1" noTextEdit="1"/>
              </p:cNvSpPr>
              <p:nvPr/>
            </p:nvSpPr>
            <p:spPr>
              <a:xfrm>
                <a:off x="1518454" y="5603127"/>
                <a:ext cx="2194190" cy="407099"/>
              </a:xfrm>
              <a:prstGeom prst="rect">
                <a:avLst/>
              </a:prstGeom>
              <a:blipFill rotWithShape="0">
                <a:blip r:embed="rId10"/>
                <a:stretch>
                  <a:fillRect l="-2778" t="-4478" b="-26866"/>
                </a:stretch>
              </a:blipFill>
            </p:spPr>
            <p:txBody>
              <a:bodyPr/>
              <a:lstStyle/>
              <a:p>
                <a:r>
                  <a:rPr lang="en-US">
                    <a:noFill/>
                  </a:rPr>
                  <a:t> </a:t>
                </a:r>
              </a:p>
            </p:txBody>
          </p:sp>
        </mc:Fallback>
      </mc:AlternateContent>
      <p:sp>
        <p:nvSpPr>
          <p:cNvPr id="142" name="Footer Placeholder 141"/>
          <p:cNvSpPr>
            <a:spLocks noGrp="1"/>
          </p:cNvSpPr>
          <p:nvPr>
            <p:ph type="ftr" sz="quarter" idx="11"/>
          </p:nvPr>
        </p:nvSpPr>
        <p:spPr/>
        <p:txBody>
          <a:bodyPr/>
          <a:lstStyle/>
          <a:p>
            <a:r>
              <a:rPr lang="en-US" sz="1600" dirty="0" smtClean="0"/>
              <a:t>[Wang et al. 14a]</a:t>
            </a:r>
            <a:endParaRPr lang="en-US" sz="1600" dirty="0"/>
          </a:p>
        </p:txBody>
      </p:sp>
      <p:pic>
        <p:nvPicPr>
          <p:cNvPr id="90" name="Picture 89"/>
          <p:cNvPicPr>
            <a:picLocks noChangeAspect="1"/>
          </p:cNvPicPr>
          <p:nvPr/>
        </p:nvPicPr>
        <p:blipFill>
          <a:blip r:embed="rId11"/>
          <a:stretch>
            <a:fillRect/>
          </a:stretch>
        </p:blipFill>
        <p:spPr>
          <a:xfrm>
            <a:off x="8181841" y="3471306"/>
            <a:ext cx="679216" cy="682390"/>
          </a:xfrm>
          <a:prstGeom prst="rect">
            <a:avLst/>
          </a:prstGeom>
        </p:spPr>
      </p:pic>
    </p:spTree>
    <p:extLst>
      <p:ext uri="{BB962C8B-B14F-4D97-AF65-F5344CB8AC3E}">
        <p14:creationId xmlns:p14="http://schemas.microsoft.com/office/powerpoint/2010/main" val="21191829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smtClean="0"/>
                  <a:t>Speedup 1 </a:t>
                </a:r>
                <a:br>
                  <a:rPr lang="en-US" dirty="0" smtClean="0"/>
                </a:br>
                <a:r>
                  <a:rPr lang="en-US" dirty="0" smtClean="0"/>
                  <a:t>Eigen-Decomposition of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𝑀</m:t>
                        </m:r>
                      </m:e>
                      <m:sub>
                        <m:r>
                          <a:rPr lang="en-US">
                            <a:latin typeface="Cambria Math" panose="02040503050406030204" pitchFamily="18" charset="0"/>
                          </a:rPr>
                          <m:t>2</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t="-8403" b="-23109"/>
                </a:stretch>
              </a:blipFill>
            </p:spPr>
            <p:txBody>
              <a:bodyPr/>
              <a:lstStyle/>
              <a:p>
                <a:r>
                  <a:rPr lang="en-US">
                    <a:noFill/>
                  </a:rPr>
                  <a:t> </a:t>
                </a:r>
              </a:p>
            </p:txBody>
          </p:sp>
        </mc:Fallback>
      </mc:AlternateContent>
      <p:graphicFrame>
        <p:nvGraphicFramePr>
          <p:cNvPr id="13" name="Content Placeholder 12"/>
          <p:cNvGraphicFramePr>
            <a:graphicFrameLocks noGrp="1"/>
          </p:cNvGraphicFramePr>
          <p:nvPr>
            <p:ph idx="1"/>
            <p:extLst/>
          </p:nvPr>
        </p:nvGraphicFramePr>
        <p:xfrm>
          <a:off x="1041494" y="4072177"/>
          <a:ext cx="1249845" cy="158496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1249845"/>
              </a:tblGrid>
              <a:tr h="3509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dirty="0" smtClean="0"/>
                        <a:t>AB:</a:t>
                      </a:r>
                      <a:r>
                        <a:rPr lang="en-US" sz="2000" u="none" baseline="0" dirty="0" smtClean="0"/>
                        <a:t> 0.001</a:t>
                      </a:r>
                      <a:endParaRPr lang="en-US" sz="2000" u="none" dirty="0" smtClean="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r>
              <a:tr h="3509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dirty="0" smtClean="0"/>
                        <a:t>BC: 0.002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50948">
                <a:tc>
                  <a:txBody>
                    <a:bodyPr/>
                    <a:lstStyle/>
                    <a:p>
                      <a:pPr algn="ctr"/>
                      <a:r>
                        <a:rPr lang="en-US" sz="2000" u="none" dirty="0" smtClean="0"/>
                        <a:t>AC</a:t>
                      </a:r>
                      <a:r>
                        <a:rPr lang="en-US" sz="2000" u="none" baseline="0" dirty="0" smtClean="0"/>
                        <a:t>: 0.003</a:t>
                      </a:r>
                      <a:endParaRPr lang="en-US" sz="2000" u="none"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50948">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bl>
          </a:graphicData>
        </a:graphic>
      </p:graphicFrame>
      <p:sp>
        <p:nvSpPr>
          <p:cNvPr id="4" name="Slide Number Placeholder 3"/>
          <p:cNvSpPr>
            <a:spLocks noGrp="1"/>
          </p:cNvSpPr>
          <p:nvPr>
            <p:ph type="sldNum" sz="quarter" idx="12"/>
          </p:nvPr>
        </p:nvSpPr>
        <p:spPr/>
        <p:txBody>
          <a:bodyPr/>
          <a:lstStyle/>
          <a:p>
            <a:fld id="{6113E31D-E2AB-40D1-8B51-AFA5AFEF393A}" type="slidenum">
              <a:rPr lang="en-US" smtClean="0"/>
              <a:t>38</a:t>
            </a:fld>
            <a:endParaRPr lang="en-US" dirty="0"/>
          </a:p>
        </p:txBody>
      </p:sp>
      <mc:AlternateContent xmlns:mc="http://schemas.openxmlformats.org/markup-compatibility/2006" xmlns:a14="http://schemas.microsoft.com/office/drawing/2010/main">
        <mc:Choice Requires="a14">
          <p:sp>
            <p:nvSpPr>
              <p:cNvPr id="5" name="Rectangle 4"/>
              <p:cNvSpPr/>
              <p:nvPr/>
            </p:nvSpPr>
            <p:spPr>
              <a:xfrm>
                <a:off x="2559816" y="1845734"/>
                <a:ext cx="7389715" cy="76944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4400" i="1" smtClean="0">
                              <a:latin typeface="Cambria Math" panose="02040503050406030204" pitchFamily="18" charset="0"/>
                            </a:rPr>
                          </m:ctrlPr>
                        </m:sSubPr>
                        <m:e>
                          <m:r>
                            <a:rPr lang="en-US" sz="4400" i="1">
                              <a:latin typeface="Cambria Math" panose="02040503050406030204" pitchFamily="18" charset="0"/>
                            </a:rPr>
                            <m:t>𝑀</m:t>
                          </m:r>
                        </m:e>
                        <m:sub>
                          <m:r>
                            <a:rPr lang="en-US" sz="4400" i="1">
                              <a:latin typeface="Cambria Math" panose="02040503050406030204" pitchFamily="18" charset="0"/>
                            </a:rPr>
                            <m:t>2</m:t>
                          </m:r>
                        </m:sub>
                      </m:sSub>
                      <m:r>
                        <a:rPr lang="en-US" sz="4400" i="1">
                          <a:latin typeface="Cambria Math" panose="02040503050406030204" pitchFamily="18" charset="0"/>
                        </a:rPr>
                        <m:t>=</m:t>
                      </m:r>
                      <m:sSub>
                        <m:sSubPr>
                          <m:ctrlPr>
                            <a:rPr lang="en-US" sz="4400" i="1" smtClean="0">
                              <a:latin typeface="Cambria Math" panose="02040503050406030204" pitchFamily="18" charset="0"/>
                            </a:rPr>
                          </m:ctrlPr>
                        </m:sSubPr>
                        <m:e>
                          <m:r>
                            <a:rPr lang="en-US" sz="4400" i="1">
                              <a:latin typeface="Cambria Math" panose="02040503050406030204" pitchFamily="18" charset="0"/>
                            </a:rPr>
                            <m:t>𝐸</m:t>
                          </m:r>
                        </m:e>
                        <m:sub>
                          <m:r>
                            <a:rPr lang="en-US" sz="4400" b="0" i="1" smtClean="0">
                              <a:latin typeface="Cambria Math" panose="02040503050406030204" pitchFamily="18" charset="0"/>
                            </a:rPr>
                            <m:t>2</m:t>
                          </m:r>
                        </m:sub>
                      </m:sSub>
                      <m:r>
                        <a:rPr lang="en-US" sz="4400" i="1">
                          <a:latin typeface="Cambria Math" panose="02040503050406030204" pitchFamily="18" charset="0"/>
                          <a:ea typeface="Cambria Math" panose="02040503050406030204" pitchFamily="18" charset="0"/>
                        </a:rPr>
                        <m:t>−</m:t>
                      </m:r>
                      <m:sSub>
                        <m:sSubPr>
                          <m:ctrlPr>
                            <a:rPr lang="en-US" sz="4400" i="1">
                              <a:latin typeface="Cambria Math" panose="02040503050406030204" pitchFamily="18" charset="0"/>
                              <a:ea typeface="Cambria Math" panose="02040503050406030204" pitchFamily="18" charset="0"/>
                            </a:rPr>
                          </m:ctrlPr>
                        </m:sSubPr>
                        <m:e>
                          <m:r>
                            <a:rPr lang="en-US" sz="4400" i="1">
                              <a:latin typeface="Cambria Math" panose="02040503050406030204" pitchFamily="18" charset="0"/>
                              <a:ea typeface="Cambria Math" panose="02040503050406030204" pitchFamily="18" charset="0"/>
                            </a:rPr>
                            <m:t>𝑐</m:t>
                          </m:r>
                        </m:e>
                        <m:sub>
                          <m:r>
                            <a:rPr lang="en-US" sz="4400" i="1">
                              <a:latin typeface="Cambria Math" panose="02040503050406030204" pitchFamily="18" charset="0"/>
                              <a:ea typeface="Cambria Math" panose="02040503050406030204" pitchFamily="18" charset="0"/>
                            </a:rPr>
                            <m:t>1</m:t>
                          </m:r>
                        </m:sub>
                      </m:sSub>
                      <m:sSub>
                        <m:sSubPr>
                          <m:ctrlPr>
                            <a:rPr lang="en-US" sz="4400" i="1" smtClean="0">
                              <a:latin typeface="Cambria Math" panose="02040503050406030204" pitchFamily="18" charset="0"/>
                              <a:ea typeface="Cambria Math" panose="02040503050406030204" pitchFamily="18" charset="0"/>
                            </a:rPr>
                          </m:ctrlPr>
                        </m:sSubPr>
                        <m:e>
                          <m:r>
                            <a:rPr lang="en-US" sz="4400" b="0" i="1" smtClean="0">
                              <a:latin typeface="Cambria Math" panose="02040503050406030204" pitchFamily="18" charset="0"/>
                              <a:ea typeface="Cambria Math" panose="02040503050406030204" pitchFamily="18" charset="0"/>
                            </a:rPr>
                            <m:t>𝐸</m:t>
                          </m:r>
                        </m:e>
                        <m:sub>
                          <m:r>
                            <a:rPr lang="en-US" sz="4400" i="1">
                              <a:latin typeface="Cambria Math" panose="02040503050406030204" pitchFamily="18" charset="0"/>
                              <a:ea typeface="Cambria Math" panose="02040503050406030204" pitchFamily="18" charset="0"/>
                            </a:rPr>
                            <m:t>1</m:t>
                          </m:r>
                        </m:sub>
                      </m:sSub>
                      <m:r>
                        <a:rPr lang="en-US" sz="4400" i="1">
                          <a:latin typeface="Cambria Math" panose="02040503050406030204" pitchFamily="18" charset="0"/>
                          <a:ea typeface="Cambria Math" panose="02040503050406030204" pitchFamily="18" charset="0"/>
                        </a:rPr>
                        <m:t>⨂</m:t>
                      </m:r>
                      <m:sSub>
                        <m:sSubPr>
                          <m:ctrlPr>
                            <a:rPr lang="en-US" sz="4400" i="1">
                              <a:latin typeface="Cambria Math" panose="02040503050406030204" pitchFamily="18" charset="0"/>
                              <a:ea typeface="Cambria Math" panose="02040503050406030204" pitchFamily="18" charset="0"/>
                            </a:rPr>
                          </m:ctrlPr>
                        </m:sSubPr>
                        <m:e>
                          <m:r>
                            <a:rPr lang="en-US" sz="4400" b="0" i="1" smtClean="0">
                              <a:latin typeface="Cambria Math" panose="02040503050406030204" pitchFamily="18" charset="0"/>
                              <a:ea typeface="Cambria Math" panose="02040503050406030204" pitchFamily="18" charset="0"/>
                            </a:rPr>
                            <m:t>𝐸</m:t>
                          </m:r>
                        </m:e>
                        <m:sub>
                          <m:r>
                            <a:rPr lang="en-US" sz="4400" i="1">
                              <a:latin typeface="Cambria Math" panose="02040503050406030204" pitchFamily="18" charset="0"/>
                              <a:ea typeface="Cambria Math" panose="02040503050406030204" pitchFamily="18" charset="0"/>
                            </a:rPr>
                            <m:t>1</m:t>
                          </m:r>
                        </m:sub>
                      </m:sSub>
                      <m:r>
                        <a:rPr lang="en-US" sz="4400" i="1">
                          <a:latin typeface="Cambria Math" panose="02040503050406030204" pitchFamily="18" charset="0"/>
                          <a:ea typeface="Cambria Math" panose="02040503050406030204" pitchFamily="18" charset="0"/>
                        </a:rPr>
                        <m:t>∈ </m:t>
                      </m:r>
                      <m:sSup>
                        <m:sSupPr>
                          <m:ctrlPr>
                            <a:rPr lang="en-US" sz="4400" i="1">
                              <a:latin typeface="Cambria Math" panose="02040503050406030204" pitchFamily="18" charset="0"/>
                              <a:ea typeface="Cambria Math" panose="02040503050406030204" pitchFamily="18" charset="0"/>
                            </a:rPr>
                          </m:ctrlPr>
                        </m:sSupPr>
                        <m:e>
                          <m:r>
                            <a:rPr lang="en-US" sz="4400" i="1">
                              <a:latin typeface="Cambria Math" panose="02040503050406030204" pitchFamily="18" charset="0"/>
                              <a:ea typeface="Cambria Math" panose="02040503050406030204" pitchFamily="18" charset="0"/>
                            </a:rPr>
                            <m:t>ℝ</m:t>
                          </m:r>
                        </m:e>
                        <m:sup>
                          <m:r>
                            <a:rPr lang="en-US" sz="4400" i="1">
                              <a:latin typeface="Cambria Math" panose="02040503050406030204" pitchFamily="18" charset="0"/>
                              <a:ea typeface="Cambria Math" panose="02040503050406030204" pitchFamily="18" charset="0"/>
                            </a:rPr>
                            <m:t>𝑉</m:t>
                          </m:r>
                          <m:r>
                            <a:rPr lang="en-US" sz="4400" i="1">
                              <a:latin typeface="Cambria Math" panose="02040503050406030204" pitchFamily="18" charset="0"/>
                              <a:ea typeface="Cambria Math" panose="02040503050406030204" pitchFamily="18" charset="0"/>
                            </a:rPr>
                            <m:t>∗</m:t>
                          </m:r>
                          <m:r>
                            <a:rPr lang="en-US" sz="4400" i="1">
                              <a:latin typeface="Cambria Math" panose="02040503050406030204" pitchFamily="18" charset="0"/>
                              <a:ea typeface="Cambria Math" panose="02040503050406030204" pitchFamily="18" charset="0"/>
                            </a:rPr>
                            <m:t>𝑉</m:t>
                          </m:r>
                        </m:sup>
                      </m:sSup>
                    </m:oMath>
                  </m:oMathPara>
                </a14:m>
                <a:endParaRPr lang="en-US" sz="4400" dirty="0"/>
              </a:p>
            </p:txBody>
          </p:sp>
        </mc:Choice>
        <mc:Fallback xmlns="">
          <p:sp>
            <p:nvSpPr>
              <p:cNvPr id="5" name="Rectangle 4"/>
              <p:cNvSpPr>
                <a:spLocks noRot="1" noChangeAspect="1" noMove="1" noResize="1" noEditPoints="1" noAdjustHandles="1" noChangeArrowheads="1" noChangeShapeType="1" noTextEdit="1"/>
              </p:cNvSpPr>
              <p:nvPr/>
            </p:nvSpPr>
            <p:spPr>
              <a:xfrm>
                <a:off x="2559816" y="1845734"/>
                <a:ext cx="7389715" cy="76944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528128" y="3727953"/>
                <a:ext cx="1693831" cy="461665"/>
              </a:xfrm>
              <a:prstGeom prst="rect">
                <a:avLst/>
              </a:prstGeom>
            </p:spPr>
            <p:txBody>
              <a:bodyPr wrap="square">
                <a:spAutoFit/>
              </a:bodyPr>
              <a:lstStyle/>
              <a:p>
                <a14:m>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𝐸</m:t>
                        </m:r>
                      </m:e>
                      <m:sub>
                        <m:r>
                          <a:rPr lang="en-US" altLang="zh-CN" sz="2400" i="1" dirty="0">
                            <a:latin typeface="Cambria Math" panose="02040503050406030204" pitchFamily="18" charset="0"/>
                          </a:rPr>
                          <m:t>2</m:t>
                        </m:r>
                      </m:sub>
                    </m:sSub>
                  </m:oMath>
                </a14:m>
                <a:r>
                  <a:rPr lang="en-US" sz="2400" dirty="0" smtClean="0"/>
                  <a:t> </a:t>
                </a:r>
                <a:r>
                  <a:rPr lang="en-US" sz="2400" dirty="0">
                    <a:solidFill>
                      <a:srgbClr val="FF0000"/>
                    </a:solidFill>
                  </a:rPr>
                  <a:t>(</a:t>
                </a:r>
                <a:r>
                  <a:rPr lang="en-US" sz="2400" dirty="0" smtClean="0">
                    <a:solidFill>
                      <a:srgbClr val="FF0000"/>
                    </a:solidFill>
                  </a:rPr>
                  <a:t>Sparse)</a:t>
                </a:r>
                <a:endParaRPr lang="en-US" sz="2400" dirty="0"/>
              </a:p>
            </p:txBody>
          </p:sp>
        </mc:Choice>
        <mc:Fallback xmlns="">
          <p:sp>
            <p:nvSpPr>
              <p:cNvPr id="24" name="Rectangle 23"/>
              <p:cNvSpPr>
                <a:spLocks noRot="1" noChangeAspect="1" noMove="1" noResize="1" noEditPoints="1" noAdjustHandles="1" noChangeArrowheads="1" noChangeShapeType="1" noTextEdit="1"/>
              </p:cNvSpPr>
              <p:nvPr/>
            </p:nvSpPr>
            <p:spPr>
              <a:xfrm>
                <a:off x="3528128" y="3727953"/>
                <a:ext cx="1693831" cy="461665"/>
              </a:xfrm>
              <a:prstGeom prst="rect">
                <a:avLst/>
              </a:prstGeom>
              <a:blipFill rotWithShape="0">
                <a:blip r:embed="rId4"/>
                <a:stretch>
                  <a:fillRect l="-1079" t="-10667" b="-30667"/>
                </a:stretch>
              </a:blipFill>
            </p:spPr>
            <p:txBody>
              <a:bodyPr/>
              <a:lstStyle/>
              <a:p>
                <a:r>
                  <a:rPr lang="en-US">
                    <a:noFill/>
                  </a:rPr>
                  <a:t> </a:t>
                </a:r>
              </a:p>
            </p:txBody>
          </p:sp>
        </mc:Fallback>
      </mc:AlternateContent>
      <p:sp>
        <p:nvSpPr>
          <p:cNvPr id="28" name="Equal 27"/>
          <p:cNvSpPr/>
          <p:nvPr/>
        </p:nvSpPr>
        <p:spPr>
          <a:xfrm>
            <a:off x="2331911" y="4695123"/>
            <a:ext cx="789456" cy="394569"/>
          </a:xfrm>
          <a:prstGeom prst="mathEqual">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8" name="Group 37"/>
          <p:cNvGrpSpPr/>
          <p:nvPr/>
        </p:nvGrpSpPr>
        <p:grpSpPr>
          <a:xfrm>
            <a:off x="3058692" y="4201285"/>
            <a:ext cx="1913572" cy="1848018"/>
            <a:chOff x="3836995" y="3740348"/>
            <a:chExt cx="1115075" cy="1076875"/>
          </a:xfrm>
        </p:grpSpPr>
        <p:cxnSp>
          <p:nvCxnSpPr>
            <p:cNvPr id="14" name="Straight Arrow Connector 13"/>
            <p:cNvCxnSpPr/>
            <p:nvPr/>
          </p:nvCxnSpPr>
          <p:spPr>
            <a:xfrm>
              <a:off x="3967036" y="3763645"/>
              <a:ext cx="0" cy="77197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836995" y="3955078"/>
              <a:ext cx="209426" cy="269021"/>
            </a:xfrm>
            <a:prstGeom prst="rect">
              <a:avLst/>
            </a:prstGeom>
            <a:solidFill>
              <a:schemeClr val="bg1"/>
            </a:solidFill>
          </p:spPr>
          <p:txBody>
            <a:bodyPr wrap="none">
              <a:spAutoFit/>
            </a:bodyPr>
            <a:lstStyle/>
            <a:p>
              <a:r>
                <a:rPr lang="en-US" sz="2400" i="1" dirty="0"/>
                <a:t>V</a:t>
              </a:r>
            </a:p>
          </p:txBody>
        </p:sp>
        <p:grpSp>
          <p:nvGrpSpPr>
            <p:cNvPr id="37" name="Group 36"/>
            <p:cNvGrpSpPr/>
            <p:nvPr/>
          </p:nvGrpSpPr>
          <p:grpSpPr>
            <a:xfrm>
              <a:off x="4132972" y="3740348"/>
              <a:ext cx="819098" cy="935824"/>
              <a:chOff x="4132972" y="3740348"/>
              <a:chExt cx="819098" cy="935824"/>
            </a:xfrm>
          </p:grpSpPr>
          <p:sp>
            <p:nvSpPr>
              <p:cNvPr id="17" name="Cube 16"/>
              <p:cNvSpPr/>
              <p:nvPr/>
            </p:nvSpPr>
            <p:spPr>
              <a:xfrm>
                <a:off x="4670170" y="3740348"/>
                <a:ext cx="245535" cy="246370"/>
              </a:xfrm>
              <a:prstGeom prst="cub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Cube 19"/>
              <p:cNvSpPr/>
              <p:nvPr/>
            </p:nvSpPr>
            <p:spPr>
              <a:xfrm>
                <a:off x="4670170" y="4000315"/>
                <a:ext cx="245535" cy="246370"/>
              </a:xfrm>
              <a:prstGeom prst="cub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Cube 22"/>
              <p:cNvSpPr/>
              <p:nvPr/>
            </p:nvSpPr>
            <p:spPr>
              <a:xfrm>
                <a:off x="4670170"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6" name="Straight Arrow Connector 25"/>
              <p:cNvCxnSpPr/>
              <p:nvPr/>
            </p:nvCxnSpPr>
            <p:spPr>
              <a:xfrm>
                <a:off x="4132972" y="4674577"/>
                <a:ext cx="819098" cy="159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Cube 30"/>
              <p:cNvSpPr/>
              <p:nvPr/>
            </p:nvSpPr>
            <p:spPr>
              <a:xfrm>
                <a:off x="4415682"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Cube 31"/>
              <p:cNvSpPr/>
              <p:nvPr/>
            </p:nvSpPr>
            <p:spPr>
              <a:xfrm>
                <a:off x="4415682" y="4000315"/>
                <a:ext cx="245535" cy="246370"/>
              </a:xfrm>
              <a:prstGeom prst="cub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Cube 32"/>
              <p:cNvSpPr/>
              <p:nvPr/>
            </p:nvSpPr>
            <p:spPr>
              <a:xfrm>
                <a:off x="4415682" y="4258040"/>
                <a:ext cx="245535" cy="246370"/>
              </a:xfrm>
              <a:prstGeom prst="cub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Cube 33"/>
              <p:cNvSpPr/>
              <p:nvPr/>
            </p:nvSpPr>
            <p:spPr>
              <a:xfrm>
                <a:off x="4158603" y="3740348"/>
                <a:ext cx="245535" cy="246370"/>
              </a:xfrm>
              <a:prstGeom prst="cub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Cube 34"/>
              <p:cNvSpPr/>
              <p:nvPr/>
            </p:nvSpPr>
            <p:spPr>
              <a:xfrm>
                <a:off x="4158603"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Cube 35"/>
              <p:cNvSpPr/>
              <p:nvPr/>
            </p:nvSpPr>
            <p:spPr>
              <a:xfrm>
                <a:off x="4158603" y="4258040"/>
                <a:ext cx="245535" cy="246370"/>
              </a:xfrm>
              <a:prstGeom prst="cub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7" name="Rectangle 26"/>
            <p:cNvSpPr/>
            <p:nvPr/>
          </p:nvSpPr>
          <p:spPr>
            <a:xfrm>
              <a:off x="4394633" y="4548202"/>
              <a:ext cx="209426" cy="269021"/>
            </a:xfrm>
            <a:prstGeom prst="rect">
              <a:avLst/>
            </a:prstGeom>
            <a:solidFill>
              <a:schemeClr val="bg1"/>
            </a:solidFill>
          </p:spPr>
          <p:txBody>
            <a:bodyPr wrap="none">
              <a:spAutoFit/>
            </a:bodyPr>
            <a:lstStyle/>
            <a:p>
              <a:r>
                <a:rPr lang="en-US" sz="2400" i="1" dirty="0"/>
                <a:t>V</a:t>
              </a:r>
            </a:p>
          </p:txBody>
        </p:sp>
      </p:grpSp>
      <mc:AlternateContent xmlns:mc="http://schemas.openxmlformats.org/markup-compatibility/2006" xmlns:a14="http://schemas.microsoft.com/office/drawing/2010/main">
        <mc:Choice Requires="a14">
          <p:sp>
            <p:nvSpPr>
              <p:cNvPr id="39" name="Rectangle 38"/>
              <p:cNvSpPr/>
              <p:nvPr/>
            </p:nvSpPr>
            <p:spPr>
              <a:xfrm>
                <a:off x="976884" y="2874444"/>
                <a:ext cx="5397162" cy="1211422"/>
              </a:xfrm>
              <a:prstGeom prst="rect">
                <a:avLst/>
              </a:prstGeom>
            </p:spPr>
            <p:txBody>
              <a:bodyPr wrap="square">
                <a:spAutoFit/>
              </a:bodyPr>
              <a:lstStyle/>
              <a:p>
                <a:pPr marL="457200" indent="-457200">
                  <a:buAutoNum type="arabicPeriod"/>
                </a:pPr>
                <a:r>
                  <a:rPr lang="en-US" sz="2400" dirty="0" smtClean="0"/>
                  <a:t>Eigen-decomposition of  </a:t>
                </a:r>
                <a14:m>
                  <m:oMath xmlns:m="http://schemas.openxmlformats.org/officeDocument/2006/math">
                    <m:sSub>
                      <m:sSubPr>
                        <m:ctrlPr>
                          <a:rPr lang="en-US" sz="2400" i="1">
                            <a:latin typeface="Cambria Math" panose="02040503050406030204" pitchFamily="18" charset="0"/>
                          </a:rPr>
                        </m:ctrlPr>
                      </m:sSubPr>
                      <m:e>
                        <m:r>
                          <m:rPr>
                            <m:sty m:val="p"/>
                          </m:rPr>
                          <a:rPr lang="en-US" sz="2400" b="0" i="0" smtClean="0">
                            <a:latin typeface="Cambria Math" panose="02040503050406030204" pitchFamily="18" charset="0"/>
                          </a:rPr>
                          <m:t>E</m:t>
                        </m:r>
                      </m:e>
                      <m:sub>
                        <m:r>
                          <a:rPr lang="en-US" sz="2400">
                            <a:latin typeface="Cambria Math" panose="02040503050406030204" pitchFamily="18" charset="0"/>
                          </a:rPr>
                          <m:t>2</m:t>
                        </m:r>
                      </m:sub>
                    </m:sSub>
                  </m:oMath>
                </a14:m>
                <a:r>
                  <a:rPr lang="en-US" sz="2400" dirty="0" smtClean="0"/>
                  <a:t> </a:t>
                </a:r>
              </a:p>
              <a:p>
                <a:r>
                  <a:rPr lang="en-US" sz="2400" dirty="0" smtClean="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𝑀</m:t>
                        </m:r>
                      </m:e>
                      <m:sub>
                        <m:r>
                          <a:rPr lang="en-US" sz="2400" i="1">
                            <a:latin typeface="Cambria Math" panose="02040503050406030204" pitchFamily="18" charset="0"/>
                            <a:ea typeface="Cambria Math" panose="02040503050406030204" pitchFamily="18" charset="0"/>
                          </a:rPr>
                          <m:t>2</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𝑈</m:t>
                        </m:r>
                      </m:e>
                      <m:sub>
                        <m:r>
                          <a:rPr lang="en-US" sz="2400" i="1">
                            <a:latin typeface="Cambria Math" panose="02040503050406030204" pitchFamily="18" charset="0"/>
                            <a:ea typeface="Cambria Math" panose="02040503050406030204" pitchFamily="18" charset="0"/>
                          </a:rPr>
                          <m:t>1</m:t>
                        </m:r>
                      </m:sub>
                    </m:sSub>
                    <m:acc>
                      <m:accPr>
                        <m:chr m:val="̃"/>
                        <m:ctrlPr>
                          <a:rPr lang="en-US" sz="2400" i="1">
                            <a:latin typeface="Cambria Math" panose="02040503050406030204" pitchFamily="18" charset="0"/>
                            <a:ea typeface="Cambria Math" panose="02040503050406030204" pitchFamily="18" charset="0"/>
                          </a:rPr>
                        </m:ctrlPr>
                      </m:acc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𝑀</m:t>
                            </m:r>
                          </m:e>
                          <m:sub>
                            <m:r>
                              <a:rPr lang="en-US" sz="2400" i="1">
                                <a:latin typeface="Cambria Math" panose="02040503050406030204" pitchFamily="18" charset="0"/>
                                <a:ea typeface="Cambria Math" panose="02040503050406030204" pitchFamily="18" charset="0"/>
                              </a:rPr>
                              <m:t>2</m:t>
                            </m:r>
                          </m:sub>
                        </m:sSub>
                      </m:e>
                    </m:acc>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𝑈</m:t>
                        </m:r>
                      </m:e>
                      <m:sub>
                        <m:r>
                          <a:rPr lang="en-US" sz="2400" i="1">
                            <a:latin typeface="Cambria Math" panose="02040503050406030204" pitchFamily="18" charset="0"/>
                            <a:ea typeface="Cambria Math" panose="02040503050406030204" pitchFamily="18" charset="0"/>
                          </a:rPr>
                          <m:t>1</m:t>
                        </m:r>
                      </m:sub>
                      <m:sup>
                        <m:r>
                          <a:rPr lang="en-US" sz="2400" i="1">
                            <a:latin typeface="Cambria Math" panose="02040503050406030204" pitchFamily="18" charset="0"/>
                            <a:ea typeface="Cambria Math" panose="02040503050406030204" pitchFamily="18" charset="0"/>
                          </a:rPr>
                          <m:t>𝑇</m:t>
                        </m:r>
                      </m:sup>
                    </m:sSubSup>
                    <m:r>
                      <a:rPr lang="en-US" sz="2400" b="0" i="1" smtClean="0">
                        <a:latin typeface="Cambria Math" panose="02040503050406030204" pitchFamily="18" charset="0"/>
                        <a:ea typeface="Cambria Math" panose="02040503050406030204" pitchFamily="18" charset="0"/>
                      </a:rPr>
                      <m:t>)</m:t>
                    </m:r>
                  </m:oMath>
                </a14:m>
                <a:endParaRPr lang="en-US" sz="2400" dirty="0" smtClean="0"/>
              </a:p>
              <a:p>
                <a:endParaRPr lang="en-US" sz="2400" dirty="0"/>
              </a:p>
            </p:txBody>
          </p:sp>
        </mc:Choice>
        <mc:Fallback xmlns="">
          <p:sp>
            <p:nvSpPr>
              <p:cNvPr id="39" name="Rectangle 38"/>
              <p:cNvSpPr>
                <a:spLocks noRot="1" noChangeAspect="1" noMove="1" noResize="1" noEditPoints="1" noAdjustHandles="1" noChangeArrowheads="1" noChangeShapeType="1" noTextEdit="1"/>
              </p:cNvSpPr>
              <p:nvPr/>
            </p:nvSpPr>
            <p:spPr>
              <a:xfrm>
                <a:off x="976884" y="2874444"/>
                <a:ext cx="5397162" cy="1211422"/>
              </a:xfrm>
              <a:prstGeom prst="rect">
                <a:avLst/>
              </a:prstGeom>
              <a:blipFill rotWithShape="0">
                <a:blip r:embed="rId5"/>
                <a:stretch>
                  <a:fillRect l="-1806" t="-5051"/>
                </a:stretch>
              </a:blipFill>
            </p:spPr>
            <p:txBody>
              <a:bodyPr/>
              <a:lstStyle/>
              <a:p>
                <a:r>
                  <a:rPr lang="en-US">
                    <a:noFill/>
                  </a:rPr>
                  <a:t> </a:t>
                </a:r>
              </a:p>
            </p:txBody>
          </p:sp>
        </mc:Fallback>
      </mc:AlternateContent>
      <p:grpSp>
        <p:nvGrpSpPr>
          <p:cNvPr id="43" name="Group 42"/>
          <p:cNvGrpSpPr/>
          <p:nvPr/>
        </p:nvGrpSpPr>
        <p:grpSpPr>
          <a:xfrm>
            <a:off x="7392384" y="4495855"/>
            <a:ext cx="1209856" cy="1338186"/>
            <a:chOff x="3836995" y="3740348"/>
            <a:chExt cx="1115075" cy="1233352"/>
          </a:xfrm>
        </p:grpSpPr>
        <p:cxnSp>
          <p:nvCxnSpPr>
            <p:cNvPr id="44" name="Straight Arrow Connector 43"/>
            <p:cNvCxnSpPr/>
            <p:nvPr/>
          </p:nvCxnSpPr>
          <p:spPr>
            <a:xfrm>
              <a:off x="3967036" y="3763645"/>
              <a:ext cx="0" cy="77197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836995" y="3955078"/>
              <a:ext cx="298736" cy="425498"/>
            </a:xfrm>
            <a:prstGeom prst="rect">
              <a:avLst/>
            </a:prstGeom>
            <a:solidFill>
              <a:schemeClr val="bg1"/>
            </a:solidFill>
          </p:spPr>
          <p:txBody>
            <a:bodyPr wrap="none">
              <a:spAutoFit/>
            </a:bodyPr>
            <a:lstStyle/>
            <a:p>
              <a:r>
                <a:rPr lang="en-US" sz="2400" i="1" dirty="0" smtClean="0"/>
                <a:t>k</a:t>
              </a:r>
              <a:endParaRPr lang="en-US" sz="2400" i="1" dirty="0"/>
            </a:p>
          </p:txBody>
        </p:sp>
        <p:grpSp>
          <p:nvGrpSpPr>
            <p:cNvPr id="46" name="Group 45"/>
            <p:cNvGrpSpPr/>
            <p:nvPr/>
          </p:nvGrpSpPr>
          <p:grpSpPr>
            <a:xfrm>
              <a:off x="4132972" y="3740348"/>
              <a:ext cx="819098" cy="935824"/>
              <a:chOff x="4132972" y="3740348"/>
              <a:chExt cx="819098" cy="935824"/>
            </a:xfrm>
          </p:grpSpPr>
          <p:sp>
            <p:nvSpPr>
              <p:cNvPr id="48" name="Cube 47"/>
              <p:cNvSpPr/>
              <p:nvPr/>
            </p:nvSpPr>
            <p:spPr>
              <a:xfrm>
                <a:off x="4670170"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Cube 48"/>
              <p:cNvSpPr/>
              <p:nvPr/>
            </p:nvSpPr>
            <p:spPr>
              <a:xfrm>
                <a:off x="4670170"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Cube 49"/>
              <p:cNvSpPr/>
              <p:nvPr/>
            </p:nvSpPr>
            <p:spPr>
              <a:xfrm>
                <a:off x="4670170"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1" name="Straight Arrow Connector 50"/>
              <p:cNvCxnSpPr/>
              <p:nvPr/>
            </p:nvCxnSpPr>
            <p:spPr>
              <a:xfrm>
                <a:off x="4132972" y="4674577"/>
                <a:ext cx="819098" cy="159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Cube 51"/>
              <p:cNvSpPr/>
              <p:nvPr/>
            </p:nvSpPr>
            <p:spPr>
              <a:xfrm>
                <a:off x="4415682"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Cube 52"/>
              <p:cNvSpPr/>
              <p:nvPr/>
            </p:nvSpPr>
            <p:spPr>
              <a:xfrm>
                <a:off x="4415682"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Cube 53"/>
              <p:cNvSpPr/>
              <p:nvPr/>
            </p:nvSpPr>
            <p:spPr>
              <a:xfrm>
                <a:off x="4415682"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Cube 54"/>
              <p:cNvSpPr/>
              <p:nvPr/>
            </p:nvSpPr>
            <p:spPr>
              <a:xfrm>
                <a:off x="4158603"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 name="Cube 55"/>
              <p:cNvSpPr/>
              <p:nvPr/>
            </p:nvSpPr>
            <p:spPr>
              <a:xfrm>
                <a:off x="4158603"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Cube 56"/>
              <p:cNvSpPr/>
              <p:nvPr/>
            </p:nvSpPr>
            <p:spPr>
              <a:xfrm>
                <a:off x="4158603"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7" name="Rectangle 46"/>
            <p:cNvSpPr/>
            <p:nvPr/>
          </p:nvSpPr>
          <p:spPr>
            <a:xfrm>
              <a:off x="4394633" y="4548202"/>
              <a:ext cx="298736" cy="425498"/>
            </a:xfrm>
            <a:prstGeom prst="rect">
              <a:avLst/>
            </a:prstGeom>
            <a:solidFill>
              <a:schemeClr val="bg1"/>
            </a:solidFill>
          </p:spPr>
          <p:txBody>
            <a:bodyPr wrap="none">
              <a:spAutoFit/>
            </a:bodyPr>
            <a:lstStyle/>
            <a:p>
              <a:r>
                <a:rPr lang="en-US" sz="2400" i="1" dirty="0" smtClean="0"/>
                <a:t>k</a:t>
              </a:r>
              <a:endParaRPr lang="en-US" sz="2400" i="1" dirty="0"/>
            </a:p>
          </p:txBody>
        </p:sp>
      </p:grpSp>
      <mc:AlternateContent xmlns:mc="http://schemas.openxmlformats.org/markup-compatibility/2006" xmlns:a14="http://schemas.microsoft.com/office/drawing/2010/main">
        <mc:Choice Requires="a14">
          <p:sp>
            <p:nvSpPr>
              <p:cNvPr id="58" name="Rectangle 57"/>
              <p:cNvSpPr/>
              <p:nvPr/>
            </p:nvSpPr>
            <p:spPr>
              <a:xfrm>
                <a:off x="7786443" y="4010432"/>
                <a:ext cx="599396"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m:rPr>
                              <m:sty m:val="p"/>
                            </m:rPr>
                            <a:rPr lang="en-US" sz="2400">
                              <a:latin typeface="Cambria Math" panose="02040503050406030204" pitchFamily="18" charset="0"/>
                              <a:ea typeface="Cambria Math" panose="02040503050406030204" pitchFamily="18" charset="0"/>
                            </a:rPr>
                            <m:t>Σ</m:t>
                          </m:r>
                        </m:e>
                        <m:sub>
                          <m:r>
                            <a:rPr lang="en-US" sz="2400" i="1">
                              <a:latin typeface="Cambria Math" panose="02040503050406030204" pitchFamily="18" charset="0"/>
                              <a:ea typeface="Cambria Math" panose="02040503050406030204" pitchFamily="18" charset="0"/>
                            </a:rPr>
                            <m:t>1</m:t>
                          </m:r>
                        </m:sub>
                      </m:sSub>
                    </m:oMath>
                  </m:oMathPara>
                </a14:m>
                <a:endParaRPr lang="en-US" sz="2400" dirty="0"/>
              </a:p>
            </p:txBody>
          </p:sp>
        </mc:Choice>
        <mc:Fallback xmlns="">
          <p:sp>
            <p:nvSpPr>
              <p:cNvPr id="58" name="Rectangle 57"/>
              <p:cNvSpPr>
                <a:spLocks noRot="1" noChangeAspect="1" noMove="1" noResize="1" noEditPoints="1" noAdjustHandles="1" noChangeArrowheads="1" noChangeShapeType="1" noTextEdit="1"/>
              </p:cNvSpPr>
              <p:nvPr/>
            </p:nvSpPr>
            <p:spPr>
              <a:xfrm>
                <a:off x="7786443" y="4010432"/>
                <a:ext cx="599396" cy="46166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5700731" y="2750927"/>
                <a:ext cx="3530647" cy="466153"/>
              </a:xfrm>
              <a:prstGeom prst="rect">
                <a:avLst/>
              </a:prstGeom>
            </p:spPr>
            <p:txBody>
              <a:bodyPr wrap="none">
                <a:spAutoFit/>
              </a:bodyPr>
              <a:lstStyle/>
              <a:p>
                <a:r>
                  <a:rPr lang="en-US" sz="2400" dirty="0" smtClean="0">
                    <a:solidFill>
                      <a:srgbClr val="FF0000"/>
                    </a:solidFill>
                  </a:rPr>
                  <a:t>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m:rPr>
                            <m:sty m:val="p"/>
                          </m:rPr>
                          <a:rPr lang="en-US" sz="2400">
                            <a:latin typeface="Cambria Math" panose="02040503050406030204" pitchFamily="18" charset="0"/>
                            <a:ea typeface="Cambria Math" panose="02040503050406030204" pitchFamily="18" charset="0"/>
                          </a:rPr>
                          <m:t>Σ</m:t>
                        </m:r>
                      </m:e>
                      <m:sub>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𝑐</m:t>
                        </m:r>
                      </m:e>
                      <m:sub>
                        <m:r>
                          <a:rPr lang="en-US" sz="2400" i="1">
                            <a:latin typeface="Cambria Math" panose="02040503050406030204" pitchFamily="18" charset="0"/>
                            <a:ea typeface="Cambria Math" panose="02040503050406030204" pitchFamily="18" charset="0"/>
                          </a:rPr>
                          <m:t>1</m:t>
                        </m:r>
                      </m:sub>
                    </m:sSub>
                    <m:d>
                      <m:dPr>
                        <m:ctrlPr>
                          <a:rPr lang="en-US" sz="2400" i="1">
                            <a:latin typeface="Cambria Math" panose="02040503050406030204" pitchFamily="18" charset="0"/>
                            <a:ea typeface="Cambria Math" panose="02040503050406030204" pitchFamily="18" charset="0"/>
                          </a:rPr>
                        </m:ctrlPr>
                      </m:dPr>
                      <m:e>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𝑈</m:t>
                            </m:r>
                          </m:e>
                          <m:sub>
                            <m:r>
                              <a:rPr lang="en-US" sz="2400" i="1">
                                <a:latin typeface="Cambria Math" panose="02040503050406030204" pitchFamily="18" charset="0"/>
                                <a:ea typeface="Cambria Math" panose="02040503050406030204" pitchFamily="18" charset="0"/>
                              </a:rPr>
                              <m:t>1</m:t>
                            </m:r>
                          </m:sub>
                          <m:sup>
                            <m:r>
                              <a:rPr lang="en-US" sz="2400" i="1">
                                <a:latin typeface="Cambria Math" panose="02040503050406030204" pitchFamily="18" charset="0"/>
                                <a:ea typeface="Cambria Math" panose="02040503050406030204" pitchFamily="18" charset="0"/>
                              </a:rPr>
                              <m:t>𝑇</m:t>
                            </m:r>
                          </m:sup>
                        </m:sSubSup>
                        <m:sSub>
                          <m:sSubPr>
                            <m:ctrlPr>
                              <a:rPr lang="en-US" sz="2400" i="1">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𝐸</m:t>
                            </m:r>
                          </m:e>
                          <m:sub>
                            <m:r>
                              <a:rPr lang="en-US" sz="2400" i="1">
                                <a:latin typeface="Cambria Math" panose="02040503050406030204" pitchFamily="18" charset="0"/>
                                <a:ea typeface="Cambria Math" panose="02040503050406030204" pitchFamily="18" charset="0"/>
                              </a:rPr>
                              <m:t>1</m:t>
                            </m:r>
                          </m:sub>
                        </m:sSub>
                      </m:e>
                    </m:d>
                    <m:r>
                      <a:rPr lang="en-US" sz="2400" i="1">
                        <a:latin typeface="Cambria Math" panose="02040503050406030204" pitchFamily="18" charset="0"/>
                        <a:ea typeface="Cambria Math" panose="02040503050406030204" pitchFamily="18" charset="0"/>
                      </a:rPr>
                      <m:t>⊗</m:t>
                    </m:r>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𝑈</m:t>
                        </m:r>
                      </m:e>
                      <m:sub>
                        <m:r>
                          <a:rPr lang="en-US" sz="2400" i="1">
                            <a:latin typeface="Cambria Math" panose="02040503050406030204" pitchFamily="18" charset="0"/>
                            <a:ea typeface="Cambria Math" panose="02040503050406030204" pitchFamily="18" charset="0"/>
                          </a:rPr>
                          <m:t>1</m:t>
                        </m:r>
                      </m:sub>
                      <m:sup>
                        <m:r>
                          <a:rPr lang="en-US" sz="2400" i="1">
                            <a:latin typeface="Cambria Math" panose="02040503050406030204" pitchFamily="18" charset="0"/>
                            <a:ea typeface="Cambria Math" panose="02040503050406030204" pitchFamily="18" charset="0"/>
                          </a:rPr>
                          <m:t>𝑇</m:t>
                        </m:r>
                      </m:sup>
                    </m:sSubSup>
                    <m:sSub>
                      <m:sSubPr>
                        <m:ctrlPr>
                          <a:rPr lang="en-US" sz="2400" i="1">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𝐸</m:t>
                        </m:r>
                      </m:e>
                      <m:sub>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m:t>
                    </m:r>
                  </m:oMath>
                </a14:m>
                <a:endParaRPr lang="en-US" sz="2400" dirty="0"/>
              </a:p>
            </p:txBody>
          </p:sp>
        </mc:Choice>
        <mc:Fallback xmlns="">
          <p:sp>
            <p:nvSpPr>
              <p:cNvPr id="59" name="Rectangle 58"/>
              <p:cNvSpPr>
                <a:spLocks noRot="1" noChangeAspect="1" noMove="1" noResize="1" noEditPoints="1" noAdjustHandles="1" noChangeArrowheads="1" noChangeShapeType="1" noTextEdit="1"/>
              </p:cNvSpPr>
              <p:nvPr/>
            </p:nvSpPr>
            <p:spPr>
              <a:xfrm>
                <a:off x="5700731" y="2750927"/>
                <a:ext cx="3530647" cy="466153"/>
              </a:xfrm>
              <a:prstGeom prst="rect">
                <a:avLst/>
              </a:prstGeom>
              <a:blipFill rotWithShape="0">
                <a:blip r:embed="rId7"/>
                <a:stretch>
                  <a:fillRect r="-691" b="-16883"/>
                </a:stretch>
              </a:blipFill>
            </p:spPr>
            <p:txBody>
              <a:bodyPr/>
              <a:lstStyle/>
              <a:p>
                <a:r>
                  <a:rPr lang="en-US">
                    <a:noFill/>
                  </a:rPr>
                  <a:t> </a:t>
                </a:r>
              </a:p>
            </p:txBody>
          </p:sp>
        </mc:Fallback>
      </mc:AlternateContent>
      <p:sp>
        <p:nvSpPr>
          <p:cNvPr id="60" name="Equal 59"/>
          <p:cNvSpPr/>
          <p:nvPr/>
        </p:nvSpPr>
        <p:spPr>
          <a:xfrm>
            <a:off x="4911275" y="4727934"/>
            <a:ext cx="789456" cy="399829"/>
          </a:xfrm>
          <a:prstGeom prst="mathEqual">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1" name="Group 60"/>
          <p:cNvGrpSpPr/>
          <p:nvPr/>
        </p:nvGrpSpPr>
        <p:grpSpPr>
          <a:xfrm>
            <a:off x="5811080" y="4200066"/>
            <a:ext cx="1261872" cy="1941796"/>
            <a:chOff x="3789054" y="3740348"/>
            <a:chExt cx="1163016" cy="1059831"/>
          </a:xfrm>
        </p:grpSpPr>
        <p:cxnSp>
          <p:nvCxnSpPr>
            <p:cNvPr id="62" name="Straight Arrow Connector 61"/>
            <p:cNvCxnSpPr/>
            <p:nvPr/>
          </p:nvCxnSpPr>
          <p:spPr>
            <a:xfrm>
              <a:off x="3967036" y="3763645"/>
              <a:ext cx="0" cy="77197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3789054" y="3967969"/>
              <a:ext cx="331239" cy="290071"/>
            </a:xfrm>
            <a:prstGeom prst="rect">
              <a:avLst/>
            </a:prstGeom>
            <a:solidFill>
              <a:schemeClr val="bg1"/>
            </a:solidFill>
          </p:spPr>
          <p:txBody>
            <a:bodyPr wrap="none">
              <a:spAutoFit/>
            </a:bodyPr>
            <a:lstStyle/>
            <a:p>
              <a:r>
                <a:rPr lang="en-US" sz="2400" i="1" dirty="0" smtClean="0"/>
                <a:t>V</a:t>
              </a:r>
              <a:endParaRPr lang="en-US" sz="2400" i="1" dirty="0"/>
            </a:p>
          </p:txBody>
        </p:sp>
        <p:grpSp>
          <p:nvGrpSpPr>
            <p:cNvPr id="64" name="Group 63"/>
            <p:cNvGrpSpPr/>
            <p:nvPr/>
          </p:nvGrpSpPr>
          <p:grpSpPr>
            <a:xfrm>
              <a:off x="4132972" y="3740348"/>
              <a:ext cx="819098" cy="935824"/>
              <a:chOff x="4132972" y="3740348"/>
              <a:chExt cx="819098" cy="935824"/>
            </a:xfrm>
          </p:grpSpPr>
          <p:sp>
            <p:nvSpPr>
              <p:cNvPr id="66" name="Cube 65"/>
              <p:cNvSpPr/>
              <p:nvPr/>
            </p:nvSpPr>
            <p:spPr>
              <a:xfrm>
                <a:off x="4670170"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Cube 66"/>
              <p:cNvSpPr/>
              <p:nvPr/>
            </p:nvSpPr>
            <p:spPr>
              <a:xfrm>
                <a:off x="4670170"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Cube 67"/>
              <p:cNvSpPr/>
              <p:nvPr/>
            </p:nvSpPr>
            <p:spPr>
              <a:xfrm>
                <a:off x="4670170"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69" name="Straight Arrow Connector 68"/>
              <p:cNvCxnSpPr/>
              <p:nvPr/>
            </p:nvCxnSpPr>
            <p:spPr>
              <a:xfrm>
                <a:off x="4132972" y="4674577"/>
                <a:ext cx="819098" cy="159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Cube 69"/>
              <p:cNvSpPr/>
              <p:nvPr/>
            </p:nvSpPr>
            <p:spPr>
              <a:xfrm>
                <a:off x="4415682"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Cube 70"/>
              <p:cNvSpPr/>
              <p:nvPr/>
            </p:nvSpPr>
            <p:spPr>
              <a:xfrm>
                <a:off x="4415682"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Cube 71"/>
              <p:cNvSpPr/>
              <p:nvPr/>
            </p:nvSpPr>
            <p:spPr>
              <a:xfrm>
                <a:off x="4415682"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3" name="Cube 72"/>
              <p:cNvSpPr/>
              <p:nvPr/>
            </p:nvSpPr>
            <p:spPr>
              <a:xfrm>
                <a:off x="4158603"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4" name="Cube 73"/>
              <p:cNvSpPr/>
              <p:nvPr/>
            </p:nvSpPr>
            <p:spPr>
              <a:xfrm>
                <a:off x="4158603"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Cube 74"/>
              <p:cNvSpPr/>
              <p:nvPr/>
            </p:nvSpPr>
            <p:spPr>
              <a:xfrm>
                <a:off x="4158603"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5" name="Rectangle 64"/>
            <p:cNvSpPr/>
            <p:nvPr/>
          </p:nvSpPr>
          <p:spPr>
            <a:xfrm>
              <a:off x="4394632" y="4548202"/>
              <a:ext cx="312193" cy="251977"/>
            </a:xfrm>
            <a:prstGeom prst="rect">
              <a:avLst/>
            </a:prstGeom>
            <a:solidFill>
              <a:schemeClr val="bg1"/>
            </a:solidFill>
          </p:spPr>
          <p:txBody>
            <a:bodyPr wrap="square">
              <a:spAutoFit/>
            </a:bodyPr>
            <a:lstStyle/>
            <a:p>
              <a:r>
                <a:rPr lang="en-US" sz="2400" i="1" dirty="0" smtClean="0"/>
                <a:t>k</a:t>
              </a:r>
              <a:endParaRPr lang="en-US" sz="2400" i="1" dirty="0"/>
            </a:p>
          </p:txBody>
        </p:sp>
      </p:grpSp>
      <mc:AlternateContent xmlns:mc="http://schemas.openxmlformats.org/markup-compatibility/2006" xmlns:a14="http://schemas.microsoft.com/office/drawing/2010/main">
        <mc:Choice Requires="a14">
          <p:sp>
            <p:nvSpPr>
              <p:cNvPr id="76" name="Rectangle 75"/>
              <p:cNvSpPr/>
              <p:nvPr/>
            </p:nvSpPr>
            <p:spPr>
              <a:xfrm>
                <a:off x="5727782" y="3750014"/>
                <a:ext cx="1819427" cy="461665"/>
              </a:xfrm>
              <a:prstGeom prst="rect">
                <a:avLst/>
              </a:prstGeom>
            </p:spPr>
            <p:txBody>
              <a:bodyPr wrap="square">
                <a:spAutoFit/>
              </a:bodyPr>
              <a:lstStyle/>
              <a:p>
                <a14:m>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𝑈</m:t>
                        </m:r>
                      </m:e>
                      <m:sub>
                        <m:r>
                          <a:rPr lang="en-US" sz="2400" b="0" i="1" dirty="0" smtClean="0">
                            <a:latin typeface="Cambria Math" panose="02040503050406030204" pitchFamily="18" charset="0"/>
                          </a:rPr>
                          <m:t>1</m:t>
                        </m:r>
                      </m:sub>
                    </m:sSub>
                  </m:oMath>
                </a14:m>
                <a:r>
                  <a:rPr lang="en-US" sz="2400" dirty="0" smtClean="0"/>
                  <a:t>(</a:t>
                </a:r>
                <a:r>
                  <a:rPr lang="en-US" sz="2400" dirty="0" err="1" smtClean="0"/>
                  <a:t>Eigenvec</a:t>
                </a:r>
                <a:r>
                  <a:rPr lang="en-US" sz="2400" dirty="0" smtClean="0"/>
                  <a:t>) </a:t>
                </a:r>
                <a:endParaRPr lang="en-US" sz="2400" dirty="0"/>
              </a:p>
            </p:txBody>
          </p:sp>
        </mc:Choice>
        <mc:Fallback xmlns="">
          <p:sp>
            <p:nvSpPr>
              <p:cNvPr id="76" name="Rectangle 75"/>
              <p:cNvSpPr>
                <a:spLocks noRot="1" noChangeAspect="1" noMove="1" noResize="1" noEditPoints="1" noAdjustHandles="1" noChangeArrowheads="1" noChangeShapeType="1" noTextEdit="1"/>
              </p:cNvSpPr>
              <p:nvPr/>
            </p:nvSpPr>
            <p:spPr>
              <a:xfrm>
                <a:off x="5727782" y="3750014"/>
                <a:ext cx="1819427" cy="461665"/>
              </a:xfrm>
              <a:prstGeom prst="rect">
                <a:avLst/>
              </a:prstGeom>
              <a:blipFill rotWithShape="0">
                <a:blip r:embed="rId8"/>
                <a:stretch>
                  <a:fillRect l="-1007" t="-10526" r="-6376" b="-28947"/>
                </a:stretch>
              </a:blipFill>
            </p:spPr>
            <p:txBody>
              <a:bodyPr/>
              <a:lstStyle/>
              <a:p>
                <a:r>
                  <a:rPr lang="en-US">
                    <a:noFill/>
                  </a:rPr>
                  <a:t> </a:t>
                </a:r>
              </a:p>
            </p:txBody>
          </p:sp>
        </mc:Fallback>
      </mc:AlternateContent>
      <p:grpSp>
        <p:nvGrpSpPr>
          <p:cNvPr id="77" name="Group 76"/>
          <p:cNvGrpSpPr/>
          <p:nvPr/>
        </p:nvGrpSpPr>
        <p:grpSpPr>
          <a:xfrm rot="5400000">
            <a:off x="9196272" y="4199309"/>
            <a:ext cx="1330828" cy="1912406"/>
            <a:chOff x="4132972" y="3740348"/>
            <a:chExt cx="1226570" cy="1043790"/>
          </a:xfrm>
        </p:grpSpPr>
        <p:cxnSp>
          <p:nvCxnSpPr>
            <p:cNvPr id="78" name="Straight Arrow Connector 77"/>
            <p:cNvCxnSpPr/>
            <p:nvPr/>
          </p:nvCxnSpPr>
          <p:spPr>
            <a:xfrm>
              <a:off x="5126990" y="3746036"/>
              <a:ext cx="0" cy="77197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rot="16200000">
              <a:off x="5016550" y="3850483"/>
              <a:ext cx="196157" cy="489826"/>
            </a:xfrm>
            <a:prstGeom prst="rect">
              <a:avLst/>
            </a:prstGeom>
            <a:solidFill>
              <a:schemeClr val="bg1"/>
            </a:solidFill>
          </p:spPr>
          <p:txBody>
            <a:bodyPr wrap="none">
              <a:spAutoFit/>
            </a:bodyPr>
            <a:lstStyle/>
            <a:p>
              <a:r>
                <a:rPr lang="en-US" sz="2400" i="1" dirty="0" smtClean="0"/>
                <a:t>V</a:t>
              </a:r>
              <a:endParaRPr lang="en-US" sz="2400" i="1" dirty="0"/>
            </a:p>
          </p:txBody>
        </p:sp>
        <p:grpSp>
          <p:nvGrpSpPr>
            <p:cNvPr id="80" name="Group 79"/>
            <p:cNvGrpSpPr/>
            <p:nvPr/>
          </p:nvGrpSpPr>
          <p:grpSpPr>
            <a:xfrm>
              <a:off x="4132972" y="3740348"/>
              <a:ext cx="819098" cy="935824"/>
              <a:chOff x="4132972" y="3740348"/>
              <a:chExt cx="819098" cy="935824"/>
            </a:xfrm>
          </p:grpSpPr>
          <p:sp>
            <p:nvSpPr>
              <p:cNvPr id="82" name="Cube 81"/>
              <p:cNvSpPr/>
              <p:nvPr/>
            </p:nvSpPr>
            <p:spPr>
              <a:xfrm>
                <a:off x="4670170"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Cube 82"/>
              <p:cNvSpPr/>
              <p:nvPr/>
            </p:nvSpPr>
            <p:spPr>
              <a:xfrm>
                <a:off x="4670170"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Cube 83"/>
              <p:cNvSpPr/>
              <p:nvPr/>
            </p:nvSpPr>
            <p:spPr>
              <a:xfrm>
                <a:off x="4670170"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5" name="Straight Arrow Connector 84"/>
              <p:cNvCxnSpPr/>
              <p:nvPr/>
            </p:nvCxnSpPr>
            <p:spPr>
              <a:xfrm>
                <a:off x="4132972" y="4674577"/>
                <a:ext cx="819098" cy="159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Cube 85"/>
              <p:cNvSpPr/>
              <p:nvPr/>
            </p:nvSpPr>
            <p:spPr>
              <a:xfrm>
                <a:off x="4415682"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Cube 86"/>
              <p:cNvSpPr/>
              <p:nvPr/>
            </p:nvSpPr>
            <p:spPr>
              <a:xfrm>
                <a:off x="4415682"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 name="Cube 87"/>
              <p:cNvSpPr/>
              <p:nvPr/>
            </p:nvSpPr>
            <p:spPr>
              <a:xfrm>
                <a:off x="4415682"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 name="Cube 88"/>
              <p:cNvSpPr/>
              <p:nvPr/>
            </p:nvSpPr>
            <p:spPr>
              <a:xfrm>
                <a:off x="4158603"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 name="Cube 89"/>
              <p:cNvSpPr/>
              <p:nvPr/>
            </p:nvSpPr>
            <p:spPr>
              <a:xfrm>
                <a:off x="4158603"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1" name="Cube 90"/>
              <p:cNvSpPr/>
              <p:nvPr/>
            </p:nvSpPr>
            <p:spPr>
              <a:xfrm>
                <a:off x="4158603"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1" name="Rectangle 80"/>
            <p:cNvSpPr/>
            <p:nvPr/>
          </p:nvSpPr>
          <p:spPr>
            <a:xfrm rot="16200000">
              <a:off x="4448614" y="4495425"/>
              <a:ext cx="151928" cy="425498"/>
            </a:xfrm>
            <a:prstGeom prst="rect">
              <a:avLst/>
            </a:prstGeom>
            <a:solidFill>
              <a:schemeClr val="bg1"/>
            </a:solidFill>
          </p:spPr>
          <p:txBody>
            <a:bodyPr wrap="square">
              <a:spAutoFit/>
            </a:bodyPr>
            <a:lstStyle/>
            <a:p>
              <a:r>
                <a:rPr lang="en-US" sz="2400" i="1" dirty="0" smtClean="0"/>
                <a:t>k</a:t>
              </a:r>
              <a:endParaRPr lang="en-US" sz="2400" i="1" dirty="0"/>
            </a:p>
          </p:txBody>
        </p:sp>
      </p:grpSp>
      <mc:AlternateContent xmlns:mc="http://schemas.openxmlformats.org/markup-compatibility/2006" xmlns:a14="http://schemas.microsoft.com/office/drawing/2010/main">
        <mc:Choice Requires="a14">
          <p:sp>
            <p:nvSpPr>
              <p:cNvPr id="92" name="Rectangle 91"/>
              <p:cNvSpPr/>
              <p:nvPr/>
            </p:nvSpPr>
            <p:spPr>
              <a:xfrm>
                <a:off x="9311324" y="3973697"/>
                <a:ext cx="143813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𝑈</m:t>
                          </m:r>
                        </m:e>
                        <m:sub>
                          <m:r>
                            <a:rPr lang="en-US" sz="2400" i="1">
                              <a:latin typeface="Cambria Math" panose="02040503050406030204" pitchFamily="18" charset="0"/>
                              <a:ea typeface="Cambria Math" panose="02040503050406030204" pitchFamily="18" charset="0"/>
                            </a:rPr>
                            <m:t>1</m:t>
                          </m:r>
                        </m:sub>
                        <m:sup>
                          <m:r>
                            <a:rPr lang="en-US" sz="2400" i="1">
                              <a:latin typeface="Cambria Math" panose="02040503050406030204" pitchFamily="18" charset="0"/>
                              <a:ea typeface="Cambria Math" panose="02040503050406030204" pitchFamily="18" charset="0"/>
                            </a:rPr>
                            <m:t>𝑇</m:t>
                          </m:r>
                        </m:sup>
                      </m:sSubSup>
                    </m:oMath>
                  </m:oMathPara>
                </a14:m>
                <a:endParaRPr lang="en-US" sz="2400" dirty="0"/>
              </a:p>
            </p:txBody>
          </p:sp>
        </mc:Choice>
        <mc:Fallback xmlns="">
          <p:sp>
            <p:nvSpPr>
              <p:cNvPr id="92" name="Rectangle 91"/>
              <p:cNvSpPr>
                <a:spLocks noRot="1" noChangeAspect="1" noMove="1" noResize="1" noEditPoints="1" noAdjustHandles="1" noChangeArrowheads="1" noChangeShapeType="1" noTextEdit="1"/>
              </p:cNvSpPr>
              <p:nvPr/>
            </p:nvSpPr>
            <p:spPr>
              <a:xfrm>
                <a:off x="9311324" y="3973697"/>
                <a:ext cx="1438132" cy="461665"/>
              </a:xfrm>
              <a:prstGeom prst="rect">
                <a:avLst/>
              </a:prstGeom>
              <a:blipFill rotWithShape="0">
                <a:blip r:embed="rId9"/>
                <a:stretch>
                  <a:fillRect b="-2632"/>
                </a:stretch>
              </a:blipFill>
            </p:spPr>
            <p:txBody>
              <a:bodyPr/>
              <a:lstStyle/>
              <a:p>
                <a:r>
                  <a:rPr lang="en-US">
                    <a:noFill/>
                  </a:rPr>
                  <a:t> </a:t>
                </a:r>
              </a:p>
            </p:txBody>
          </p:sp>
        </mc:Fallback>
      </mc:AlternateContent>
      <p:cxnSp>
        <p:nvCxnSpPr>
          <p:cNvPr id="93" name="Straight Connector 92"/>
          <p:cNvCxnSpPr/>
          <p:nvPr/>
        </p:nvCxnSpPr>
        <p:spPr>
          <a:xfrm>
            <a:off x="6121791" y="3217080"/>
            <a:ext cx="1715066" cy="75661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endCxn id="92" idx="0"/>
          </p:cNvCxnSpPr>
          <p:nvPr/>
        </p:nvCxnSpPr>
        <p:spPr>
          <a:xfrm>
            <a:off x="7131398" y="3204438"/>
            <a:ext cx="2898992" cy="76925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endCxn id="92" idx="0"/>
          </p:cNvCxnSpPr>
          <p:nvPr/>
        </p:nvCxnSpPr>
        <p:spPr>
          <a:xfrm>
            <a:off x="8562784" y="3189942"/>
            <a:ext cx="1467606" cy="78375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7" name="Multiply 106"/>
          <p:cNvSpPr/>
          <p:nvPr/>
        </p:nvSpPr>
        <p:spPr>
          <a:xfrm>
            <a:off x="7131398" y="4763166"/>
            <a:ext cx="221022" cy="24096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ultiply 107"/>
          <p:cNvSpPr/>
          <p:nvPr/>
        </p:nvSpPr>
        <p:spPr>
          <a:xfrm>
            <a:off x="8662627" y="4763166"/>
            <a:ext cx="221022" cy="24096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Equal 114"/>
          <p:cNvSpPr/>
          <p:nvPr/>
        </p:nvSpPr>
        <p:spPr>
          <a:xfrm rot="20241994">
            <a:off x="5344257" y="2997577"/>
            <a:ext cx="386208" cy="276100"/>
          </a:xfrm>
          <a:prstGeom prst="mathEqual">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1438159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5" name="Straight Connector 384"/>
          <p:cNvCxnSpPr>
            <a:stCxn id="158" idx="0"/>
          </p:cNvCxnSpPr>
          <p:nvPr/>
        </p:nvCxnSpPr>
        <p:spPr>
          <a:xfrm flipH="1" flipV="1">
            <a:off x="5144305" y="2627295"/>
            <a:ext cx="3090015" cy="1724103"/>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a:stCxn id="141" idx="0"/>
          </p:cNvCxnSpPr>
          <p:nvPr/>
        </p:nvCxnSpPr>
        <p:spPr>
          <a:xfrm flipH="1" flipV="1">
            <a:off x="5909527" y="2627295"/>
            <a:ext cx="3721896" cy="1721919"/>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a:off x="3425262" y="3867240"/>
            <a:ext cx="2325194" cy="421355"/>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2884120" y="2627295"/>
            <a:ext cx="1486402" cy="1699748"/>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smtClean="0"/>
                  <a:t>Speedup 1 </a:t>
                </a:r>
                <a:br>
                  <a:rPr lang="en-US" dirty="0" smtClean="0"/>
                </a:br>
                <a:r>
                  <a:rPr lang="en-US" dirty="0" smtClean="0"/>
                  <a:t>Eigen-Decomposition of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𝑀</m:t>
                        </m:r>
                      </m:e>
                      <m:sub>
                        <m:r>
                          <a:rPr lang="en-US">
                            <a:latin typeface="Cambria Math" panose="02040503050406030204" pitchFamily="18" charset="0"/>
                          </a:rPr>
                          <m:t>2</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t="-8403" b="-231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113E31D-E2AB-40D1-8B51-AFA5AFEF393A}" type="slidenum">
              <a:rPr lang="en-US" smtClean="0"/>
              <a:t>39</a:t>
            </a:fld>
            <a:endParaRPr lang="en-US" dirty="0"/>
          </a:p>
        </p:txBody>
      </p:sp>
      <mc:AlternateContent xmlns:mc="http://schemas.openxmlformats.org/markup-compatibility/2006" xmlns:a14="http://schemas.microsoft.com/office/drawing/2010/main">
        <mc:Choice Requires="a14">
          <p:sp>
            <p:nvSpPr>
              <p:cNvPr id="5" name="Rectangle 4"/>
              <p:cNvSpPr/>
              <p:nvPr/>
            </p:nvSpPr>
            <p:spPr>
              <a:xfrm>
                <a:off x="2345048" y="1845734"/>
                <a:ext cx="7819256" cy="78156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4400" i="1" smtClean="0">
                              <a:latin typeface="Cambria Math" panose="02040503050406030204" pitchFamily="18" charset="0"/>
                              <a:ea typeface="Cambria Math" panose="02040503050406030204" pitchFamily="18" charset="0"/>
                            </a:rPr>
                          </m:ctrlPr>
                        </m:sSubPr>
                        <m:e>
                          <m:r>
                            <a:rPr lang="en-US" sz="4400" i="1">
                              <a:latin typeface="Cambria Math" panose="02040503050406030204" pitchFamily="18" charset="0"/>
                              <a:ea typeface="Cambria Math" panose="02040503050406030204" pitchFamily="18" charset="0"/>
                            </a:rPr>
                            <m:t>𝑀</m:t>
                          </m:r>
                        </m:e>
                        <m:sub>
                          <m:r>
                            <a:rPr lang="en-US" sz="4400" i="1">
                              <a:latin typeface="Cambria Math" panose="02040503050406030204" pitchFamily="18" charset="0"/>
                              <a:ea typeface="Cambria Math" panose="02040503050406030204" pitchFamily="18" charset="0"/>
                            </a:rPr>
                            <m:t>2</m:t>
                          </m:r>
                        </m:sub>
                      </m:sSub>
                      <m:r>
                        <a:rPr lang="en-US" sz="4400" i="1">
                          <a:latin typeface="Cambria Math" panose="02040503050406030204" pitchFamily="18" charset="0"/>
                          <a:ea typeface="Cambria Math" panose="02040503050406030204" pitchFamily="18" charset="0"/>
                        </a:rPr>
                        <m:t>=</m:t>
                      </m:r>
                      <m:d>
                        <m:dPr>
                          <m:ctrlPr>
                            <a:rPr lang="en-US" sz="4400" i="1">
                              <a:latin typeface="Cambria Math" panose="02040503050406030204" pitchFamily="18" charset="0"/>
                              <a:ea typeface="Cambria Math" panose="02040503050406030204" pitchFamily="18" charset="0"/>
                            </a:rPr>
                          </m:ctrlPr>
                        </m:dPr>
                        <m:e>
                          <m:sSub>
                            <m:sSubPr>
                              <m:ctrlPr>
                                <a:rPr lang="en-US" sz="4400" i="1">
                                  <a:latin typeface="Cambria Math" panose="02040503050406030204" pitchFamily="18" charset="0"/>
                                  <a:ea typeface="Cambria Math" panose="02040503050406030204" pitchFamily="18" charset="0"/>
                                </a:rPr>
                              </m:ctrlPr>
                            </m:sSubPr>
                            <m:e>
                              <m:r>
                                <a:rPr lang="en-US" sz="4400" i="1">
                                  <a:latin typeface="Cambria Math" panose="02040503050406030204" pitchFamily="18" charset="0"/>
                                  <a:ea typeface="Cambria Math" panose="02040503050406030204" pitchFamily="18" charset="0"/>
                                </a:rPr>
                                <m:t>𝑈</m:t>
                              </m:r>
                            </m:e>
                            <m:sub>
                              <m:r>
                                <a:rPr lang="en-US" sz="4400" i="1">
                                  <a:latin typeface="Cambria Math" panose="02040503050406030204" pitchFamily="18" charset="0"/>
                                  <a:ea typeface="Cambria Math" panose="02040503050406030204" pitchFamily="18" charset="0"/>
                                </a:rPr>
                                <m:t>1</m:t>
                              </m:r>
                            </m:sub>
                          </m:sSub>
                          <m:sSub>
                            <m:sSubPr>
                              <m:ctrlPr>
                                <a:rPr lang="en-US" sz="4400" i="1">
                                  <a:latin typeface="Cambria Math" panose="02040503050406030204" pitchFamily="18" charset="0"/>
                                  <a:ea typeface="Cambria Math" panose="02040503050406030204" pitchFamily="18" charset="0"/>
                                </a:rPr>
                              </m:ctrlPr>
                            </m:sSubPr>
                            <m:e>
                              <m:r>
                                <a:rPr lang="en-US" sz="4400" i="1">
                                  <a:latin typeface="Cambria Math" panose="02040503050406030204" pitchFamily="18" charset="0"/>
                                  <a:ea typeface="Cambria Math" panose="02040503050406030204" pitchFamily="18" charset="0"/>
                                </a:rPr>
                                <m:t>𝑈</m:t>
                              </m:r>
                            </m:e>
                            <m:sub>
                              <m:r>
                                <a:rPr lang="en-US" sz="4400" i="1">
                                  <a:latin typeface="Cambria Math" panose="02040503050406030204" pitchFamily="18" charset="0"/>
                                  <a:ea typeface="Cambria Math" panose="02040503050406030204" pitchFamily="18" charset="0"/>
                                </a:rPr>
                                <m:t>2</m:t>
                              </m:r>
                            </m:sub>
                          </m:sSub>
                        </m:e>
                      </m:d>
                      <m:r>
                        <m:rPr>
                          <m:sty m:val="p"/>
                        </m:rPr>
                        <a:rPr lang="en-US" sz="4400">
                          <a:latin typeface="Cambria Math" panose="02040503050406030204" pitchFamily="18" charset="0"/>
                          <a:ea typeface="Cambria Math" panose="02040503050406030204" pitchFamily="18" charset="0"/>
                        </a:rPr>
                        <m:t>Σ</m:t>
                      </m:r>
                      <m:sSup>
                        <m:sSupPr>
                          <m:ctrlPr>
                            <a:rPr lang="en-US" sz="4400" i="1">
                              <a:latin typeface="Cambria Math" panose="02040503050406030204" pitchFamily="18" charset="0"/>
                              <a:ea typeface="Cambria Math" panose="02040503050406030204" pitchFamily="18" charset="0"/>
                            </a:rPr>
                          </m:ctrlPr>
                        </m:sSupPr>
                        <m:e>
                          <m:d>
                            <m:dPr>
                              <m:ctrlPr>
                                <a:rPr lang="en-US" sz="4400" i="1">
                                  <a:latin typeface="Cambria Math" panose="02040503050406030204" pitchFamily="18" charset="0"/>
                                  <a:ea typeface="Cambria Math" panose="02040503050406030204" pitchFamily="18" charset="0"/>
                                </a:rPr>
                              </m:ctrlPr>
                            </m:dPr>
                            <m:e>
                              <m:sSub>
                                <m:sSubPr>
                                  <m:ctrlPr>
                                    <a:rPr lang="en-US" sz="4400" i="1">
                                      <a:latin typeface="Cambria Math" panose="02040503050406030204" pitchFamily="18" charset="0"/>
                                      <a:ea typeface="Cambria Math" panose="02040503050406030204" pitchFamily="18" charset="0"/>
                                    </a:rPr>
                                  </m:ctrlPr>
                                </m:sSubPr>
                                <m:e>
                                  <m:r>
                                    <a:rPr lang="en-US" sz="4400" i="1">
                                      <a:latin typeface="Cambria Math" panose="02040503050406030204" pitchFamily="18" charset="0"/>
                                      <a:ea typeface="Cambria Math" panose="02040503050406030204" pitchFamily="18" charset="0"/>
                                    </a:rPr>
                                    <m:t>𝑈</m:t>
                                  </m:r>
                                </m:e>
                                <m:sub>
                                  <m:r>
                                    <a:rPr lang="en-US" sz="4400" i="1">
                                      <a:latin typeface="Cambria Math" panose="02040503050406030204" pitchFamily="18" charset="0"/>
                                      <a:ea typeface="Cambria Math" panose="02040503050406030204" pitchFamily="18" charset="0"/>
                                    </a:rPr>
                                    <m:t>1</m:t>
                                  </m:r>
                                </m:sub>
                              </m:sSub>
                              <m:sSub>
                                <m:sSubPr>
                                  <m:ctrlPr>
                                    <a:rPr lang="en-US" sz="4400" i="1">
                                      <a:latin typeface="Cambria Math" panose="02040503050406030204" pitchFamily="18" charset="0"/>
                                      <a:ea typeface="Cambria Math" panose="02040503050406030204" pitchFamily="18" charset="0"/>
                                    </a:rPr>
                                  </m:ctrlPr>
                                </m:sSubPr>
                                <m:e>
                                  <m:r>
                                    <a:rPr lang="en-US" sz="4400" i="1">
                                      <a:latin typeface="Cambria Math" panose="02040503050406030204" pitchFamily="18" charset="0"/>
                                      <a:ea typeface="Cambria Math" panose="02040503050406030204" pitchFamily="18" charset="0"/>
                                    </a:rPr>
                                    <m:t>𝑈</m:t>
                                  </m:r>
                                </m:e>
                                <m:sub>
                                  <m:r>
                                    <a:rPr lang="en-US" sz="4400" i="1">
                                      <a:latin typeface="Cambria Math" panose="02040503050406030204" pitchFamily="18" charset="0"/>
                                      <a:ea typeface="Cambria Math" panose="02040503050406030204" pitchFamily="18" charset="0"/>
                                    </a:rPr>
                                    <m:t>2</m:t>
                                  </m:r>
                                </m:sub>
                              </m:sSub>
                            </m:e>
                          </m:d>
                        </m:e>
                        <m:sup>
                          <m:r>
                            <a:rPr lang="en-US" sz="4400" i="1">
                              <a:latin typeface="Cambria Math" panose="02040503050406030204" pitchFamily="18" charset="0"/>
                              <a:ea typeface="Cambria Math" panose="02040503050406030204" pitchFamily="18" charset="0"/>
                            </a:rPr>
                            <m:t>𝑇</m:t>
                          </m:r>
                        </m:sup>
                      </m:sSup>
                      <m:r>
                        <m:rPr>
                          <m:nor/>
                        </m:rPr>
                        <a:rPr lang="en-US" sz="4400" b="0" i="0" smtClean="0">
                          <a:latin typeface="Cambria Math" panose="02040503050406030204" pitchFamily="18" charset="0"/>
                          <a:ea typeface="Cambria Math" panose="02040503050406030204" pitchFamily="18" charset="0"/>
                        </a:rPr>
                        <m:t>=</m:t>
                      </m:r>
                      <m:r>
                        <m:rPr>
                          <m:nor/>
                        </m:rPr>
                        <a:rPr lang="en-US" sz="4400" b="0" i="0" smtClean="0">
                          <a:latin typeface="Cambria Math" panose="02040503050406030204" pitchFamily="18" charset="0"/>
                          <a:ea typeface="Cambria Math" panose="02040503050406030204" pitchFamily="18" charset="0"/>
                        </a:rPr>
                        <m:t>M</m:t>
                      </m:r>
                      <m:r>
                        <m:rPr>
                          <m:sty m:val="p"/>
                        </m:rPr>
                        <a:rPr lang="en-US" sz="4400" smtClean="0">
                          <a:latin typeface="Cambria Math" panose="02040503050406030204" pitchFamily="18" charset="0"/>
                          <a:ea typeface="Cambria Math" panose="02040503050406030204" pitchFamily="18" charset="0"/>
                        </a:rPr>
                        <m:t>Σ</m:t>
                      </m:r>
                      <m:sSup>
                        <m:sSupPr>
                          <m:ctrlPr>
                            <a:rPr lang="en-US" sz="4400" b="0" i="1" smtClean="0">
                              <a:latin typeface="Cambria Math" panose="02040503050406030204" pitchFamily="18" charset="0"/>
                              <a:ea typeface="Cambria Math" panose="02040503050406030204" pitchFamily="18" charset="0"/>
                            </a:rPr>
                          </m:ctrlPr>
                        </m:sSupPr>
                        <m:e>
                          <m:r>
                            <m:rPr>
                              <m:sty m:val="p"/>
                            </m:rPr>
                            <a:rPr lang="en-US" sz="4400" b="0" i="0" smtClean="0">
                              <a:latin typeface="Cambria Math" panose="02040503050406030204" pitchFamily="18" charset="0"/>
                              <a:ea typeface="Cambria Math" panose="02040503050406030204" pitchFamily="18" charset="0"/>
                            </a:rPr>
                            <m:t>M</m:t>
                          </m:r>
                        </m:e>
                        <m:sup>
                          <m:r>
                            <m:rPr>
                              <m:sty m:val="p"/>
                            </m:rPr>
                            <a:rPr lang="en-US" sz="4400" b="0" i="0" smtClean="0">
                              <a:latin typeface="Cambria Math" panose="02040503050406030204" pitchFamily="18" charset="0"/>
                              <a:ea typeface="Cambria Math" panose="02040503050406030204" pitchFamily="18" charset="0"/>
                            </a:rPr>
                            <m:t>T</m:t>
                          </m:r>
                        </m:sup>
                      </m:sSup>
                    </m:oMath>
                  </m:oMathPara>
                </a14:m>
                <a:endParaRPr lang="en-US" sz="4400" dirty="0"/>
              </a:p>
            </p:txBody>
          </p:sp>
        </mc:Choice>
        <mc:Fallback xmlns="">
          <p:sp>
            <p:nvSpPr>
              <p:cNvPr id="5" name="Rectangle 4"/>
              <p:cNvSpPr>
                <a:spLocks noRot="1" noChangeAspect="1" noMove="1" noResize="1" noEditPoints="1" noAdjustHandles="1" noChangeArrowheads="1" noChangeShapeType="1" noTextEdit="1"/>
              </p:cNvSpPr>
              <p:nvPr/>
            </p:nvSpPr>
            <p:spPr>
              <a:xfrm>
                <a:off x="2345048" y="1845734"/>
                <a:ext cx="7819256" cy="78156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5542275" y="3029272"/>
                <a:ext cx="5692644" cy="854721"/>
              </a:xfrm>
              <a:prstGeom prst="rect">
                <a:avLst/>
              </a:prstGeom>
            </p:spPr>
            <p:txBody>
              <a:bodyPr wrap="square">
                <a:spAutoFit/>
              </a:bodyPr>
              <a:lstStyle/>
              <a:p>
                <a:r>
                  <a:rPr lang="en-US" sz="2400" dirty="0" smtClean="0"/>
                  <a:t>2. Eigen-decomposition of </a:t>
                </a:r>
                <a14:m>
                  <m:oMath xmlns:m="http://schemas.openxmlformats.org/officeDocument/2006/math">
                    <m:acc>
                      <m:accPr>
                        <m:chr m:val="̃"/>
                        <m:ctrlPr>
                          <a:rPr lang="en-US" sz="2400" i="1">
                            <a:latin typeface="Cambria Math" panose="02040503050406030204" pitchFamily="18" charset="0"/>
                            <a:ea typeface="Cambria Math" panose="02040503050406030204" pitchFamily="18" charset="0"/>
                          </a:rPr>
                        </m:ctrlPr>
                      </m:acc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𝑀</m:t>
                            </m:r>
                          </m:e>
                          <m:sub>
                            <m:r>
                              <a:rPr lang="en-US" sz="2400" i="1">
                                <a:latin typeface="Cambria Math" panose="02040503050406030204" pitchFamily="18" charset="0"/>
                                <a:ea typeface="Cambria Math" panose="02040503050406030204" pitchFamily="18" charset="0"/>
                              </a:rPr>
                              <m:t>2</m:t>
                            </m:r>
                          </m:sub>
                        </m:sSub>
                      </m:e>
                    </m:acc>
                  </m:oMath>
                </a14:m>
                <a:endParaRPr lang="en-US" sz="2400" i="1" dirty="0" smtClean="0">
                  <a:latin typeface="Cambria Math" panose="02040503050406030204" pitchFamily="18" charset="0"/>
                  <a:ea typeface="Cambria Math" panose="02040503050406030204" pitchFamily="18" charset="0"/>
                </a:endParaRPr>
              </a:p>
              <a:p>
                <a:endParaRPr lang="en-US" sz="2400" dirty="0"/>
              </a:p>
            </p:txBody>
          </p:sp>
        </mc:Choice>
        <mc:Fallback xmlns="">
          <p:sp>
            <p:nvSpPr>
              <p:cNvPr id="40" name="Rectangle 39"/>
              <p:cNvSpPr>
                <a:spLocks noRot="1" noChangeAspect="1" noMove="1" noResize="1" noEditPoints="1" noAdjustHandles="1" noChangeArrowheads="1" noChangeShapeType="1" noTextEdit="1"/>
              </p:cNvSpPr>
              <p:nvPr/>
            </p:nvSpPr>
            <p:spPr>
              <a:xfrm>
                <a:off x="5542275" y="3029272"/>
                <a:ext cx="5692644" cy="854721"/>
              </a:xfrm>
              <a:prstGeom prst="rect">
                <a:avLst/>
              </a:prstGeom>
              <a:blipFill rotWithShape="0">
                <a:blip r:embed="rId4"/>
                <a:stretch>
                  <a:fillRect l="-1606" t="-4286"/>
                </a:stretch>
              </a:blipFill>
            </p:spPr>
            <p:txBody>
              <a:bodyPr/>
              <a:lstStyle/>
              <a:p>
                <a:r>
                  <a:rPr lang="en-US">
                    <a:noFill/>
                  </a:rPr>
                  <a:t> </a:t>
                </a:r>
              </a:p>
            </p:txBody>
          </p:sp>
        </mc:Fallback>
      </mc:AlternateContent>
      <p:grpSp>
        <p:nvGrpSpPr>
          <p:cNvPr id="43" name="Group 42"/>
          <p:cNvGrpSpPr/>
          <p:nvPr/>
        </p:nvGrpSpPr>
        <p:grpSpPr>
          <a:xfrm>
            <a:off x="5588392" y="4845974"/>
            <a:ext cx="1209856" cy="1338186"/>
            <a:chOff x="3836995" y="3740348"/>
            <a:chExt cx="1115075" cy="1233352"/>
          </a:xfrm>
        </p:grpSpPr>
        <p:cxnSp>
          <p:nvCxnSpPr>
            <p:cNvPr id="44" name="Straight Arrow Connector 43"/>
            <p:cNvCxnSpPr/>
            <p:nvPr/>
          </p:nvCxnSpPr>
          <p:spPr>
            <a:xfrm>
              <a:off x="3967036" y="3763645"/>
              <a:ext cx="0" cy="77197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836995" y="3955078"/>
              <a:ext cx="298736" cy="425498"/>
            </a:xfrm>
            <a:prstGeom prst="rect">
              <a:avLst/>
            </a:prstGeom>
            <a:solidFill>
              <a:schemeClr val="bg1"/>
            </a:solidFill>
          </p:spPr>
          <p:txBody>
            <a:bodyPr wrap="none">
              <a:spAutoFit/>
            </a:bodyPr>
            <a:lstStyle/>
            <a:p>
              <a:r>
                <a:rPr lang="en-US" sz="2400" i="1" dirty="0" smtClean="0"/>
                <a:t>k</a:t>
              </a:r>
              <a:endParaRPr lang="en-US" sz="2400" i="1" dirty="0"/>
            </a:p>
          </p:txBody>
        </p:sp>
        <p:grpSp>
          <p:nvGrpSpPr>
            <p:cNvPr id="46" name="Group 45"/>
            <p:cNvGrpSpPr/>
            <p:nvPr/>
          </p:nvGrpSpPr>
          <p:grpSpPr>
            <a:xfrm>
              <a:off x="4132972" y="3740348"/>
              <a:ext cx="819098" cy="935824"/>
              <a:chOff x="4132972" y="3740348"/>
              <a:chExt cx="819098" cy="935824"/>
            </a:xfrm>
          </p:grpSpPr>
          <p:sp>
            <p:nvSpPr>
              <p:cNvPr id="48" name="Cube 47"/>
              <p:cNvSpPr/>
              <p:nvPr/>
            </p:nvSpPr>
            <p:spPr>
              <a:xfrm>
                <a:off x="4670170"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Cube 48"/>
              <p:cNvSpPr/>
              <p:nvPr/>
            </p:nvSpPr>
            <p:spPr>
              <a:xfrm>
                <a:off x="4670170"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Cube 49"/>
              <p:cNvSpPr/>
              <p:nvPr/>
            </p:nvSpPr>
            <p:spPr>
              <a:xfrm>
                <a:off x="4670170"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1" name="Straight Arrow Connector 50"/>
              <p:cNvCxnSpPr/>
              <p:nvPr/>
            </p:nvCxnSpPr>
            <p:spPr>
              <a:xfrm>
                <a:off x="4132972" y="4674577"/>
                <a:ext cx="819098" cy="159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Cube 51"/>
              <p:cNvSpPr/>
              <p:nvPr/>
            </p:nvSpPr>
            <p:spPr>
              <a:xfrm>
                <a:off x="4415682"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Cube 52"/>
              <p:cNvSpPr/>
              <p:nvPr/>
            </p:nvSpPr>
            <p:spPr>
              <a:xfrm>
                <a:off x="4415682"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Cube 53"/>
              <p:cNvSpPr/>
              <p:nvPr/>
            </p:nvSpPr>
            <p:spPr>
              <a:xfrm>
                <a:off x="4415682"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Cube 54"/>
              <p:cNvSpPr/>
              <p:nvPr/>
            </p:nvSpPr>
            <p:spPr>
              <a:xfrm>
                <a:off x="4158603"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 name="Cube 55"/>
              <p:cNvSpPr/>
              <p:nvPr/>
            </p:nvSpPr>
            <p:spPr>
              <a:xfrm>
                <a:off x="4158603"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Cube 56"/>
              <p:cNvSpPr/>
              <p:nvPr/>
            </p:nvSpPr>
            <p:spPr>
              <a:xfrm>
                <a:off x="4158603"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7" name="Rectangle 46"/>
            <p:cNvSpPr/>
            <p:nvPr/>
          </p:nvSpPr>
          <p:spPr>
            <a:xfrm>
              <a:off x="4394633" y="4548202"/>
              <a:ext cx="298736" cy="425498"/>
            </a:xfrm>
            <a:prstGeom prst="rect">
              <a:avLst/>
            </a:prstGeom>
            <a:solidFill>
              <a:schemeClr val="bg1"/>
            </a:solidFill>
          </p:spPr>
          <p:txBody>
            <a:bodyPr wrap="none">
              <a:spAutoFit/>
            </a:bodyPr>
            <a:lstStyle/>
            <a:p>
              <a:r>
                <a:rPr lang="en-US" sz="2400" i="1" dirty="0" smtClean="0"/>
                <a:t>k</a:t>
              </a:r>
              <a:endParaRPr lang="en-US" sz="2400" i="1" dirty="0"/>
            </a:p>
          </p:txBody>
        </p:sp>
      </p:grpSp>
      <mc:AlternateContent xmlns:mc="http://schemas.openxmlformats.org/markup-compatibility/2006" xmlns:a14="http://schemas.microsoft.com/office/drawing/2010/main">
        <mc:Choice Requires="a14">
          <p:sp>
            <p:nvSpPr>
              <p:cNvPr id="58" name="Rectangle 57"/>
              <p:cNvSpPr/>
              <p:nvPr/>
            </p:nvSpPr>
            <p:spPr>
              <a:xfrm>
                <a:off x="5716672" y="4288595"/>
                <a:ext cx="1455091" cy="472758"/>
              </a:xfrm>
              <a:prstGeom prst="rect">
                <a:avLst/>
              </a:prstGeom>
            </p:spPr>
            <p:txBody>
              <a:bodyPr wrap="square">
                <a:spAutoFit/>
              </a:bodyPr>
              <a:lstStyle/>
              <a:p>
                <a14:m>
                  <m:oMath xmlns:m="http://schemas.openxmlformats.org/officeDocument/2006/math">
                    <m:acc>
                      <m:accPr>
                        <m:chr m:val="̃"/>
                        <m:ctrlPr>
                          <a:rPr lang="en-US" sz="2400" i="1">
                            <a:latin typeface="Cambria Math" panose="02040503050406030204" pitchFamily="18" charset="0"/>
                            <a:ea typeface="Cambria Math" panose="02040503050406030204" pitchFamily="18" charset="0"/>
                          </a:rPr>
                        </m:ctrlPr>
                      </m:acc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𝑀</m:t>
                            </m:r>
                          </m:e>
                          <m:sub>
                            <m:r>
                              <a:rPr lang="en-US" sz="2400" i="1">
                                <a:latin typeface="Cambria Math" panose="02040503050406030204" pitchFamily="18" charset="0"/>
                                <a:ea typeface="Cambria Math" panose="02040503050406030204" pitchFamily="18" charset="0"/>
                              </a:rPr>
                              <m:t>2</m:t>
                            </m:r>
                          </m:sub>
                        </m:sSub>
                      </m:e>
                    </m:acc>
                  </m:oMath>
                </a14:m>
                <a:r>
                  <a:rPr lang="en-US" sz="2400" dirty="0" smtClean="0">
                    <a:solidFill>
                      <a:srgbClr val="FF0000"/>
                    </a:solidFill>
                  </a:rPr>
                  <a:t>(Small)</a:t>
                </a:r>
                <a:endParaRPr lang="en-US" sz="2400" dirty="0"/>
              </a:p>
            </p:txBody>
          </p:sp>
        </mc:Choice>
        <mc:Fallback xmlns="">
          <p:sp>
            <p:nvSpPr>
              <p:cNvPr id="58" name="Rectangle 57"/>
              <p:cNvSpPr>
                <a:spLocks noRot="1" noChangeAspect="1" noMove="1" noResize="1" noEditPoints="1" noAdjustHandles="1" noChangeArrowheads="1" noChangeShapeType="1" noTextEdit="1"/>
              </p:cNvSpPr>
              <p:nvPr/>
            </p:nvSpPr>
            <p:spPr>
              <a:xfrm>
                <a:off x="5716672" y="4288595"/>
                <a:ext cx="1455091" cy="472758"/>
              </a:xfrm>
              <a:prstGeom prst="rect">
                <a:avLst/>
              </a:prstGeom>
              <a:blipFill rotWithShape="0">
                <a:blip r:embed="rId5"/>
                <a:stretch>
                  <a:fillRect l="-1261" t="-7792" r="-3782" b="-29870"/>
                </a:stretch>
              </a:blipFill>
            </p:spPr>
            <p:txBody>
              <a:bodyPr/>
              <a:lstStyle/>
              <a:p>
                <a:r>
                  <a:rPr lang="en-US">
                    <a:noFill/>
                  </a:rPr>
                  <a:t> </a:t>
                </a:r>
              </a:p>
            </p:txBody>
          </p:sp>
        </mc:Fallback>
      </mc:AlternateContent>
      <p:grpSp>
        <p:nvGrpSpPr>
          <p:cNvPr id="126" name="Group 125"/>
          <p:cNvGrpSpPr/>
          <p:nvPr/>
        </p:nvGrpSpPr>
        <p:grpSpPr>
          <a:xfrm>
            <a:off x="8845725" y="4822327"/>
            <a:ext cx="1209856" cy="1338186"/>
            <a:chOff x="3836995" y="3740348"/>
            <a:chExt cx="1115075" cy="1233352"/>
          </a:xfrm>
        </p:grpSpPr>
        <p:cxnSp>
          <p:nvCxnSpPr>
            <p:cNvPr id="127" name="Straight Arrow Connector 126"/>
            <p:cNvCxnSpPr/>
            <p:nvPr/>
          </p:nvCxnSpPr>
          <p:spPr>
            <a:xfrm>
              <a:off x="3967036" y="3763645"/>
              <a:ext cx="0" cy="77197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28" name="Rectangle 127"/>
            <p:cNvSpPr/>
            <p:nvPr/>
          </p:nvSpPr>
          <p:spPr>
            <a:xfrm>
              <a:off x="3836995" y="3955078"/>
              <a:ext cx="298736" cy="425498"/>
            </a:xfrm>
            <a:prstGeom prst="rect">
              <a:avLst/>
            </a:prstGeom>
            <a:solidFill>
              <a:schemeClr val="bg1"/>
            </a:solidFill>
          </p:spPr>
          <p:txBody>
            <a:bodyPr wrap="none">
              <a:spAutoFit/>
            </a:bodyPr>
            <a:lstStyle/>
            <a:p>
              <a:r>
                <a:rPr lang="en-US" sz="2400" i="1" dirty="0" smtClean="0"/>
                <a:t>k</a:t>
              </a:r>
              <a:endParaRPr lang="en-US" sz="2400" i="1" dirty="0"/>
            </a:p>
          </p:txBody>
        </p:sp>
        <p:grpSp>
          <p:nvGrpSpPr>
            <p:cNvPr id="129" name="Group 128"/>
            <p:cNvGrpSpPr/>
            <p:nvPr/>
          </p:nvGrpSpPr>
          <p:grpSpPr>
            <a:xfrm>
              <a:off x="4132972" y="3740348"/>
              <a:ext cx="819098" cy="935824"/>
              <a:chOff x="4132972" y="3740348"/>
              <a:chExt cx="819098" cy="935824"/>
            </a:xfrm>
          </p:grpSpPr>
          <p:sp>
            <p:nvSpPr>
              <p:cNvPr id="131" name="Cube 130"/>
              <p:cNvSpPr/>
              <p:nvPr/>
            </p:nvSpPr>
            <p:spPr>
              <a:xfrm>
                <a:off x="4670170"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2" name="Cube 131"/>
              <p:cNvSpPr/>
              <p:nvPr/>
            </p:nvSpPr>
            <p:spPr>
              <a:xfrm>
                <a:off x="4670170"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3" name="Cube 132"/>
              <p:cNvSpPr/>
              <p:nvPr/>
            </p:nvSpPr>
            <p:spPr>
              <a:xfrm>
                <a:off x="4670170"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4" name="Straight Arrow Connector 133"/>
              <p:cNvCxnSpPr/>
              <p:nvPr/>
            </p:nvCxnSpPr>
            <p:spPr>
              <a:xfrm>
                <a:off x="4132972" y="4674577"/>
                <a:ext cx="819098" cy="159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35" name="Cube 134"/>
              <p:cNvSpPr/>
              <p:nvPr/>
            </p:nvSpPr>
            <p:spPr>
              <a:xfrm>
                <a:off x="4415682"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6" name="Cube 135"/>
              <p:cNvSpPr/>
              <p:nvPr/>
            </p:nvSpPr>
            <p:spPr>
              <a:xfrm>
                <a:off x="4415682"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7" name="Cube 136"/>
              <p:cNvSpPr/>
              <p:nvPr/>
            </p:nvSpPr>
            <p:spPr>
              <a:xfrm>
                <a:off x="4415682"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8" name="Cube 137"/>
              <p:cNvSpPr/>
              <p:nvPr/>
            </p:nvSpPr>
            <p:spPr>
              <a:xfrm>
                <a:off x="4158603"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9" name="Cube 138"/>
              <p:cNvSpPr/>
              <p:nvPr/>
            </p:nvSpPr>
            <p:spPr>
              <a:xfrm>
                <a:off x="4158603"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0" name="Cube 139"/>
              <p:cNvSpPr/>
              <p:nvPr/>
            </p:nvSpPr>
            <p:spPr>
              <a:xfrm>
                <a:off x="4158603"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30" name="Rectangle 129"/>
            <p:cNvSpPr/>
            <p:nvPr/>
          </p:nvSpPr>
          <p:spPr>
            <a:xfrm>
              <a:off x="4394633" y="4548202"/>
              <a:ext cx="298736" cy="425498"/>
            </a:xfrm>
            <a:prstGeom prst="rect">
              <a:avLst/>
            </a:prstGeom>
            <a:solidFill>
              <a:schemeClr val="bg1"/>
            </a:solidFill>
          </p:spPr>
          <p:txBody>
            <a:bodyPr wrap="none">
              <a:spAutoFit/>
            </a:bodyPr>
            <a:lstStyle/>
            <a:p>
              <a:r>
                <a:rPr lang="en-US" sz="2400" i="1" dirty="0" smtClean="0"/>
                <a:t>k</a:t>
              </a:r>
              <a:endParaRPr lang="en-US" sz="2400" i="1" dirty="0"/>
            </a:p>
          </p:txBody>
        </p:sp>
      </p:grpSp>
      <mc:AlternateContent xmlns:mc="http://schemas.openxmlformats.org/markup-compatibility/2006" xmlns:a14="http://schemas.microsoft.com/office/drawing/2010/main">
        <mc:Choice Requires="a14">
          <p:sp>
            <p:nvSpPr>
              <p:cNvPr id="141" name="Rectangle 140"/>
              <p:cNvSpPr/>
              <p:nvPr/>
            </p:nvSpPr>
            <p:spPr>
              <a:xfrm>
                <a:off x="9331725" y="4349214"/>
                <a:ext cx="599396"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m:rPr>
                              <m:sty m:val="p"/>
                            </m:rPr>
                            <a:rPr lang="en-US" sz="2400">
                              <a:latin typeface="Cambria Math" panose="02040503050406030204" pitchFamily="18" charset="0"/>
                              <a:ea typeface="Cambria Math" panose="02040503050406030204" pitchFamily="18" charset="0"/>
                            </a:rPr>
                            <m:t>Σ</m:t>
                          </m:r>
                        </m:e>
                        <m:sub/>
                      </m:sSub>
                    </m:oMath>
                  </m:oMathPara>
                </a14:m>
                <a:endParaRPr lang="en-US" sz="2400" dirty="0"/>
              </a:p>
            </p:txBody>
          </p:sp>
        </mc:Choice>
        <mc:Fallback xmlns="">
          <p:sp>
            <p:nvSpPr>
              <p:cNvPr id="141" name="Rectangle 140"/>
              <p:cNvSpPr>
                <a:spLocks noRot="1" noChangeAspect="1" noMove="1" noResize="1" noEditPoints="1" noAdjustHandles="1" noChangeArrowheads="1" noChangeShapeType="1" noTextEdit="1"/>
              </p:cNvSpPr>
              <p:nvPr/>
            </p:nvSpPr>
            <p:spPr>
              <a:xfrm>
                <a:off x="9331725" y="4349214"/>
                <a:ext cx="599396" cy="461665"/>
              </a:xfrm>
              <a:prstGeom prst="rect">
                <a:avLst/>
              </a:prstGeom>
              <a:blipFill rotWithShape="0">
                <a:blip r:embed="rId6"/>
                <a:stretch>
                  <a:fillRect/>
                </a:stretch>
              </a:blipFill>
            </p:spPr>
            <p:txBody>
              <a:bodyPr/>
              <a:lstStyle/>
              <a:p>
                <a:r>
                  <a:rPr lang="en-US">
                    <a:noFill/>
                  </a:rPr>
                  <a:t> </a:t>
                </a:r>
              </a:p>
            </p:txBody>
          </p:sp>
        </mc:Fallback>
      </mc:AlternateContent>
      <p:sp>
        <p:nvSpPr>
          <p:cNvPr id="142" name="Equal 141"/>
          <p:cNvSpPr/>
          <p:nvPr/>
        </p:nvSpPr>
        <p:spPr>
          <a:xfrm>
            <a:off x="6831922" y="5078560"/>
            <a:ext cx="478147" cy="428139"/>
          </a:xfrm>
          <a:prstGeom prst="mathEqual">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158" name="Rectangle 157"/>
              <p:cNvSpPr/>
              <p:nvPr/>
            </p:nvSpPr>
            <p:spPr>
              <a:xfrm>
                <a:off x="7301780" y="4351398"/>
                <a:ext cx="1865080" cy="461665"/>
              </a:xfrm>
              <a:prstGeom prst="rect">
                <a:avLst/>
              </a:prstGeom>
            </p:spPr>
            <p:txBody>
              <a:bodyPr wrap="square">
                <a:spAutoFit/>
              </a:bodyPr>
              <a:lstStyle/>
              <a:p>
                <a14:m>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𝑈</m:t>
                        </m:r>
                      </m:e>
                      <m:sub>
                        <m:r>
                          <a:rPr lang="en-US" sz="2400" b="0" i="1" dirty="0" smtClean="0">
                            <a:latin typeface="Cambria Math" panose="02040503050406030204" pitchFamily="18" charset="0"/>
                          </a:rPr>
                          <m:t>2</m:t>
                        </m:r>
                      </m:sub>
                    </m:sSub>
                  </m:oMath>
                </a14:m>
                <a:r>
                  <a:rPr lang="en-US" sz="2400" dirty="0" smtClean="0"/>
                  <a:t>(</a:t>
                </a:r>
                <a:r>
                  <a:rPr lang="en-US" sz="2400" dirty="0" err="1" smtClean="0"/>
                  <a:t>Eigenvec</a:t>
                </a:r>
                <a:r>
                  <a:rPr lang="en-US" sz="2400" dirty="0" smtClean="0"/>
                  <a:t>) </a:t>
                </a:r>
                <a:endParaRPr lang="en-US" sz="2400" dirty="0"/>
              </a:p>
            </p:txBody>
          </p:sp>
        </mc:Choice>
        <mc:Fallback xmlns="">
          <p:sp>
            <p:nvSpPr>
              <p:cNvPr id="158" name="Rectangle 157"/>
              <p:cNvSpPr>
                <a:spLocks noRot="1" noChangeAspect="1" noMove="1" noResize="1" noEditPoints="1" noAdjustHandles="1" noChangeArrowheads="1" noChangeShapeType="1" noTextEdit="1"/>
              </p:cNvSpPr>
              <p:nvPr/>
            </p:nvSpPr>
            <p:spPr>
              <a:xfrm>
                <a:off x="7301780" y="4351398"/>
                <a:ext cx="1865080" cy="461665"/>
              </a:xfrm>
              <a:prstGeom prst="rect">
                <a:avLst/>
              </a:prstGeom>
              <a:blipFill rotWithShape="0">
                <a:blip r:embed="rId7"/>
                <a:stretch>
                  <a:fillRect l="-980" t="-10526" r="-3922"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Rectangle 173"/>
              <p:cNvSpPr/>
              <p:nvPr/>
            </p:nvSpPr>
            <p:spPr>
              <a:xfrm>
                <a:off x="10340519" y="4349214"/>
                <a:ext cx="1438132" cy="4668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𝑈</m:t>
                          </m:r>
                        </m:e>
                        <m:sub>
                          <m:r>
                            <a:rPr lang="en-US" sz="2400" b="0" i="1" smtClean="0">
                              <a:latin typeface="Cambria Math" panose="02040503050406030204" pitchFamily="18" charset="0"/>
                              <a:ea typeface="Cambria Math" panose="02040503050406030204" pitchFamily="18" charset="0"/>
                            </a:rPr>
                            <m:t>2</m:t>
                          </m:r>
                        </m:sub>
                        <m:sup>
                          <m:r>
                            <a:rPr lang="en-US" sz="2400" i="1">
                              <a:latin typeface="Cambria Math" panose="02040503050406030204" pitchFamily="18" charset="0"/>
                              <a:ea typeface="Cambria Math" panose="02040503050406030204" pitchFamily="18" charset="0"/>
                            </a:rPr>
                            <m:t>𝑇</m:t>
                          </m:r>
                        </m:sup>
                      </m:sSubSup>
                    </m:oMath>
                  </m:oMathPara>
                </a14:m>
                <a:endParaRPr lang="en-US" sz="2400" dirty="0"/>
              </a:p>
            </p:txBody>
          </p:sp>
        </mc:Choice>
        <mc:Fallback xmlns="">
          <p:sp>
            <p:nvSpPr>
              <p:cNvPr id="174" name="Rectangle 173"/>
              <p:cNvSpPr>
                <a:spLocks noRot="1" noChangeAspect="1" noMove="1" noResize="1" noEditPoints="1" noAdjustHandles="1" noChangeArrowheads="1" noChangeShapeType="1" noTextEdit="1"/>
              </p:cNvSpPr>
              <p:nvPr/>
            </p:nvSpPr>
            <p:spPr>
              <a:xfrm>
                <a:off x="10340519" y="4349214"/>
                <a:ext cx="1438132" cy="466859"/>
              </a:xfrm>
              <a:prstGeom prst="rect">
                <a:avLst/>
              </a:prstGeom>
              <a:blipFill rotWithShape="0">
                <a:blip r:embed="rId8"/>
                <a:stretch>
                  <a:fillRect b="-2597"/>
                </a:stretch>
              </a:blipFill>
            </p:spPr>
            <p:txBody>
              <a:bodyPr/>
              <a:lstStyle/>
              <a:p>
                <a:r>
                  <a:rPr lang="en-US">
                    <a:noFill/>
                  </a:rPr>
                  <a:t> </a:t>
                </a:r>
              </a:p>
            </p:txBody>
          </p:sp>
        </mc:Fallback>
      </mc:AlternateContent>
      <p:grpSp>
        <p:nvGrpSpPr>
          <p:cNvPr id="175" name="Group 174"/>
          <p:cNvGrpSpPr/>
          <p:nvPr/>
        </p:nvGrpSpPr>
        <p:grpSpPr>
          <a:xfrm>
            <a:off x="7339716" y="4826072"/>
            <a:ext cx="1209856" cy="1338186"/>
            <a:chOff x="3836995" y="3740348"/>
            <a:chExt cx="1115075" cy="1233352"/>
          </a:xfrm>
        </p:grpSpPr>
        <p:cxnSp>
          <p:nvCxnSpPr>
            <p:cNvPr id="176" name="Straight Arrow Connector 175"/>
            <p:cNvCxnSpPr/>
            <p:nvPr/>
          </p:nvCxnSpPr>
          <p:spPr>
            <a:xfrm>
              <a:off x="3967036" y="3763645"/>
              <a:ext cx="0" cy="77197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3836995" y="3955078"/>
              <a:ext cx="298736" cy="425498"/>
            </a:xfrm>
            <a:prstGeom prst="rect">
              <a:avLst/>
            </a:prstGeom>
            <a:solidFill>
              <a:schemeClr val="bg1"/>
            </a:solidFill>
          </p:spPr>
          <p:txBody>
            <a:bodyPr wrap="none">
              <a:spAutoFit/>
            </a:bodyPr>
            <a:lstStyle/>
            <a:p>
              <a:r>
                <a:rPr lang="en-US" sz="2400" i="1" dirty="0" smtClean="0"/>
                <a:t>k</a:t>
              </a:r>
              <a:endParaRPr lang="en-US" sz="2400" i="1" dirty="0"/>
            </a:p>
          </p:txBody>
        </p:sp>
        <p:grpSp>
          <p:nvGrpSpPr>
            <p:cNvPr id="178" name="Group 177"/>
            <p:cNvGrpSpPr/>
            <p:nvPr/>
          </p:nvGrpSpPr>
          <p:grpSpPr>
            <a:xfrm>
              <a:off x="4132972" y="3740348"/>
              <a:ext cx="819098" cy="935824"/>
              <a:chOff x="4132972" y="3740348"/>
              <a:chExt cx="819098" cy="935824"/>
            </a:xfrm>
          </p:grpSpPr>
          <p:sp>
            <p:nvSpPr>
              <p:cNvPr id="180" name="Cube 179"/>
              <p:cNvSpPr/>
              <p:nvPr/>
            </p:nvSpPr>
            <p:spPr>
              <a:xfrm>
                <a:off x="4670170"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1" name="Cube 180"/>
              <p:cNvSpPr/>
              <p:nvPr/>
            </p:nvSpPr>
            <p:spPr>
              <a:xfrm>
                <a:off x="4670170"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2" name="Cube 181"/>
              <p:cNvSpPr/>
              <p:nvPr/>
            </p:nvSpPr>
            <p:spPr>
              <a:xfrm>
                <a:off x="4670170"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83" name="Straight Arrow Connector 182"/>
              <p:cNvCxnSpPr/>
              <p:nvPr/>
            </p:nvCxnSpPr>
            <p:spPr>
              <a:xfrm>
                <a:off x="4132972" y="4674577"/>
                <a:ext cx="819098" cy="159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84" name="Cube 183"/>
              <p:cNvSpPr/>
              <p:nvPr/>
            </p:nvSpPr>
            <p:spPr>
              <a:xfrm>
                <a:off x="4415682"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5" name="Cube 184"/>
              <p:cNvSpPr/>
              <p:nvPr/>
            </p:nvSpPr>
            <p:spPr>
              <a:xfrm>
                <a:off x="4415682"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6" name="Cube 185"/>
              <p:cNvSpPr/>
              <p:nvPr/>
            </p:nvSpPr>
            <p:spPr>
              <a:xfrm>
                <a:off x="4415682"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7" name="Cube 186"/>
              <p:cNvSpPr/>
              <p:nvPr/>
            </p:nvSpPr>
            <p:spPr>
              <a:xfrm>
                <a:off x="4158603"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8" name="Cube 187"/>
              <p:cNvSpPr/>
              <p:nvPr/>
            </p:nvSpPr>
            <p:spPr>
              <a:xfrm>
                <a:off x="4158603"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9" name="Cube 188"/>
              <p:cNvSpPr/>
              <p:nvPr/>
            </p:nvSpPr>
            <p:spPr>
              <a:xfrm>
                <a:off x="4158603"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9" name="Rectangle 178"/>
            <p:cNvSpPr/>
            <p:nvPr/>
          </p:nvSpPr>
          <p:spPr>
            <a:xfrm>
              <a:off x="4394633" y="4548202"/>
              <a:ext cx="298736" cy="425498"/>
            </a:xfrm>
            <a:prstGeom prst="rect">
              <a:avLst/>
            </a:prstGeom>
            <a:solidFill>
              <a:schemeClr val="bg1"/>
            </a:solidFill>
          </p:spPr>
          <p:txBody>
            <a:bodyPr wrap="none">
              <a:spAutoFit/>
            </a:bodyPr>
            <a:lstStyle/>
            <a:p>
              <a:r>
                <a:rPr lang="en-US" sz="2400" i="1" dirty="0" smtClean="0"/>
                <a:t>k</a:t>
              </a:r>
              <a:endParaRPr lang="en-US" sz="2400" i="1" dirty="0"/>
            </a:p>
          </p:txBody>
        </p:sp>
      </p:grpSp>
      <p:sp>
        <p:nvSpPr>
          <p:cNvPr id="190" name="Multiply 189"/>
          <p:cNvSpPr/>
          <p:nvPr/>
        </p:nvSpPr>
        <p:spPr>
          <a:xfrm>
            <a:off x="8614912" y="5080678"/>
            <a:ext cx="221022" cy="24096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ultiply 190"/>
          <p:cNvSpPr/>
          <p:nvPr/>
        </p:nvSpPr>
        <p:spPr>
          <a:xfrm>
            <a:off x="10146141" y="5080678"/>
            <a:ext cx="221022" cy="24096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p:cNvGrpSpPr/>
          <p:nvPr/>
        </p:nvGrpSpPr>
        <p:grpSpPr>
          <a:xfrm>
            <a:off x="10340519" y="4812053"/>
            <a:ext cx="1209856" cy="1338186"/>
            <a:chOff x="3836995" y="3740348"/>
            <a:chExt cx="1115075" cy="1233352"/>
          </a:xfrm>
        </p:grpSpPr>
        <p:cxnSp>
          <p:nvCxnSpPr>
            <p:cNvPr id="193" name="Straight Arrow Connector 192"/>
            <p:cNvCxnSpPr/>
            <p:nvPr/>
          </p:nvCxnSpPr>
          <p:spPr>
            <a:xfrm>
              <a:off x="3967036" y="3763645"/>
              <a:ext cx="0" cy="77197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94" name="Rectangle 193"/>
            <p:cNvSpPr/>
            <p:nvPr/>
          </p:nvSpPr>
          <p:spPr>
            <a:xfrm>
              <a:off x="3836995" y="3955078"/>
              <a:ext cx="298736" cy="425498"/>
            </a:xfrm>
            <a:prstGeom prst="rect">
              <a:avLst/>
            </a:prstGeom>
            <a:solidFill>
              <a:schemeClr val="bg1"/>
            </a:solidFill>
          </p:spPr>
          <p:txBody>
            <a:bodyPr wrap="none">
              <a:spAutoFit/>
            </a:bodyPr>
            <a:lstStyle/>
            <a:p>
              <a:r>
                <a:rPr lang="en-US" sz="2400" i="1" dirty="0" smtClean="0"/>
                <a:t>k</a:t>
              </a:r>
              <a:endParaRPr lang="en-US" sz="2400" i="1" dirty="0"/>
            </a:p>
          </p:txBody>
        </p:sp>
        <p:grpSp>
          <p:nvGrpSpPr>
            <p:cNvPr id="195" name="Group 194"/>
            <p:cNvGrpSpPr/>
            <p:nvPr/>
          </p:nvGrpSpPr>
          <p:grpSpPr>
            <a:xfrm>
              <a:off x="4132972" y="3740348"/>
              <a:ext cx="819098" cy="935824"/>
              <a:chOff x="4132972" y="3740348"/>
              <a:chExt cx="819098" cy="935824"/>
            </a:xfrm>
          </p:grpSpPr>
          <p:sp>
            <p:nvSpPr>
              <p:cNvPr id="197" name="Cube 196"/>
              <p:cNvSpPr/>
              <p:nvPr/>
            </p:nvSpPr>
            <p:spPr>
              <a:xfrm>
                <a:off x="4670170"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8" name="Cube 197"/>
              <p:cNvSpPr/>
              <p:nvPr/>
            </p:nvSpPr>
            <p:spPr>
              <a:xfrm>
                <a:off x="4670170"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9" name="Cube 198"/>
              <p:cNvSpPr/>
              <p:nvPr/>
            </p:nvSpPr>
            <p:spPr>
              <a:xfrm>
                <a:off x="4670170"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00" name="Straight Arrow Connector 199"/>
              <p:cNvCxnSpPr/>
              <p:nvPr/>
            </p:nvCxnSpPr>
            <p:spPr>
              <a:xfrm>
                <a:off x="4132972" y="4674577"/>
                <a:ext cx="819098" cy="159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01" name="Cube 200"/>
              <p:cNvSpPr/>
              <p:nvPr/>
            </p:nvSpPr>
            <p:spPr>
              <a:xfrm>
                <a:off x="4415682"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2" name="Cube 201"/>
              <p:cNvSpPr/>
              <p:nvPr/>
            </p:nvSpPr>
            <p:spPr>
              <a:xfrm>
                <a:off x="4415682"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3" name="Cube 202"/>
              <p:cNvSpPr/>
              <p:nvPr/>
            </p:nvSpPr>
            <p:spPr>
              <a:xfrm>
                <a:off x="4415682"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4" name="Cube 203"/>
              <p:cNvSpPr/>
              <p:nvPr/>
            </p:nvSpPr>
            <p:spPr>
              <a:xfrm>
                <a:off x="4158603"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5" name="Cube 204"/>
              <p:cNvSpPr/>
              <p:nvPr/>
            </p:nvSpPr>
            <p:spPr>
              <a:xfrm>
                <a:off x="4158603"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6" name="Cube 205"/>
              <p:cNvSpPr/>
              <p:nvPr/>
            </p:nvSpPr>
            <p:spPr>
              <a:xfrm>
                <a:off x="4158603"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96" name="Rectangle 195"/>
            <p:cNvSpPr/>
            <p:nvPr/>
          </p:nvSpPr>
          <p:spPr>
            <a:xfrm>
              <a:off x="4394633" y="4548202"/>
              <a:ext cx="298736" cy="425498"/>
            </a:xfrm>
            <a:prstGeom prst="rect">
              <a:avLst/>
            </a:prstGeom>
            <a:solidFill>
              <a:schemeClr val="bg1"/>
            </a:solidFill>
          </p:spPr>
          <p:txBody>
            <a:bodyPr wrap="none">
              <a:spAutoFit/>
            </a:bodyPr>
            <a:lstStyle/>
            <a:p>
              <a:r>
                <a:rPr lang="en-US" sz="2400" i="1" dirty="0" smtClean="0"/>
                <a:t>k</a:t>
              </a:r>
              <a:endParaRPr lang="en-US" sz="2400" i="1" dirty="0"/>
            </a:p>
          </p:txBody>
        </p:sp>
      </p:grpSp>
      <mc:AlternateContent xmlns:mc="http://schemas.openxmlformats.org/markup-compatibility/2006" xmlns:a14="http://schemas.microsoft.com/office/drawing/2010/main">
        <mc:Choice Requires="a14">
          <p:sp>
            <p:nvSpPr>
              <p:cNvPr id="259" name="Rectangle 258"/>
              <p:cNvSpPr/>
              <p:nvPr/>
            </p:nvSpPr>
            <p:spPr>
              <a:xfrm>
                <a:off x="601365" y="2998299"/>
                <a:ext cx="4132478" cy="1211422"/>
              </a:xfrm>
              <a:prstGeom prst="rect">
                <a:avLst/>
              </a:prstGeom>
            </p:spPr>
            <p:txBody>
              <a:bodyPr wrap="none">
                <a:spAutoFit/>
              </a:bodyPr>
              <a:lstStyle/>
              <a:p>
                <a:pPr marL="457200" indent="-457200">
                  <a:buAutoNum type="arabicPeriod"/>
                </a:pPr>
                <a:r>
                  <a:rPr lang="en-US" sz="2400" dirty="0" smtClean="0">
                    <a:solidFill>
                      <a:srgbClr val="7F7F7F"/>
                    </a:solidFill>
                  </a:rPr>
                  <a:t>Eigen-decomposition of  </a:t>
                </a:r>
                <a14:m>
                  <m:oMath xmlns:m="http://schemas.openxmlformats.org/officeDocument/2006/math">
                    <m:sSub>
                      <m:sSubPr>
                        <m:ctrlPr>
                          <a:rPr lang="en-US" sz="2400" i="1">
                            <a:solidFill>
                              <a:srgbClr val="7F7F7F"/>
                            </a:solidFill>
                            <a:latin typeface="Cambria Math" panose="02040503050406030204" pitchFamily="18" charset="0"/>
                          </a:rPr>
                        </m:ctrlPr>
                      </m:sSubPr>
                      <m:e>
                        <m:r>
                          <m:rPr>
                            <m:sty m:val="p"/>
                          </m:rPr>
                          <a:rPr lang="en-US" sz="2400" b="0" i="0" smtClean="0">
                            <a:solidFill>
                              <a:srgbClr val="7F7F7F"/>
                            </a:solidFill>
                            <a:latin typeface="Cambria Math" panose="02040503050406030204" pitchFamily="18" charset="0"/>
                          </a:rPr>
                          <m:t>E</m:t>
                        </m:r>
                      </m:e>
                      <m:sub>
                        <m:r>
                          <a:rPr lang="en-US" sz="2400">
                            <a:solidFill>
                              <a:srgbClr val="7F7F7F"/>
                            </a:solidFill>
                            <a:latin typeface="Cambria Math" panose="02040503050406030204" pitchFamily="18" charset="0"/>
                          </a:rPr>
                          <m:t>2</m:t>
                        </m:r>
                      </m:sub>
                    </m:sSub>
                  </m:oMath>
                </a14:m>
                <a:r>
                  <a:rPr lang="en-US" sz="2400" dirty="0" smtClean="0">
                    <a:solidFill>
                      <a:srgbClr val="7F7F7F"/>
                    </a:solidFill>
                  </a:rPr>
                  <a:t> </a:t>
                </a:r>
              </a:p>
              <a:p>
                <a:pPr/>
                <a14:m>
                  <m:oMathPara xmlns:m="http://schemas.openxmlformats.org/officeDocument/2006/math">
                    <m:oMathParaPr>
                      <m:jc m:val="centerGroup"/>
                    </m:oMathParaPr>
                    <m:oMath xmlns:m="http://schemas.openxmlformats.org/officeDocument/2006/math">
                      <m:r>
                        <a:rPr lang="en-US" sz="2400" i="1">
                          <a:solidFill>
                            <a:srgbClr val="7F7F7F"/>
                          </a:solidFill>
                          <a:latin typeface="Cambria Math" panose="02040503050406030204" pitchFamily="18" charset="0"/>
                          <a:ea typeface="Cambria Math" panose="02040503050406030204" pitchFamily="18" charset="0"/>
                        </a:rPr>
                        <m:t>⇒  </m:t>
                      </m:r>
                      <m:r>
                        <a:rPr lang="en-US" sz="2400" b="0" i="1" smtClean="0">
                          <a:solidFill>
                            <a:srgbClr val="7F7F7F"/>
                          </a:solidFill>
                          <a:latin typeface="Cambria Math" panose="02040503050406030204" pitchFamily="18" charset="0"/>
                          <a:ea typeface="Cambria Math" panose="02040503050406030204" pitchFamily="18" charset="0"/>
                        </a:rPr>
                        <m:t>(</m:t>
                      </m:r>
                      <m:sSub>
                        <m:sSubPr>
                          <m:ctrlPr>
                            <a:rPr lang="en-US" sz="2400" i="1">
                              <a:solidFill>
                                <a:srgbClr val="7F7F7F"/>
                              </a:solidFill>
                              <a:latin typeface="Cambria Math" panose="02040503050406030204" pitchFamily="18" charset="0"/>
                              <a:ea typeface="Cambria Math" panose="02040503050406030204" pitchFamily="18" charset="0"/>
                            </a:rPr>
                          </m:ctrlPr>
                        </m:sSubPr>
                        <m:e>
                          <m:r>
                            <a:rPr lang="en-US" sz="2400" i="1">
                              <a:solidFill>
                                <a:srgbClr val="7F7F7F"/>
                              </a:solidFill>
                              <a:latin typeface="Cambria Math" panose="02040503050406030204" pitchFamily="18" charset="0"/>
                              <a:ea typeface="Cambria Math" panose="02040503050406030204" pitchFamily="18" charset="0"/>
                            </a:rPr>
                            <m:t>𝑀</m:t>
                          </m:r>
                        </m:e>
                        <m:sub>
                          <m:r>
                            <a:rPr lang="en-US" sz="2400" i="1">
                              <a:solidFill>
                                <a:srgbClr val="7F7F7F"/>
                              </a:solidFill>
                              <a:latin typeface="Cambria Math" panose="02040503050406030204" pitchFamily="18" charset="0"/>
                              <a:ea typeface="Cambria Math" panose="02040503050406030204" pitchFamily="18" charset="0"/>
                            </a:rPr>
                            <m:t>2</m:t>
                          </m:r>
                        </m:sub>
                      </m:sSub>
                      <m:r>
                        <a:rPr lang="en-US" sz="2400" i="1">
                          <a:solidFill>
                            <a:srgbClr val="7F7F7F"/>
                          </a:solidFill>
                          <a:latin typeface="Cambria Math" panose="02040503050406030204" pitchFamily="18" charset="0"/>
                          <a:ea typeface="Cambria Math" panose="02040503050406030204" pitchFamily="18" charset="0"/>
                        </a:rPr>
                        <m:t>=</m:t>
                      </m:r>
                      <m:sSub>
                        <m:sSubPr>
                          <m:ctrlPr>
                            <a:rPr lang="en-US" sz="2400" i="1">
                              <a:solidFill>
                                <a:srgbClr val="7F7F7F"/>
                              </a:solidFill>
                              <a:latin typeface="Cambria Math" panose="02040503050406030204" pitchFamily="18" charset="0"/>
                              <a:ea typeface="Cambria Math" panose="02040503050406030204" pitchFamily="18" charset="0"/>
                            </a:rPr>
                          </m:ctrlPr>
                        </m:sSubPr>
                        <m:e>
                          <m:r>
                            <a:rPr lang="en-US" sz="2400" i="1">
                              <a:solidFill>
                                <a:srgbClr val="7F7F7F"/>
                              </a:solidFill>
                              <a:latin typeface="Cambria Math" panose="02040503050406030204" pitchFamily="18" charset="0"/>
                              <a:ea typeface="Cambria Math" panose="02040503050406030204" pitchFamily="18" charset="0"/>
                            </a:rPr>
                            <m:t>𝑈</m:t>
                          </m:r>
                        </m:e>
                        <m:sub>
                          <m:r>
                            <a:rPr lang="en-US" sz="2400" i="1">
                              <a:solidFill>
                                <a:srgbClr val="7F7F7F"/>
                              </a:solidFill>
                              <a:latin typeface="Cambria Math" panose="02040503050406030204" pitchFamily="18" charset="0"/>
                              <a:ea typeface="Cambria Math" panose="02040503050406030204" pitchFamily="18" charset="0"/>
                            </a:rPr>
                            <m:t>1</m:t>
                          </m:r>
                        </m:sub>
                      </m:sSub>
                      <m:acc>
                        <m:accPr>
                          <m:chr m:val="̃"/>
                          <m:ctrlPr>
                            <a:rPr lang="en-US" sz="2400" i="1">
                              <a:solidFill>
                                <a:srgbClr val="7F7F7F"/>
                              </a:solidFill>
                              <a:latin typeface="Cambria Math" panose="02040503050406030204" pitchFamily="18" charset="0"/>
                              <a:ea typeface="Cambria Math" panose="02040503050406030204" pitchFamily="18" charset="0"/>
                            </a:rPr>
                          </m:ctrlPr>
                        </m:accPr>
                        <m:e>
                          <m:sSub>
                            <m:sSubPr>
                              <m:ctrlPr>
                                <a:rPr lang="en-US" sz="2400" i="1">
                                  <a:solidFill>
                                    <a:srgbClr val="7F7F7F"/>
                                  </a:solidFill>
                                  <a:latin typeface="Cambria Math" panose="02040503050406030204" pitchFamily="18" charset="0"/>
                                  <a:ea typeface="Cambria Math" panose="02040503050406030204" pitchFamily="18" charset="0"/>
                                </a:rPr>
                              </m:ctrlPr>
                            </m:sSubPr>
                            <m:e>
                              <m:r>
                                <a:rPr lang="en-US" sz="2400" i="1">
                                  <a:solidFill>
                                    <a:srgbClr val="7F7F7F"/>
                                  </a:solidFill>
                                  <a:latin typeface="Cambria Math" panose="02040503050406030204" pitchFamily="18" charset="0"/>
                                  <a:ea typeface="Cambria Math" panose="02040503050406030204" pitchFamily="18" charset="0"/>
                                </a:rPr>
                                <m:t>𝑀</m:t>
                              </m:r>
                            </m:e>
                            <m:sub>
                              <m:r>
                                <a:rPr lang="en-US" sz="2400" i="1">
                                  <a:solidFill>
                                    <a:srgbClr val="7F7F7F"/>
                                  </a:solidFill>
                                  <a:latin typeface="Cambria Math" panose="02040503050406030204" pitchFamily="18" charset="0"/>
                                  <a:ea typeface="Cambria Math" panose="02040503050406030204" pitchFamily="18" charset="0"/>
                                </a:rPr>
                                <m:t>2</m:t>
                              </m:r>
                            </m:sub>
                          </m:sSub>
                        </m:e>
                      </m:acc>
                      <m:sSubSup>
                        <m:sSubSupPr>
                          <m:ctrlPr>
                            <a:rPr lang="en-US" sz="2400" i="1">
                              <a:solidFill>
                                <a:srgbClr val="7F7F7F"/>
                              </a:solidFill>
                              <a:latin typeface="Cambria Math" panose="02040503050406030204" pitchFamily="18" charset="0"/>
                              <a:ea typeface="Cambria Math" panose="02040503050406030204" pitchFamily="18" charset="0"/>
                            </a:rPr>
                          </m:ctrlPr>
                        </m:sSubSupPr>
                        <m:e>
                          <m:r>
                            <a:rPr lang="en-US" sz="2400" i="1">
                              <a:solidFill>
                                <a:srgbClr val="7F7F7F"/>
                              </a:solidFill>
                              <a:latin typeface="Cambria Math" panose="02040503050406030204" pitchFamily="18" charset="0"/>
                              <a:ea typeface="Cambria Math" panose="02040503050406030204" pitchFamily="18" charset="0"/>
                            </a:rPr>
                            <m:t>𝑈</m:t>
                          </m:r>
                        </m:e>
                        <m:sub>
                          <m:r>
                            <a:rPr lang="en-US" sz="2400" i="1">
                              <a:solidFill>
                                <a:srgbClr val="7F7F7F"/>
                              </a:solidFill>
                              <a:latin typeface="Cambria Math" panose="02040503050406030204" pitchFamily="18" charset="0"/>
                              <a:ea typeface="Cambria Math" panose="02040503050406030204" pitchFamily="18" charset="0"/>
                            </a:rPr>
                            <m:t>1</m:t>
                          </m:r>
                        </m:sub>
                        <m:sup>
                          <m:r>
                            <a:rPr lang="en-US" sz="2400" i="1">
                              <a:solidFill>
                                <a:srgbClr val="7F7F7F"/>
                              </a:solidFill>
                              <a:latin typeface="Cambria Math" panose="02040503050406030204" pitchFamily="18" charset="0"/>
                              <a:ea typeface="Cambria Math" panose="02040503050406030204" pitchFamily="18" charset="0"/>
                            </a:rPr>
                            <m:t>𝑇</m:t>
                          </m:r>
                        </m:sup>
                      </m:sSubSup>
                      <m:r>
                        <a:rPr lang="en-US" sz="2400" b="0" i="1" smtClean="0">
                          <a:solidFill>
                            <a:srgbClr val="7F7F7F"/>
                          </a:solidFill>
                          <a:latin typeface="Cambria Math" panose="02040503050406030204" pitchFamily="18" charset="0"/>
                          <a:ea typeface="Cambria Math" panose="02040503050406030204" pitchFamily="18" charset="0"/>
                        </a:rPr>
                        <m:t>)</m:t>
                      </m:r>
                    </m:oMath>
                  </m:oMathPara>
                </a14:m>
                <a:endParaRPr lang="en-US" sz="2400" dirty="0" smtClean="0">
                  <a:solidFill>
                    <a:srgbClr val="7F7F7F"/>
                  </a:solidFill>
                </a:endParaRPr>
              </a:p>
              <a:p>
                <a:endParaRPr lang="en-US" sz="2400" dirty="0">
                  <a:solidFill>
                    <a:srgbClr val="7F7F7F"/>
                  </a:solidFill>
                </a:endParaRPr>
              </a:p>
            </p:txBody>
          </p:sp>
        </mc:Choice>
        <mc:Fallback xmlns="">
          <p:sp>
            <p:nvSpPr>
              <p:cNvPr id="259" name="Rectangle 258"/>
              <p:cNvSpPr>
                <a:spLocks noRot="1" noChangeAspect="1" noMove="1" noResize="1" noEditPoints="1" noAdjustHandles="1" noChangeArrowheads="1" noChangeShapeType="1" noTextEdit="1"/>
              </p:cNvSpPr>
              <p:nvPr/>
            </p:nvSpPr>
            <p:spPr>
              <a:xfrm>
                <a:off x="601365" y="2998299"/>
                <a:ext cx="4132478" cy="1211422"/>
              </a:xfrm>
              <a:prstGeom prst="rect">
                <a:avLst/>
              </a:prstGeom>
              <a:blipFill rotWithShape="0">
                <a:blip r:embed="rId9"/>
                <a:stretch>
                  <a:fillRect l="-2360" t="-4523"/>
                </a:stretch>
              </a:blipFill>
            </p:spPr>
            <p:txBody>
              <a:bodyPr/>
              <a:lstStyle/>
              <a:p>
                <a:r>
                  <a:rPr lang="en-US">
                    <a:noFill/>
                  </a:rPr>
                  <a:t> </a:t>
                </a:r>
              </a:p>
            </p:txBody>
          </p:sp>
        </mc:Fallback>
      </mc:AlternateContent>
      <p:cxnSp>
        <p:nvCxnSpPr>
          <p:cNvPr id="386" name="Straight Connector 385"/>
          <p:cNvCxnSpPr>
            <a:cxnSpLocks noChangeShapeType="1"/>
          </p:cNvCxnSpPr>
          <p:nvPr/>
        </p:nvCxnSpPr>
        <p:spPr bwMode="auto">
          <a:xfrm>
            <a:off x="5355383" y="2998299"/>
            <a:ext cx="6422" cy="3318007"/>
          </a:xfrm>
          <a:prstGeom prst="line">
            <a:avLst/>
          </a:prstGeom>
          <a:noFill/>
          <a:ln w="9525" algn="ctr">
            <a:solidFill>
              <a:schemeClr val="tx1"/>
            </a:solidFill>
            <a:round/>
            <a:headEnd/>
            <a:tailEnd/>
          </a:ln>
          <a:extLst>
            <a:ext uri="{909E8E84-426E-40dd-AFC4-6F175D3DCCD1}">
              <a14:hiddenFill xmlns:a14="http://schemas.microsoft.com/office/drawing/2010/main" xmlns="">
                <a:noFill/>
              </a14:hiddenFill>
            </a:ext>
          </a:extLst>
        </p:spPr>
      </p:cxnSp>
      <p:pic>
        <p:nvPicPr>
          <p:cNvPr id="10" name="Picture 9"/>
          <p:cNvPicPr>
            <a:picLocks noChangeAspect="1"/>
          </p:cNvPicPr>
          <p:nvPr/>
        </p:nvPicPr>
        <p:blipFill>
          <a:blip r:embed="rId10"/>
          <a:stretch>
            <a:fillRect/>
          </a:stretch>
        </p:blipFill>
        <p:spPr>
          <a:xfrm>
            <a:off x="215686" y="4355916"/>
            <a:ext cx="5139005" cy="1680135"/>
          </a:xfrm>
          <a:prstGeom prst="rect">
            <a:avLst/>
          </a:prstGeom>
        </p:spPr>
      </p:pic>
    </p:spTree>
    <p:extLst>
      <p:ext uri="{BB962C8B-B14F-4D97-AF65-F5344CB8AC3E}">
        <p14:creationId xmlns:p14="http://schemas.microsoft.com/office/powerpoint/2010/main" val="1423772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Information </a:t>
            </a:r>
            <a:r>
              <a:rPr lang="en-US" dirty="0" smtClean="0"/>
              <a:t>Overload</a:t>
            </a:r>
            <a:r>
              <a:rPr lang="en-US" dirty="0"/>
              <a:t>: </a:t>
            </a:r>
            <a:br>
              <a:rPr lang="en-US" dirty="0"/>
            </a:br>
            <a:r>
              <a:rPr lang="en-US" dirty="0"/>
              <a:t>A </a:t>
            </a:r>
            <a:r>
              <a:rPr lang="en-US" dirty="0" smtClean="0"/>
              <a:t>Critical Problem </a:t>
            </a:r>
            <a:r>
              <a:rPr lang="en-US" dirty="0"/>
              <a:t>in Big Data </a:t>
            </a:r>
            <a:r>
              <a:rPr lang="en-US" dirty="0" smtClean="0"/>
              <a:t>Era</a:t>
            </a:r>
            <a:endParaRPr lang="en-US" dirty="0"/>
          </a:p>
        </p:txBody>
      </p:sp>
      <p:sp>
        <p:nvSpPr>
          <p:cNvPr id="4" name="Content Placeholder 6"/>
          <p:cNvSpPr txBox="1">
            <a:spLocks/>
          </p:cNvSpPr>
          <p:nvPr/>
        </p:nvSpPr>
        <p:spPr>
          <a:xfrm>
            <a:off x="1097278" y="1845734"/>
            <a:ext cx="8564079" cy="4023360"/>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E48312"/>
              </a:buClr>
            </a:pPr>
            <a:r>
              <a:rPr lang="en-US" sz="2400" i="1" dirty="0" smtClean="0">
                <a:solidFill>
                  <a:srgbClr val="333333"/>
                </a:solidFill>
                <a:latin typeface="Arial" panose="020B0604020202020204" pitchFamily="34" charset="0"/>
              </a:rPr>
              <a:t>By 2020, information will double every </a:t>
            </a:r>
            <a:r>
              <a:rPr lang="en-US" sz="2800" i="1" dirty="0" smtClean="0">
                <a:solidFill>
                  <a:srgbClr val="FF0000"/>
                </a:solidFill>
                <a:latin typeface="Arial" panose="020B0604020202020204" pitchFamily="34" charset="0"/>
              </a:rPr>
              <a:t>73</a:t>
            </a:r>
            <a:r>
              <a:rPr lang="en-US" sz="2400" i="1" dirty="0" smtClean="0">
                <a:solidFill>
                  <a:srgbClr val="333333"/>
                </a:solidFill>
                <a:latin typeface="Arial" panose="020B0604020202020204" pitchFamily="34" charset="0"/>
              </a:rPr>
              <a:t> days</a:t>
            </a:r>
            <a:r>
              <a:rPr lang="zh-CN" altLang="en-US" sz="2400" i="1" dirty="0" smtClean="0">
                <a:solidFill>
                  <a:srgbClr val="333333"/>
                </a:solidFill>
                <a:latin typeface="Arial" panose="020B0604020202020204" pitchFamily="34" charset="0"/>
              </a:rPr>
              <a:t> </a:t>
            </a:r>
            <a:endParaRPr lang="en-US" altLang="zh-CN" sz="2400" i="1" dirty="0" smtClean="0">
              <a:solidFill>
                <a:srgbClr val="333333"/>
              </a:solidFill>
              <a:latin typeface="Arial" panose="020B0604020202020204" pitchFamily="34" charset="0"/>
            </a:endParaRPr>
          </a:p>
          <a:p>
            <a:pPr>
              <a:buClr>
                <a:srgbClr val="E48312"/>
              </a:buClr>
            </a:pPr>
            <a:r>
              <a:rPr lang="en-US" altLang="zh-CN" sz="2400" dirty="0" smtClean="0">
                <a:solidFill>
                  <a:srgbClr val="333333"/>
                </a:solidFill>
                <a:latin typeface="Arial" panose="020B0604020202020204" pitchFamily="34" charset="0"/>
              </a:rPr>
              <a:t>--</a:t>
            </a:r>
            <a:r>
              <a:rPr lang="en-US" sz="2400" dirty="0" smtClean="0">
                <a:solidFill>
                  <a:srgbClr val="333333"/>
                </a:solidFill>
                <a:latin typeface="Arial" panose="020B0604020202020204" pitchFamily="34" charset="0"/>
              </a:rPr>
              <a:t> </a:t>
            </a:r>
            <a:r>
              <a:rPr lang="en-US" dirty="0" smtClean="0">
                <a:solidFill>
                  <a:srgbClr val="333333"/>
                </a:solidFill>
                <a:latin typeface="Arial" panose="020B0604020202020204" pitchFamily="34" charset="0"/>
              </a:rPr>
              <a:t>G</a:t>
            </a:r>
            <a:r>
              <a:rPr lang="en-US" altLang="zh-CN" dirty="0" smtClean="0">
                <a:solidFill>
                  <a:srgbClr val="333333"/>
                </a:solidFill>
                <a:latin typeface="Arial" panose="020B0604020202020204" pitchFamily="34" charset="0"/>
              </a:rPr>
              <a:t>.</a:t>
            </a:r>
            <a:r>
              <a:rPr lang="en-US" dirty="0" smtClean="0">
                <a:solidFill>
                  <a:srgbClr val="333333"/>
                </a:solidFill>
                <a:latin typeface="Arial" panose="020B0604020202020204" pitchFamily="34" charset="0"/>
              </a:rPr>
              <a:t> </a:t>
            </a:r>
            <a:r>
              <a:rPr lang="en-US" dirty="0" err="1" smtClean="0">
                <a:solidFill>
                  <a:srgbClr val="333333"/>
                </a:solidFill>
                <a:latin typeface="Arial" panose="020B0604020202020204" pitchFamily="34" charset="0"/>
              </a:rPr>
              <a:t>Starkweather</a:t>
            </a:r>
            <a:r>
              <a:rPr lang="zh-CN" altLang="zh-CN" dirty="0" smtClean="0">
                <a:solidFill>
                  <a:srgbClr val="333333"/>
                </a:solidFill>
                <a:latin typeface="Arial" panose="020B0604020202020204" pitchFamily="34" charset="0"/>
              </a:rPr>
              <a:t> </a:t>
            </a:r>
            <a:r>
              <a:rPr lang="en-US" altLang="zh-CN" dirty="0" smtClean="0">
                <a:solidFill>
                  <a:srgbClr val="333333"/>
                </a:solidFill>
                <a:latin typeface="Arial" panose="020B0604020202020204" pitchFamily="34" charset="0"/>
              </a:rPr>
              <a:t>(Microsoft),</a:t>
            </a:r>
            <a:r>
              <a:rPr lang="zh-CN" altLang="en-US" dirty="0" smtClean="0">
                <a:solidFill>
                  <a:srgbClr val="333333"/>
                </a:solidFill>
                <a:latin typeface="Arial" panose="020B0604020202020204" pitchFamily="34" charset="0"/>
              </a:rPr>
              <a:t> </a:t>
            </a:r>
            <a:r>
              <a:rPr lang="en-US" altLang="zh-CN" dirty="0" smtClean="0">
                <a:solidFill>
                  <a:srgbClr val="333333"/>
                </a:solidFill>
                <a:latin typeface="Arial" panose="020B0604020202020204" pitchFamily="34" charset="0"/>
              </a:rPr>
              <a:t>1992</a:t>
            </a:r>
          </a:p>
          <a:p>
            <a:pPr>
              <a:buClr>
                <a:srgbClr val="E48312"/>
              </a:buClr>
            </a:pPr>
            <a:endParaRPr lang="en-US" dirty="0">
              <a:solidFill>
                <a:srgbClr val="333333"/>
              </a:solidFill>
              <a:latin typeface="Arial" panose="020B0604020202020204" pitchFamily="34" charset="0"/>
            </a:endParaRPr>
          </a:p>
          <a:p>
            <a:pPr>
              <a:buClr>
                <a:srgbClr val="E48312"/>
              </a:buClr>
            </a:pPr>
            <a:endParaRPr lang="en-US" dirty="0" smtClean="0">
              <a:solidFill>
                <a:srgbClr val="333333"/>
              </a:solidFill>
              <a:latin typeface="Arial" panose="020B0604020202020204" pitchFamily="34" charset="0"/>
            </a:endParaRPr>
          </a:p>
          <a:p>
            <a:pPr>
              <a:buClr>
                <a:srgbClr val="E48312"/>
              </a:buClr>
            </a:pPr>
            <a:endParaRPr lang="en-US" dirty="0">
              <a:solidFill>
                <a:srgbClr val="333333"/>
              </a:solidFill>
              <a:latin typeface="Arial" panose="020B0604020202020204" pitchFamily="34" charset="0"/>
            </a:endParaRPr>
          </a:p>
          <a:p>
            <a:pPr>
              <a:buClr>
                <a:srgbClr val="E48312"/>
              </a:buClr>
            </a:pPr>
            <a:endParaRPr lang="en-US" dirty="0" smtClean="0">
              <a:solidFill>
                <a:srgbClr val="333333"/>
              </a:solidFill>
              <a:latin typeface="Arial" panose="020B0604020202020204" pitchFamily="34" charset="0"/>
            </a:endParaRPr>
          </a:p>
          <a:p>
            <a:pPr>
              <a:buClr>
                <a:srgbClr val="E48312"/>
              </a:buClr>
            </a:pPr>
            <a:endParaRPr lang="en-US" dirty="0">
              <a:solidFill>
                <a:srgbClr val="333333"/>
              </a:solidFill>
              <a:latin typeface="Arial" panose="020B0604020202020204" pitchFamily="34" charset="0"/>
            </a:endParaRPr>
          </a:p>
          <a:p>
            <a:pPr>
              <a:buClr>
                <a:srgbClr val="E48312"/>
              </a:buClr>
            </a:pPr>
            <a:endParaRPr lang="en-US" dirty="0" smtClean="0">
              <a:solidFill>
                <a:srgbClr val="333333"/>
              </a:solidFill>
              <a:latin typeface="Arial" panose="020B0604020202020204" pitchFamily="34" charset="0"/>
            </a:endParaRPr>
          </a:p>
          <a:p>
            <a:pPr>
              <a:buClr>
                <a:srgbClr val="E48312"/>
              </a:buClr>
            </a:pPr>
            <a:r>
              <a:rPr lang="en-US" sz="2400" dirty="0" smtClean="0">
                <a:solidFill>
                  <a:srgbClr val="C00000"/>
                </a:solidFill>
              </a:rPr>
              <a:t>Unstructured</a:t>
            </a:r>
            <a:r>
              <a:rPr lang="en-US" sz="2400" dirty="0" smtClean="0">
                <a:solidFill>
                  <a:srgbClr val="000000">
                    <a:lumMod val="75000"/>
                    <a:lumOff val="25000"/>
                  </a:srgbClr>
                </a:solidFill>
              </a:rPr>
              <a:t> or </a:t>
            </a:r>
            <a:r>
              <a:rPr lang="en-US" sz="2400" dirty="0" smtClean="0">
                <a:solidFill>
                  <a:srgbClr val="C00000"/>
                </a:solidFill>
              </a:rPr>
              <a:t>loosely structured</a:t>
            </a:r>
            <a:r>
              <a:rPr lang="en-US" sz="2400" dirty="0" smtClean="0">
                <a:solidFill>
                  <a:srgbClr val="000000">
                    <a:lumMod val="75000"/>
                    <a:lumOff val="25000"/>
                  </a:srgbClr>
                </a:solidFill>
              </a:rPr>
              <a:t> data are prevalent</a:t>
            </a:r>
            <a:endParaRPr lang="en-US" sz="2400" dirty="0">
              <a:solidFill>
                <a:srgbClr val="000000">
                  <a:lumMod val="75000"/>
                  <a:lumOff val="25000"/>
                </a:srgbClr>
              </a:solidFill>
            </a:endParaRPr>
          </a:p>
        </p:txBody>
      </p:sp>
      <p:graphicFrame>
        <p:nvGraphicFramePr>
          <p:cNvPr id="5" name="Chart 4"/>
          <p:cNvGraphicFramePr/>
          <p:nvPr>
            <p:extLst/>
          </p:nvPr>
        </p:nvGraphicFramePr>
        <p:xfrm>
          <a:off x="1097279" y="2899611"/>
          <a:ext cx="8564078" cy="2261936"/>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p:cNvSpPr/>
          <p:nvPr/>
        </p:nvSpPr>
        <p:spPr>
          <a:xfrm>
            <a:off x="4894154" y="3302714"/>
            <a:ext cx="2095445" cy="369332"/>
          </a:xfrm>
          <a:prstGeom prst="rect">
            <a:avLst/>
          </a:prstGeom>
        </p:spPr>
        <p:txBody>
          <a:bodyPr wrap="none">
            <a:spAutoFit/>
          </a:bodyPr>
          <a:lstStyle/>
          <a:p>
            <a:r>
              <a:rPr lang="en-US" dirty="0" smtClean="0">
                <a:solidFill>
                  <a:srgbClr val="333333"/>
                </a:solidFill>
                <a:latin typeface="Arial" panose="020B0604020202020204" pitchFamily="34" charset="0"/>
              </a:rPr>
              <a:t>Information growth</a:t>
            </a:r>
            <a:endParaRPr lang="en-US" dirty="0"/>
          </a:p>
        </p:txBody>
      </p:sp>
      <p:sp>
        <p:nvSpPr>
          <p:cNvPr id="3" name="Slide Number Placeholder 2"/>
          <p:cNvSpPr>
            <a:spLocks noGrp="1"/>
          </p:cNvSpPr>
          <p:nvPr>
            <p:ph type="sldNum" sz="quarter" idx="12"/>
          </p:nvPr>
        </p:nvSpPr>
        <p:spPr/>
        <p:txBody>
          <a:bodyPr/>
          <a:lstStyle/>
          <a:p>
            <a:fld id="{6113E31D-E2AB-40D1-8B51-AFA5AFEF393A}" type="slidenum">
              <a:rPr lang="en-US" smtClean="0"/>
              <a:t>4</a:t>
            </a:fld>
            <a:endParaRPr lang="en-US" dirty="0"/>
          </a:p>
        </p:txBody>
      </p:sp>
    </p:spTree>
    <p:extLst>
      <p:ext uri="{BB962C8B-B14F-4D97-AF65-F5344CB8AC3E}">
        <p14:creationId xmlns:p14="http://schemas.microsoft.com/office/powerpoint/2010/main" val="25546161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Speedup 2</a:t>
            </a:r>
            <a:br>
              <a:rPr lang="en-US" dirty="0" smtClean="0"/>
            </a:br>
            <a:r>
              <a:rPr lang="en-US" dirty="0" smtClean="0"/>
              <a:t>Construction </a:t>
            </a:r>
            <a:r>
              <a:rPr lang="en-US" dirty="0"/>
              <a:t>of </a:t>
            </a:r>
            <a:r>
              <a:rPr lang="en-US" dirty="0" smtClean="0"/>
              <a:t>Small Tensor  </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40</a:t>
            </a:fld>
            <a:endParaRPr lang="en-US" dirty="0"/>
          </a:p>
        </p:txBody>
      </p:sp>
      <mc:AlternateContent xmlns:mc="http://schemas.openxmlformats.org/markup-compatibility/2006" xmlns:a14="http://schemas.microsoft.com/office/drawing/2010/main">
        <mc:Choice Requires="a14">
          <p:sp>
            <p:nvSpPr>
              <p:cNvPr id="6" name="Rectangle 5"/>
              <p:cNvSpPr/>
              <p:nvPr/>
            </p:nvSpPr>
            <p:spPr>
              <a:xfrm>
                <a:off x="1234029" y="1824881"/>
                <a:ext cx="4666662" cy="78162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𝑇</m:t>
                          </m:r>
                        </m:e>
                      </m:acc>
                      <m:r>
                        <a:rPr lang="en-US" sz="4400" i="1" dirty="0">
                          <a:latin typeface="Cambria Math" panose="02040503050406030204" pitchFamily="18" charset="0"/>
                        </a:rPr>
                        <m:t>=</m:t>
                      </m:r>
                      <m:sSub>
                        <m:sSubPr>
                          <m:ctrlPr>
                            <a:rPr lang="en-US" sz="4400" i="1" dirty="0">
                              <a:latin typeface="Cambria Math" panose="02040503050406030204" pitchFamily="18" charset="0"/>
                            </a:rPr>
                          </m:ctrlPr>
                        </m:sSubPr>
                        <m:e>
                          <m:r>
                            <a:rPr lang="en-US" sz="4400" i="1" dirty="0">
                              <a:latin typeface="Cambria Math" panose="02040503050406030204" pitchFamily="18" charset="0"/>
                            </a:rPr>
                            <m:t>𝑀</m:t>
                          </m:r>
                        </m:e>
                        <m:sub>
                          <m:r>
                            <a:rPr lang="en-US" sz="4400" i="1" dirty="0">
                              <a:latin typeface="Cambria Math" panose="02040503050406030204" pitchFamily="18" charset="0"/>
                            </a:rPr>
                            <m:t>3</m:t>
                          </m:r>
                        </m:sub>
                      </m:sSub>
                      <m:d>
                        <m:dPr>
                          <m:ctrlPr>
                            <a:rPr lang="en-US" sz="4400" i="1" dirty="0">
                              <a:latin typeface="Cambria Math" panose="02040503050406030204" pitchFamily="18" charset="0"/>
                            </a:rPr>
                          </m:ctrlPr>
                        </m:dPr>
                        <m:e>
                          <m:r>
                            <a:rPr lang="en-US" sz="4400" i="1" dirty="0">
                              <a:latin typeface="Cambria Math" panose="02040503050406030204" pitchFamily="18" charset="0"/>
                            </a:rPr>
                            <m:t>𝑊</m:t>
                          </m:r>
                          <m:r>
                            <a:rPr lang="en-US" sz="4400" i="1" dirty="0">
                              <a:latin typeface="Cambria Math" panose="02040503050406030204" pitchFamily="18" charset="0"/>
                            </a:rPr>
                            <m:t>,</m:t>
                          </m:r>
                          <m:r>
                            <a:rPr lang="en-US" sz="4400" i="1" dirty="0">
                              <a:latin typeface="Cambria Math" panose="02040503050406030204" pitchFamily="18" charset="0"/>
                            </a:rPr>
                            <m:t>𝑊</m:t>
                          </m:r>
                          <m:r>
                            <a:rPr lang="en-US" sz="4400" i="1" dirty="0">
                              <a:latin typeface="Cambria Math" panose="02040503050406030204" pitchFamily="18" charset="0"/>
                            </a:rPr>
                            <m:t>,</m:t>
                          </m:r>
                          <m:r>
                            <a:rPr lang="en-US" sz="4400" i="1" dirty="0">
                              <a:latin typeface="Cambria Math" panose="02040503050406030204" pitchFamily="18" charset="0"/>
                            </a:rPr>
                            <m:t>𝑊</m:t>
                          </m:r>
                        </m:e>
                      </m:d>
                    </m:oMath>
                  </m:oMathPara>
                </a14:m>
                <a:endParaRPr lang="en-US" sz="4400" dirty="0"/>
              </a:p>
            </p:txBody>
          </p:sp>
        </mc:Choice>
        <mc:Fallback xmlns="">
          <p:sp>
            <p:nvSpPr>
              <p:cNvPr id="6" name="Rectangle 5"/>
              <p:cNvSpPr>
                <a:spLocks noRot="1" noChangeAspect="1" noMove="1" noResize="1" noEditPoints="1" noAdjustHandles="1" noChangeArrowheads="1" noChangeShapeType="1" noTextEdit="1"/>
              </p:cNvSpPr>
              <p:nvPr/>
            </p:nvSpPr>
            <p:spPr>
              <a:xfrm>
                <a:off x="1234029" y="1824881"/>
                <a:ext cx="4666662" cy="781624"/>
              </a:xfrm>
              <a:prstGeom prst="rect">
                <a:avLst/>
              </a:prstGeom>
              <a:blipFill rotWithShape="0">
                <a:blip r:embed="rId3"/>
                <a:stretch>
                  <a:fillRect/>
                </a:stretch>
              </a:blipFill>
            </p:spPr>
            <p:txBody>
              <a:bodyPr/>
              <a:lstStyle/>
              <a:p>
                <a:r>
                  <a:rPr lang="en-US">
                    <a:noFill/>
                  </a:rPr>
                  <a:t> </a:t>
                </a:r>
              </a:p>
            </p:txBody>
          </p:sp>
        </mc:Fallback>
      </mc:AlternateContent>
      <p:sp>
        <p:nvSpPr>
          <p:cNvPr id="7" name="Cube 6"/>
          <p:cNvSpPr/>
          <p:nvPr/>
        </p:nvSpPr>
        <p:spPr>
          <a:xfrm>
            <a:off x="2087785" y="3828473"/>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1972604" y="3942836"/>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1858024" y="4055470"/>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2402296" y="3828473"/>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2720194" y="3828473"/>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2287115" y="3940473"/>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2613007" y="3944460"/>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2183766" y="4055470"/>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2509057" y="4055470"/>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2087785" y="3504168"/>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1972604" y="3618531"/>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1858024" y="3731165"/>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2402296" y="3504168"/>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2720194" y="3504168"/>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2287115" y="3616168"/>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2613007" y="3620155"/>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2183766" y="3731165"/>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2509057" y="3731165"/>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2087785" y="3184840"/>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1972604" y="3299203"/>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1858024" y="3411837"/>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2402296" y="3184840"/>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2720194" y="3184840"/>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2287115" y="3296840"/>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2613007" y="3300827"/>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2183766" y="3411837"/>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2509057" y="3411837"/>
            <a:ext cx="409685" cy="4233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Rectangle 33"/>
              <p:cNvSpPr/>
              <p:nvPr/>
            </p:nvSpPr>
            <p:spPr>
              <a:xfrm>
                <a:off x="1660055" y="2662822"/>
                <a:ext cx="1733114" cy="830997"/>
              </a:xfrm>
              <a:prstGeom prst="rect">
                <a:avLst/>
              </a:prstGeom>
            </p:spPr>
            <p:txBody>
              <a:bodyPr wrap="square">
                <a:spAutoFit/>
              </a:bodyPr>
              <a:lstStyle/>
              <a:p>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𝑀</m:t>
                        </m:r>
                      </m:e>
                      <m:sub>
                        <m:r>
                          <a:rPr lang="en-US" altLang="zh-CN" sz="2400" i="1" dirty="0">
                            <a:latin typeface="Cambria Math" panose="02040503050406030204" pitchFamily="18" charset="0"/>
                          </a:rPr>
                          <m:t>3</m:t>
                        </m:r>
                      </m:sub>
                    </m:sSub>
                  </m:oMath>
                </a14:m>
                <a:r>
                  <a:rPr lang="en-US" sz="2400" dirty="0" smtClean="0"/>
                  <a:t> </a:t>
                </a:r>
                <a:r>
                  <a:rPr lang="en-US" sz="2400" dirty="0" smtClean="0">
                    <a:solidFill>
                      <a:srgbClr val="FF0000"/>
                    </a:solidFill>
                  </a:rPr>
                  <a:t>(Dense)</a:t>
                </a:r>
                <a:endParaRPr lang="en-US" sz="2400" dirty="0"/>
              </a:p>
              <a:p>
                <a:endParaRPr lang="en-US" sz="2400" dirty="0"/>
              </a:p>
            </p:txBody>
          </p:sp>
        </mc:Choice>
        <mc:Fallback xmlns="">
          <p:sp>
            <p:nvSpPr>
              <p:cNvPr id="34" name="Rectangle 33"/>
              <p:cNvSpPr>
                <a:spLocks noRot="1" noChangeAspect="1" noMove="1" noResize="1" noEditPoints="1" noAdjustHandles="1" noChangeArrowheads="1" noChangeShapeType="1" noTextEdit="1"/>
              </p:cNvSpPr>
              <p:nvPr/>
            </p:nvSpPr>
            <p:spPr>
              <a:xfrm>
                <a:off x="1660055" y="2662822"/>
                <a:ext cx="1733114" cy="830997"/>
              </a:xfrm>
              <a:prstGeom prst="rect">
                <a:avLst/>
              </a:prstGeom>
              <a:blipFill rotWithShape="0">
                <a:blip r:embed="rId4"/>
                <a:stretch>
                  <a:fillRect l="-702" t="-5882"/>
                </a:stretch>
              </a:blipFill>
            </p:spPr>
            <p:txBody>
              <a:bodyPr/>
              <a:lstStyle/>
              <a:p>
                <a:r>
                  <a:rPr lang="en-US">
                    <a:noFill/>
                  </a:rPr>
                  <a:t> </a:t>
                </a:r>
              </a:p>
            </p:txBody>
          </p:sp>
        </mc:Fallback>
      </mc:AlternateContent>
      <p:cxnSp>
        <p:nvCxnSpPr>
          <p:cNvPr id="35" name="Straight Arrow Connector 34"/>
          <p:cNvCxnSpPr/>
          <p:nvPr/>
        </p:nvCxnSpPr>
        <p:spPr>
          <a:xfrm>
            <a:off x="1882466" y="4686485"/>
            <a:ext cx="921096"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200217" y="4540366"/>
            <a:ext cx="305914" cy="369332"/>
          </a:xfrm>
          <a:prstGeom prst="rect">
            <a:avLst/>
          </a:prstGeom>
          <a:solidFill>
            <a:schemeClr val="bg1"/>
          </a:solidFill>
        </p:spPr>
        <p:txBody>
          <a:bodyPr wrap="square">
            <a:spAutoFit/>
          </a:bodyPr>
          <a:lstStyle/>
          <a:p>
            <a:r>
              <a:rPr lang="en-US" i="1" dirty="0"/>
              <a:t>V</a:t>
            </a:r>
          </a:p>
        </p:txBody>
      </p:sp>
      <p:cxnSp>
        <p:nvCxnSpPr>
          <p:cNvPr id="54" name="Straight Arrow Connector 53"/>
          <p:cNvCxnSpPr/>
          <p:nvPr/>
        </p:nvCxnSpPr>
        <p:spPr>
          <a:xfrm>
            <a:off x="4128937" y="3866546"/>
            <a:ext cx="0" cy="105351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634559" y="3515915"/>
            <a:ext cx="0" cy="93061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424647" y="3770597"/>
            <a:ext cx="296250" cy="457295"/>
          </a:xfrm>
          <a:prstGeom prst="rect">
            <a:avLst/>
          </a:prstGeom>
          <a:solidFill>
            <a:schemeClr val="bg1"/>
          </a:solidFill>
        </p:spPr>
        <p:txBody>
          <a:bodyPr wrap="square">
            <a:spAutoFit/>
          </a:bodyPr>
          <a:lstStyle/>
          <a:p>
            <a:r>
              <a:rPr lang="en-US" sz="2400" i="1" dirty="0" smtClean="0"/>
              <a:t>V</a:t>
            </a:r>
            <a:endParaRPr lang="en-US" sz="2400" i="1" dirty="0"/>
          </a:p>
        </p:txBody>
      </p:sp>
      <p:cxnSp>
        <p:nvCxnSpPr>
          <p:cNvPr id="39" name="Straight Arrow Connector 38"/>
          <p:cNvCxnSpPr/>
          <p:nvPr/>
        </p:nvCxnSpPr>
        <p:spPr>
          <a:xfrm flipV="1">
            <a:off x="2909023" y="4202514"/>
            <a:ext cx="341954" cy="37793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026151" y="4299821"/>
            <a:ext cx="103728" cy="369332"/>
          </a:xfrm>
          <a:prstGeom prst="rect">
            <a:avLst/>
          </a:prstGeom>
          <a:solidFill>
            <a:schemeClr val="bg1"/>
          </a:solidFill>
        </p:spPr>
        <p:txBody>
          <a:bodyPr wrap="square">
            <a:spAutoFit/>
          </a:bodyPr>
          <a:lstStyle/>
          <a:p>
            <a:r>
              <a:rPr lang="en-US" i="1" dirty="0"/>
              <a:t>V</a:t>
            </a:r>
          </a:p>
        </p:txBody>
      </p:sp>
      <p:sp>
        <p:nvSpPr>
          <p:cNvPr id="41" name="Equal 40"/>
          <p:cNvSpPr/>
          <p:nvPr/>
        </p:nvSpPr>
        <p:spPr>
          <a:xfrm>
            <a:off x="3441972" y="3608182"/>
            <a:ext cx="462722" cy="344253"/>
          </a:xfrm>
          <a:prstGeom prst="mathEqual">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0" name="Straight Arrow Connector 69"/>
          <p:cNvCxnSpPr/>
          <p:nvPr/>
        </p:nvCxnSpPr>
        <p:spPr>
          <a:xfrm>
            <a:off x="7028801" y="3243886"/>
            <a:ext cx="0" cy="105351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Cube 44"/>
          <p:cNvSpPr>
            <a:spLocks/>
          </p:cNvSpPr>
          <p:nvPr/>
        </p:nvSpPr>
        <p:spPr>
          <a:xfrm>
            <a:off x="4682331" y="3656226"/>
            <a:ext cx="1058666" cy="158800"/>
          </a:xfrm>
          <a:prstGeom prst="cube">
            <a:avLst>
              <a:gd name="adj" fmla="val 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a:spLocks/>
          </p:cNvSpPr>
          <p:nvPr/>
        </p:nvSpPr>
        <p:spPr>
          <a:xfrm>
            <a:off x="4364487" y="3866546"/>
            <a:ext cx="158800" cy="1058666"/>
          </a:xfrm>
          <a:prstGeom prst="cube">
            <a:avLst>
              <a:gd name="adj" fmla="val 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a:spLocks/>
          </p:cNvSpPr>
          <p:nvPr/>
        </p:nvSpPr>
        <p:spPr>
          <a:xfrm rot="19652585">
            <a:off x="4474187" y="3195320"/>
            <a:ext cx="1058666" cy="157749"/>
          </a:xfrm>
          <a:prstGeom prst="cube">
            <a:avLst>
              <a:gd name="adj" fmla="val 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Rectangle 47"/>
              <p:cNvSpPr/>
              <p:nvPr/>
            </p:nvSpPr>
            <p:spPr>
              <a:xfrm>
                <a:off x="4035955" y="3360926"/>
                <a:ext cx="776018" cy="3385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m:t>
                      </m:r>
                    </m:oMath>
                  </m:oMathPara>
                </a14:m>
                <a:endParaRPr lang="en-US" sz="3200" b="0" dirty="0" smtClean="0"/>
              </a:p>
            </p:txBody>
          </p:sp>
        </mc:Choice>
        <mc:Fallback xmlns="">
          <p:sp>
            <p:nvSpPr>
              <p:cNvPr id="48" name="Rectangle 47"/>
              <p:cNvSpPr>
                <a:spLocks noRot="1" noChangeAspect="1" noMove="1" noResize="1" noEditPoints="1" noAdjustHandles="1" noChangeArrowheads="1" noChangeShapeType="1" noTextEdit="1"/>
              </p:cNvSpPr>
              <p:nvPr/>
            </p:nvSpPr>
            <p:spPr>
              <a:xfrm>
                <a:off x="4035955" y="3360926"/>
                <a:ext cx="776018" cy="338518"/>
              </a:xfrm>
              <a:prstGeom prst="rect">
                <a:avLst/>
              </a:prstGeom>
              <a:blipFill rotWithShape="0">
                <a:blip r:embed="rId5"/>
                <a:stretch>
                  <a:fillRect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4443908" y="4174850"/>
                <a:ext cx="296686" cy="3385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panose="02040503050406030204" pitchFamily="18" charset="0"/>
                        </a:rPr>
                        <m:t>𝑣</m:t>
                      </m:r>
                    </m:oMath>
                  </m:oMathPara>
                </a14:m>
                <a:endParaRPr lang="en-US" sz="3200" dirty="0"/>
              </a:p>
            </p:txBody>
          </p:sp>
        </mc:Choice>
        <mc:Fallback xmlns="">
          <p:sp>
            <p:nvSpPr>
              <p:cNvPr id="49" name="Rectangle 48"/>
              <p:cNvSpPr>
                <a:spLocks noRot="1" noChangeAspect="1" noMove="1" noResize="1" noEditPoints="1" noAdjustHandles="1" noChangeArrowheads="1" noChangeShapeType="1" noTextEdit="1"/>
              </p:cNvSpPr>
              <p:nvPr/>
            </p:nvSpPr>
            <p:spPr>
              <a:xfrm>
                <a:off x="4443908" y="4174850"/>
                <a:ext cx="296686" cy="338518"/>
              </a:xfrm>
              <a:prstGeom prst="rect">
                <a:avLst/>
              </a:prstGeom>
              <a:blipFill rotWithShape="0">
                <a:blip r:embed="rId6"/>
                <a:stretch>
                  <a:fillRect r="-4082" b="-2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5063321" y="3711070"/>
                <a:ext cx="296686" cy="3385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panose="02040503050406030204" pitchFamily="18" charset="0"/>
                        </a:rPr>
                        <m:t>𝑣</m:t>
                      </m:r>
                    </m:oMath>
                  </m:oMathPara>
                </a14:m>
                <a:endParaRPr lang="en-US" sz="3200" dirty="0"/>
              </a:p>
            </p:txBody>
          </p:sp>
        </mc:Choice>
        <mc:Fallback xmlns="">
          <p:sp>
            <p:nvSpPr>
              <p:cNvPr id="50" name="Rectangle 49"/>
              <p:cNvSpPr>
                <a:spLocks noRot="1" noChangeAspect="1" noMove="1" noResize="1" noEditPoints="1" noAdjustHandles="1" noChangeArrowheads="1" noChangeShapeType="1" noTextEdit="1"/>
              </p:cNvSpPr>
              <p:nvPr/>
            </p:nvSpPr>
            <p:spPr>
              <a:xfrm>
                <a:off x="5063321" y="3711070"/>
                <a:ext cx="296686" cy="338518"/>
              </a:xfrm>
              <a:prstGeom prst="rect">
                <a:avLst/>
              </a:prstGeom>
              <a:blipFill rotWithShape="0">
                <a:blip r:embed="rId7"/>
                <a:stretch>
                  <a:fillRect r="-6250" b="-2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4931843" y="3111108"/>
                <a:ext cx="296686" cy="3385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panose="02040503050406030204" pitchFamily="18" charset="0"/>
                        </a:rPr>
                        <m:t>𝑣</m:t>
                      </m:r>
                    </m:oMath>
                  </m:oMathPara>
                </a14:m>
                <a:endParaRPr lang="en-US" sz="3200" dirty="0"/>
              </a:p>
            </p:txBody>
          </p:sp>
        </mc:Choice>
        <mc:Fallback xmlns="">
          <p:sp>
            <p:nvSpPr>
              <p:cNvPr id="51" name="Rectangle 50"/>
              <p:cNvSpPr>
                <a:spLocks noRot="1" noChangeAspect="1" noMove="1" noResize="1" noEditPoints="1" noAdjustHandles="1" noChangeArrowheads="1" noChangeShapeType="1" noTextEdit="1"/>
              </p:cNvSpPr>
              <p:nvPr/>
            </p:nvSpPr>
            <p:spPr>
              <a:xfrm>
                <a:off x="4931843" y="3111108"/>
                <a:ext cx="296686" cy="338518"/>
              </a:xfrm>
              <a:prstGeom prst="rect">
                <a:avLst/>
              </a:prstGeom>
              <a:blipFill rotWithShape="0">
                <a:blip r:embed="rId8"/>
                <a:stretch>
                  <a:fillRect r="-4082"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3929103" y="4143500"/>
                <a:ext cx="333142" cy="461665"/>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𝑉</m:t>
                      </m:r>
                    </m:oMath>
                  </m:oMathPara>
                </a14:m>
                <a:endParaRPr lang="en-US" sz="3200" dirty="0"/>
              </a:p>
            </p:txBody>
          </p:sp>
        </mc:Choice>
        <mc:Fallback xmlns="">
          <p:sp>
            <p:nvSpPr>
              <p:cNvPr id="52" name="Rectangle 51"/>
              <p:cNvSpPr>
                <a:spLocks noRot="1" noChangeAspect="1" noMove="1" noResize="1" noEditPoints="1" noAdjustHandles="1" noChangeArrowheads="1" noChangeShapeType="1" noTextEdit="1"/>
              </p:cNvSpPr>
              <p:nvPr/>
            </p:nvSpPr>
            <p:spPr>
              <a:xfrm>
                <a:off x="3929103" y="4143500"/>
                <a:ext cx="333142" cy="461665"/>
              </a:xfrm>
              <a:prstGeom prst="rect">
                <a:avLst/>
              </a:prstGeom>
              <a:blipFill rotWithShape="0">
                <a:blip r:embed="rId9"/>
                <a:stretch>
                  <a:fillRect l="-5556" r="-16667"/>
                </a:stretch>
              </a:blipFill>
            </p:spPr>
            <p:txBody>
              <a:bodyPr/>
              <a:lstStyle/>
              <a:p>
                <a:r>
                  <a:rPr lang="en-US">
                    <a:noFill/>
                  </a:rPr>
                  <a:t> </a:t>
                </a:r>
              </a:p>
            </p:txBody>
          </p:sp>
        </mc:Fallback>
      </mc:AlternateContent>
      <p:sp>
        <p:nvSpPr>
          <p:cNvPr id="57" name="Cube 56"/>
          <p:cNvSpPr>
            <a:spLocks/>
          </p:cNvSpPr>
          <p:nvPr/>
        </p:nvSpPr>
        <p:spPr>
          <a:xfrm>
            <a:off x="7251733" y="3249895"/>
            <a:ext cx="158800" cy="1058666"/>
          </a:xfrm>
          <a:prstGeom prst="cube">
            <a:avLst>
              <a:gd name="adj" fmla="val 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9" name="Rectangle 68"/>
              <p:cNvSpPr/>
              <p:nvPr/>
            </p:nvSpPr>
            <p:spPr>
              <a:xfrm>
                <a:off x="6802512" y="3555739"/>
                <a:ext cx="348828" cy="461665"/>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𝑉</m:t>
                      </m:r>
                    </m:oMath>
                  </m:oMathPara>
                </a14:m>
                <a:endParaRPr lang="en-US" sz="2400" dirty="0"/>
              </a:p>
            </p:txBody>
          </p:sp>
        </mc:Choice>
        <mc:Fallback xmlns="">
          <p:sp>
            <p:nvSpPr>
              <p:cNvPr id="69" name="Rectangle 68"/>
              <p:cNvSpPr>
                <a:spLocks noRot="1" noChangeAspect="1" noMove="1" noResize="1" noEditPoints="1" noAdjustHandles="1" noChangeArrowheads="1" noChangeShapeType="1" noTextEdit="1"/>
              </p:cNvSpPr>
              <p:nvPr/>
            </p:nvSpPr>
            <p:spPr>
              <a:xfrm>
                <a:off x="6802512" y="3555739"/>
                <a:ext cx="348828" cy="461665"/>
              </a:xfrm>
              <a:prstGeom prst="rect">
                <a:avLst/>
              </a:prstGeom>
              <a:blipFill rotWithShape="0">
                <a:blip r:embed="rId10"/>
                <a:stretch>
                  <a:fillRect l="-5263" r="-10526"/>
                </a:stretch>
              </a:blipFill>
            </p:spPr>
            <p:txBody>
              <a:bodyPr/>
              <a:lstStyle/>
              <a:p>
                <a:r>
                  <a:rPr lang="en-US">
                    <a:noFill/>
                  </a:rPr>
                  <a:t> </a:t>
                </a:r>
              </a:p>
            </p:txBody>
          </p:sp>
        </mc:Fallback>
      </mc:AlternateContent>
      <p:sp>
        <p:nvSpPr>
          <p:cNvPr id="56" name="Plus 55"/>
          <p:cNvSpPr/>
          <p:nvPr/>
        </p:nvSpPr>
        <p:spPr>
          <a:xfrm>
            <a:off x="6121987" y="3559073"/>
            <a:ext cx="399864" cy="39336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1" name="Rectangle 70"/>
              <p:cNvSpPr/>
              <p:nvPr/>
            </p:nvSpPr>
            <p:spPr>
              <a:xfrm>
                <a:off x="7392696" y="3526208"/>
                <a:ext cx="776018" cy="3385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m:t>
                      </m:r>
                    </m:oMath>
                  </m:oMathPara>
                </a14:m>
                <a:endParaRPr lang="en-US" sz="3200" b="0" dirty="0" smtClean="0"/>
              </a:p>
            </p:txBody>
          </p:sp>
        </mc:Choice>
        <mc:Fallback xmlns="">
          <p:sp>
            <p:nvSpPr>
              <p:cNvPr id="71" name="Rectangle 70"/>
              <p:cNvSpPr>
                <a:spLocks noRot="1" noChangeAspect="1" noMove="1" noResize="1" noEditPoints="1" noAdjustHandles="1" noChangeArrowheads="1" noChangeShapeType="1" noTextEdit="1"/>
              </p:cNvSpPr>
              <p:nvPr/>
            </p:nvSpPr>
            <p:spPr>
              <a:xfrm>
                <a:off x="7392696" y="3526208"/>
                <a:ext cx="776018" cy="338518"/>
              </a:xfrm>
              <a:prstGeom prst="rect">
                <a:avLst/>
              </a:prstGeom>
              <a:blipFill rotWithShape="0">
                <a:blip r:embed="rId11"/>
                <a:stretch>
                  <a:fillRect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ectangle 71"/>
              <p:cNvSpPr/>
              <p:nvPr/>
            </p:nvSpPr>
            <p:spPr>
              <a:xfrm>
                <a:off x="8181540" y="2738081"/>
                <a:ext cx="1693831" cy="461665"/>
              </a:xfrm>
              <a:prstGeom prst="rect">
                <a:avLst/>
              </a:prstGeom>
            </p:spPr>
            <p:txBody>
              <a:bodyPr wrap="square">
                <a:spAutoFit/>
              </a:bodyPr>
              <a:lstStyle/>
              <a:p>
                <a14:m>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𝐸</m:t>
                        </m:r>
                      </m:e>
                      <m:sub>
                        <m:r>
                          <a:rPr lang="en-US" altLang="zh-CN" sz="2400" i="1" dirty="0">
                            <a:latin typeface="Cambria Math" panose="02040503050406030204" pitchFamily="18" charset="0"/>
                          </a:rPr>
                          <m:t>2</m:t>
                        </m:r>
                      </m:sub>
                    </m:sSub>
                  </m:oMath>
                </a14:m>
                <a:r>
                  <a:rPr lang="en-US" sz="2400" dirty="0" smtClean="0"/>
                  <a:t> </a:t>
                </a:r>
                <a:r>
                  <a:rPr lang="en-US" sz="2400" dirty="0">
                    <a:solidFill>
                      <a:srgbClr val="FF0000"/>
                    </a:solidFill>
                  </a:rPr>
                  <a:t>(</a:t>
                </a:r>
                <a:r>
                  <a:rPr lang="en-US" sz="2400" dirty="0" smtClean="0">
                    <a:solidFill>
                      <a:srgbClr val="FF0000"/>
                    </a:solidFill>
                  </a:rPr>
                  <a:t>Sparse)</a:t>
                </a:r>
                <a:endParaRPr lang="en-US" sz="2400" dirty="0"/>
              </a:p>
            </p:txBody>
          </p:sp>
        </mc:Choice>
        <mc:Fallback xmlns="">
          <p:sp>
            <p:nvSpPr>
              <p:cNvPr id="72" name="Rectangle 71"/>
              <p:cNvSpPr>
                <a:spLocks noRot="1" noChangeAspect="1" noMove="1" noResize="1" noEditPoints="1" noAdjustHandles="1" noChangeArrowheads="1" noChangeShapeType="1" noTextEdit="1"/>
              </p:cNvSpPr>
              <p:nvPr/>
            </p:nvSpPr>
            <p:spPr>
              <a:xfrm>
                <a:off x="8181540" y="2738081"/>
                <a:ext cx="1693831" cy="461665"/>
              </a:xfrm>
              <a:prstGeom prst="rect">
                <a:avLst/>
              </a:prstGeom>
              <a:blipFill rotWithShape="0">
                <a:blip r:embed="rId12"/>
                <a:stretch>
                  <a:fillRect l="-719" t="-10526" b="-28947"/>
                </a:stretch>
              </a:blipFill>
            </p:spPr>
            <p:txBody>
              <a:bodyPr/>
              <a:lstStyle/>
              <a:p>
                <a:r>
                  <a:rPr lang="en-US">
                    <a:noFill/>
                  </a:rPr>
                  <a:t> </a:t>
                </a:r>
              </a:p>
            </p:txBody>
          </p:sp>
        </mc:Fallback>
      </mc:AlternateContent>
      <p:sp>
        <p:nvSpPr>
          <p:cNvPr id="88" name="Plus 87"/>
          <p:cNvSpPr/>
          <p:nvPr/>
        </p:nvSpPr>
        <p:spPr>
          <a:xfrm>
            <a:off x="9809274" y="3592239"/>
            <a:ext cx="399864" cy="39336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9" name="Rectangle 88"/>
              <p:cNvSpPr/>
              <p:nvPr/>
            </p:nvSpPr>
            <p:spPr>
              <a:xfrm>
                <a:off x="10362656" y="3251129"/>
                <a:ext cx="737702" cy="76944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rPr>
                        <m:t>…</m:t>
                      </m:r>
                    </m:oMath>
                  </m:oMathPara>
                </a14:m>
                <a:endParaRPr lang="en-US" sz="4400" dirty="0"/>
              </a:p>
            </p:txBody>
          </p:sp>
        </mc:Choice>
        <mc:Fallback xmlns="">
          <p:sp>
            <p:nvSpPr>
              <p:cNvPr id="89" name="Rectangle 88"/>
              <p:cNvSpPr>
                <a:spLocks noRot="1" noChangeAspect="1" noMove="1" noResize="1" noEditPoints="1" noAdjustHandles="1" noChangeArrowheads="1" noChangeShapeType="1" noTextEdit="1"/>
              </p:cNvSpPr>
              <p:nvPr/>
            </p:nvSpPr>
            <p:spPr>
              <a:xfrm>
                <a:off x="10362656" y="3251129"/>
                <a:ext cx="737702" cy="769441"/>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89"/>
              <p:cNvSpPr/>
              <p:nvPr/>
            </p:nvSpPr>
            <p:spPr>
              <a:xfrm>
                <a:off x="1110111" y="4997286"/>
                <a:ext cx="6826351" cy="648191"/>
              </a:xfrm>
              <a:prstGeom prst="rect">
                <a:avLst/>
              </a:prstGeom>
            </p:spPr>
            <p:txBody>
              <a:bodyPr wrap="square">
                <a:spAutoFit/>
              </a:bodyPr>
              <a:lstStyle/>
              <a:p>
                <a:r>
                  <a:rPr lang="en-US" sz="3200" b="0" dirty="0" smtClean="0">
                    <a:ea typeface="Cambria Math" panose="02040503050406030204" pitchFamily="18" charset="0"/>
                  </a:rPr>
                  <a:t> </a:t>
                </a:r>
                <a14:m>
                  <m:oMath xmlns:m="http://schemas.openxmlformats.org/officeDocument/2006/math">
                    <m:d>
                      <m:dPr>
                        <m:ctrlPr>
                          <a:rPr lang="en-US" sz="3200" b="0" i="1" smtClean="0">
                            <a:latin typeface="Cambria Math" panose="02040503050406030204" pitchFamily="18" charset="0"/>
                            <a:ea typeface="Cambria Math" panose="02040503050406030204" pitchFamily="18" charset="0"/>
                          </a:rPr>
                        </m:ctrlPr>
                      </m:dPr>
                      <m:e>
                        <m:sSup>
                          <m:sSupPr>
                            <m:ctrlPr>
                              <a:rPr lang="en-US" sz="3200" b="0" i="1" smtClean="0">
                                <a:solidFill>
                                  <a:srgbClr val="FF0000"/>
                                </a:solidFill>
                                <a:latin typeface="Cambria Math" panose="02040503050406030204" pitchFamily="18" charset="0"/>
                                <a:ea typeface="Cambria Math" panose="02040503050406030204" pitchFamily="18" charset="0"/>
                              </a:rPr>
                            </m:ctrlPr>
                          </m:sSupPr>
                          <m:e>
                            <m:r>
                              <a:rPr lang="en-US" sz="3200" b="0" i="1" smtClean="0">
                                <a:solidFill>
                                  <a:srgbClr val="FF0000"/>
                                </a:solidFill>
                                <a:latin typeface="Cambria Math" panose="02040503050406030204" pitchFamily="18" charset="0"/>
                                <a:ea typeface="Cambria Math" panose="02040503050406030204" pitchFamily="18" charset="0"/>
                              </a:rPr>
                              <m:t>𝑣</m:t>
                            </m:r>
                          </m:e>
                          <m:sup>
                            <m:r>
                              <a:rPr lang="en-US" sz="3200" b="0" i="1" smtClean="0">
                                <a:solidFill>
                                  <a:srgbClr val="FF0000"/>
                                </a:solidFill>
                                <a:latin typeface="Cambria Math" panose="02040503050406030204" pitchFamily="18" charset="0"/>
                                <a:ea typeface="Cambria Math" panose="02040503050406030204" pitchFamily="18" charset="0"/>
                              </a:rPr>
                              <m:t>⊗3</m:t>
                            </m:r>
                          </m:sup>
                        </m:sSup>
                      </m:e>
                    </m:d>
                    <m:d>
                      <m:dPr>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𝑊</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𝑊</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𝑊</m:t>
                        </m:r>
                      </m:e>
                    </m:d>
                    <m:r>
                      <a:rPr lang="en-US" sz="3200" b="0" i="1" smtClean="0">
                        <a:latin typeface="Cambria Math" panose="02040503050406030204" pitchFamily="18" charset="0"/>
                        <a:ea typeface="Cambria Math" panose="02040503050406030204" pitchFamily="18" charset="0"/>
                      </a:rPr>
                      <m:t>=</m:t>
                    </m:r>
                    <m:sSup>
                      <m:sSupPr>
                        <m:ctrlPr>
                          <a:rPr lang="en-US" sz="3200" b="0" i="1" smtClean="0">
                            <a:latin typeface="Cambria Math" panose="02040503050406030204" pitchFamily="18" charset="0"/>
                            <a:ea typeface="Cambria Math" panose="02040503050406030204" pitchFamily="18" charset="0"/>
                          </a:rPr>
                        </m:ctrlPr>
                      </m:sSupPr>
                      <m:e>
                        <m:d>
                          <m:dPr>
                            <m:ctrlPr>
                              <a:rPr lang="en-US" sz="3200" b="0" i="1" smtClean="0">
                                <a:latin typeface="Cambria Math" panose="02040503050406030204" pitchFamily="18" charset="0"/>
                                <a:ea typeface="Cambria Math" panose="02040503050406030204" pitchFamily="18" charset="0"/>
                              </a:rPr>
                            </m:ctrlPr>
                          </m:dPr>
                          <m:e>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𝑊</m:t>
                                </m:r>
                              </m:e>
                              <m:sup>
                                <m:r>
                                  <a:rPr lang="en-US" sz="3200" b="0" i="1" smtClean="0">
                                    <a:latin typeface="Cambria Math" panose="02040503050406030204" pitchFamily="18" charset="0"/>
                                    <a:ea typeface="Cambria Math" panose="02040503050406030204" pitchFamily="18" charset="0"/>
                                  </a:rPr>
                                  <m:t>𝑇</m:t>
                                </m:r>
                              </m:sup>
                            </m:sSup>
                            <m:r>
                              <a:rPr lang="en-US" sz="3200" b="0" i="1" smtClean="0">
                                <a:latin typeface="Cambria Math" panose="02040503050406030204" pitchFamily="18" charset="0"/>
                                <a:ea typeface="Cambria Math" panose="02040503050406030204" pitchFamily="18" charset="0"/>
                              </a:rPr>
                              <m:t>𝑣</m:t>
                            </m:r>
                          </m:e>
                        </m:d>
                      </m:e>
                      <m:sup>
                        <m:r>
                          <a:rPr lang="en-US" sz="3200" b="0" i="1" smtClean="0">
                            <a:latin typeface="Cambria Math" panose="02040503050406030204" pitchFamily="18" charset="0"/>
                            <a:ea typeface="Cambria Math" panose="02040503050406030204" pitchFamily="18" charset="0"/>
                          </a:rPr>
                          <m:t>⊗3</m:t>
                        </m:r>
                      </m:sup>
                    </m:sSup>
                  </m:oMath>
                </a14:m>
                <a:endParaRPr lang="en-US" sz="3200" b="0" dirty="0" smtClean="0">
                  <a:ea typeface="Cambria Math" panose="02040503050406030204" pitchFamily="18" charset="0"/>
                </a:endParaRPr>
              </a:p>
            </p:txBody>
          </p:sp>
        </mc:Choice>
        <mc:Fallback xmlns="">
          <p:sp>
            <p:nvSpPr>
              <p:cNvPr id="90" name="Rectangle 89"/>
              <p:cNvSpPr>
                <a:spLocks noRot="1" noChangeAspect="1" noMove="1" noResize="1" noEditPoints="1" noAdjustHandles="1" noChangeArrowheads="1" noChangeShapeType="1" noTextEdit="1"/>
              </p:cNvSpPr>
              <p:nvPr/>
            </p:nvSpPr>
            <p:spPr>
              <a:xfrm>
                <a:off x="1110111" y="4997286"/>
                <a:ext cx="6826351" cy="648191"/>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p:cNvSpPr/>
              <p:nvPr/>
            </p:nvSpPr>
            <p:spPr>
              <a:xfrm>
                <a:off x="1202798" y="5659823"/>
                <a:ext cx="8615243" cy="58477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d>
                        <m:dPr>
                          <m:ctrlPr>
                            <a:rPr lang="en-US" sz="3200" b="0" i="1" smtClean="0">
                              <a:latin typeface="Cambria Math" panose="02040503050406030204" pitchFamily="18" charset="0"/>
                              <a:ea typeface="Cambria Math" panose="02040503050406030204" pitchFamily="18" charset="0"/>
                            </a:rPr>
                          </m:ctrlPr>
                        </m:dPr>
                        <m:e>
                          <m:r>
                            <a:rPr lang="en-US" sz="3200" b="0" i="1" smtClean="0">
                              <a:solidFill>
                                <a:srgbClr val="FF0000"/>
                              </a:solidFill>
                              <a:latin typeface="Cambria Math" panose="02040503050406030204" pitchFamily="18" charset="0"/>
                              <a:ea typeface="Cambria Math" panose="02040503050406030204" pitchFamily="18" charset="0"/>
                            </a:rPr>
                            <m:t>𝑣</m:t>
                          </m:r>
                          <m:r>
                            <a:rPr lang="en-US" sz="3200" b="0" i="1" smtClean="0">
                              <a:solidFill>
                                <a:srgbClr val="FF0000"/>
                              </a:solidFill>
                              <a:latin typeface="Cambria Math" panose="02040503050406030204" pitchFamily="18" charset="0"/>
                              <a:ea typeface="Cambria Math" panose="02040503050406030204" pitchFamily="18" charset="0"/>
                            </a:rPr>
                            <m:t>⊗</m:t>
                          </m:r>
                          <m:sSub>
                            <m:sSubPr>
                              <m:ctrlPr>
                                <a:rPr lang="en-US" sz="3200" b="0" i="1" smtClean="0">
                                  <a:solidFill>
                                    <a:srgbClr val="FF0000"/>
                                  </a:solidFill>
                                  <a:latin typeface="Cambria Math" panose="02040503050406030204" pitchFamily="18" charset="0"/>
                                  <a:ea typeface="Cambria Math" panose="02040503050406030204" pitchFamily="18" charset="0"/>
                                </a:rPr>
                              </m:ctrlPr>
                            </m:sSubPr>
                            <m:e>
                              <m:r>
                                <a:rPr lang="en-US" sz="3200" b="0" i="1" smtClean="0">
                                  <a:solidFill>
                                    <a:srgbClr val="FF0000"/>
                                  </a:solidFill>
                                  <a:latin typeface="Cambria Math" panose="02040503050406030204" pitchFamily="18" charset="0"/>
                                  <a:ea typeface="Cambria Math" panose="02040503050406030204" pitchFamily="18" charset="0"/>
                                </a:rPr>
                                <m:t>𝐸</m:t>
                              </m:r>
                            </m:e>
                            <m:sub>
                              <m:r>
                                <a:rPr lang="en-US" sz="3200" b="0" i="1" smtClean="0">
                                  <a:solidFill>
                                    <a:srgbClr val="FF0000"/>
                                  </a:solidFill>
                                  <a:latin typeface="Cambria Math" panose="02040503050406030204" pitchFamily="18" charset="0"/>
                                  <a:ea typeface="Cambria Math" panose="02040503050406030204" pitchFamily="18" charset="0"/>
                                </a:rPr>
                                <m:t>2</m:t>
                              </m:r>
                            </m:sub>
                          </m:sSub>
                        </m:e>
                      </m:d>
                      <m:d>
                        <m:dPr>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𝑊</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𝑊</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𝑊</m:t>
                          </m:r>
                        </m:e>
                      </m:d>
                      <m:r>
                        <a:rPr lang="en-US" sz="3200" b="0" i="1" smtClean="0">
                          <a:latin typeface="Cambria Math" panose="02040503050406030204" pitchFamily="18" charset="0"/>
                          <a:ea typeface="Cambria Math" panose="02040503050406030204" pitchFamily="18" charset="0"/>
                        </a:rPr>
                        <m:t>=</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𝑊</m:t>
                          </m:r>
                        </m:e>
                        <m:sup>
                          <m:r>
                            <a:rPr lang="en-US" sz="3200" b="0" i="1" smtClean="0">
                              <a:latin typeface="Cambria Math" panose="02040503050406030204" pitchFamily="18" charset="0"/>
                              <a:ea typeface="Cambria Math" panose="02040503050406030204" pitchFamily="18" charset="0"/>
                            </a:rPr>
                            <m:t>𝑇</m:t>
                          </m:r>
                        </m:sup>
                      </m:sSup>
                      <m:r>
                        <a:rPr lang="en-US" sz="3200" b="0" i="1" smtClean="0">
                          <a:latin typeface="Cambria Math" panose="02040503050406030204" pitchFamily="18" charset="0"/>
                          <a:ea typeface="Cambria Math" panose="02040503050406030204" pitchFamily="18" charset="0"/>
                        </a:rPr>
                        <m:t>𝑣</m:t>
                      </m:r>
                      <m:r>
                        <a:rPr lang="en-US" sz="3200" b="0" i="1" smtClean="0">
                          <a:latin typeface="Cambria Math" panose="02040503050406030204" pitchFamily="18" charset="0"/>
                          <a:ea typeface="Cambria Math" panose="02040503050406030204" pitchFamily="18" charset="0"/>
                        </a:rPr>
                        <m:t> ⊗</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𝑊</m:t>
                          </m:r>
                        </m:e>
                        <m:sup>
                          <m:r>
                            <a:rPr lang="en-US" sz="3200" b="0" i="1" smtClean="0">
                              <a:latin typeface="Cambria Math" panose="02040503050406030204" pitchFamily="18" charset="0"/>
                              <a:ea typeface="Cambria Math" panose="02040503050406030204" pitchFamily="18" charset="0"/>
                            </a:rPr>
                            <m:t>𝑇</m:t>
                          </m:r>
                        </m:sup>
                      </m:sSup>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𝐸</m:t>
                          </m:r>
                        </m:e>
                        <m:sub>
                          <m:r>
                            <a:rPr lang="en-US" sz="3200" b="0" i="1" smtClean="0">
                              <a:latin typeface="Cambria Math" panose="02040503050406030204" pitchFamily="18" charset="0"/>
                              <a:ea typeface="Cambria Math" panose="02040503050406030204" pitchFamily="18" charset="0"/>
                            </a:rPr>
                            <m:t>2</m:t>
                          </m:r>
                        </m:sub>
                      </m:sSub>
                      <m:r>
                        <a:rPr lang="en-US" sz="3200" b="0" i="1" smtClean="0">
                          <a:latin typeface="Cambria Math" panose="02040503050406030204" pitchFamily="18" charset="0"/>
                          <a:ea typeface="Cambria Math" panose="02040503050406030204" pitchFamily="18" charset="0"/>
                        </a:rPr>
                        <m:t>𝑊</m:t>
                      </m:r>
                    </m:oMath>
                  </m:oMathPara>
                </a14:m>
                <a:endParaRPr lang="en-US" sz="3200" b="0" dirty="0" smtClean="0">
                  <a:ea typeface="Cambria Math" panose="02040503050406030204" pitchFamily="18" charset="0"/>
                </a:endParaRPr>
              </a:p>
            </p:txBody>
          </p:sp>
        </mc:Choice>
        <mc:Fallback xmlns="">
          <p:sp>
            <p:nvSpPr>
              <p:cNvPr id="91" name="Rectangle 90"/>
              <p:cNvSpPr>
                <a:spLocks noRot="1" noChangeAspect="1" noMove="1" noResize="1" noEditPoints="1" noAdjustHandles="1" noChangeArrowheads="1" noChangeShapeType="1" noTextEdit="1"/>
              </p:cNvSpPr>
              <p:nvPr/>
            </p:nvSpPr>
            <p:spPr>
              <a:xfrm>
                <a:off x="1202798" y="5659823"/>
                <a:ext cx="8615243" cy="584775"/>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8016812" y="5128459"/>
                <a:ext cx="2931942" cy="62696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ea typeface="Cambria Math" panose="02040503050406030204" pitchFamily="18" charset="0"/>
                        </a:rPr>
                        <m:t>𝐼</m:t>
                      </m:r>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𝑐</m:t>
                          </m:r>
                        </m:e>
                        <m:sub>
                          <m:r>
                            <a:rPr lang="en-US" sz="3200" b="0" i="1" smtClean="0">
                              <a:latin typeface="Cambria Math" panose="02040503050406030204" pitchFamily="18" charset="0"/>
                              <a:ea typeface="Cambria Math" panose="02040503050406030204" pitchFamily="18" charset="0"/>
                            </a:rPr>
                            <m:t>1</m:t>
                          </m:r>
                        </m:sub>
                      </m:sSub>
                      <m:sSup>
                        <m:sSupPr>
                          <m:ctrlPr>
                            <a:rPr lang="en-US" sz="3200" b="0" i="1" smtClean="0">
                              <a:latin typeface="Cambria Math" panose="02040503050406030204" pitchFamily="18" charset="0"/>
                              <a:ea typeface="Cambria Math" panose="02040503050406030204" pitchFamily="18" charset="0"/>
                            </a:rPr>
                          </m:ctrlPr>
                        </m:sSupPr>
                        <m:e>
                          <m:d>
                            <m:dPr>
                              <m:ctrlPr>
                                <a:rPr lang="en-US" sz="3200" i="1">
                                  <a:latin typeface="Cambria Math" panose="02040503050406030204" pitchFamily="18" charset="0"/>
                                  <a:ea typeface="Cambria Math" panose="02040503050406030204" pitchFamily="18" charset="0"/>
                                </a:rPr>
                              </m:ctrlPr>
                            </m:dPr>
                            <m:e>
                              <m:r>
                                <a:rPr lang="en-US" sz="3200" i="1">
                                  <a:latin typeface="Cambria Math" panose="02040503050406030204" pitchFamily="18" charset="0"/>
                                  <a:ea typeface="Cambria Math" panose="02040503050406030204" pitchFamily="18" charset="0"/>
                                </a:rPr>
                                <m:t>𝑊</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𝐸</m:t>
                                  </m:r>
                                </m:e>
                                <m:sub>
                                  <m:r>
                                    <a:rPr lang="en-US" sz="3200" i="1">
                                      <a:latin typeface="Cambria Math" panose="02040503050406030204" pitchFamily="18" charset="0"/>
                                      <a:ea typeface="Cambria Math" panose="02040503050406030204" pitchFamily="18" charset="0"/>
                                    </a:rPr>
                                    <m:t>1</m:t>
                                  </m:r>
                                </m:sub>
                              </m:sSub>
                            </m:e>
                          </m:d>
                        </m:e>
                        <m:sup>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2</m:t>
                          </m:r>
                        </m:sup>
                      </m:sSup>
                    </m:oMath>
                  </m:oMathPara>
                </a14:m>
                <a:endParaRPr lang="en-US" sz="3200" b="0" dirty="0" smtClean="0">
                  <a:ea typeface="Cambria Math" panose="02040503050406030204" pitchFamily="18" charset="0"/>
                </a:endParaRPr>
              </a:p>
            </p:txBody>
          </p:sp>
        </mc:Choice>
        <mc:Fallback xmlns="">
          <p:sp>
            <p:nvSpPr>
              <p:cNvPr id="92" name="Rectangle 91"/>
              <p:cNvSpPr>
                <a:spLocks noRot="1" noChangeAspect="1" noMove="1" noResize="1" noEditPoints="1" noAdjustHandles="1" noChangeArrowheads="1" noChangeShapeType="1" noTextEdit="1"/>
              </p:cNvSpPr>
              <p:nvPr/>
            </p:nvSpPr>
            <p:spPr>
              <a:xfrm>
                <a:off x="8016812" y="5128459"/>
                <a:ext cx="2931942" cy="626967"/>
              </a:xfrm>
              <a:prstGeom prst="rect">
                <a:avLst/>
              </a:prstGeom>
              <a:blipFill rotWithShape="0">
                <a:blip r:embed="rId16"/>
                <a:stretch>
                  <a:fillRect/>
                </a:stretch>
              </a:blipFill>
            </p:spPr>
            <p:txBody>
              <a:bodyPr/>
              <a:lstStyle/>
              <a:p>
                <a:r>
                  <a:rPr lang="en-US">
                    <a:noFill/>
                  </a:rPr>
                  <a:t> </a:t>
                </a:r>
              </a:p>
            </p:txBody>
          </p:sp>
        </mc:Fallback>
      </mc:AlternateContent>
      <p:sp>
        <p:nvSpPr>
          <p:cNvPr id="93" name="Equal 92"/>
          <p:cNvSpPr/>
          <p:nvPr/>
        </p:nvSpPr>
        <p:spPr>
          <a:xfrm rot="20117405">
            <a:off x="7530635" y="5357958"/>
            <a:ext cx="462722" cy="338699"/>
          </a:xfrm>
          <a:prstGeom prst="mathEqual">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94" name="Rectangle 93"/>
              <p:cNvSpPr/>
              <p:nvPr/>
            </p:nvSpPr>
            <p:spPr>
              <a:xfrm>
                <a:off x="6253251" y="1796144"/>
                <a:ext cx="5127436" cy="80599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200" b="0" i="1" dirty="0" smtClean="0">
                          <a:latin typeface="Cambria Math" panose="02040503050406030204" pitchFamily="18" charset="0"/>
                        </a:rPr>
                        <m:t>𝑊</m:t>
                      </m:r>
                      <m:r>
                        <a:rPr lang="en-US" sz="3200" b="0" i="1" dirty="0" smtClean="0">
                          <a:latin typeface="Cambria Math" panose="02040503050406030204" pitchFamily="18" charset="0"/>
                        </a:rPr>
                        <m:t>=</m:t>
                      </m:r>
                      <m:r>
                        <m:rPr>
                          <m:nor/>
                        </m:rPr>
                        <a:rPr lang="en-US" sz="3200">
                          <a:latin typeface="Cambria Math" panose="02040503050406030204" pitchFamily="18" charset="0"/>
                          <a:ea typeface="Cambria Math" panose="02040503050406030204" pitchFamily="18" charset="0"/>
                        </a:rPr>
                        <m:t>M</m:t>
                      </m:r>
                      <m:sSup>
                        <m:sSupPr>
                          <m:ctrlPr>
                            <a:rPr lang="en-US" sz="3200" i="1">
                              <a:latin typeface="Cambria Math" panose="02040503050406030204" pitchFamily="18" charset="0"/>
                              <a:ea typeface="Cambria Math" panose="02040503050406030204" pitchFamily="18" charset="0"/>
                            </a:rPr>
                          </m:ctrlPr>
                        </m:sSupPr>
                        <m:e>
                          <m:r>
                            <m:rPr>
                              <m:sty m:val="p"/>
                            </m:rPr>
                            <a:rPr lang="en-US" sz="3200">
                              <a:latin typeface="Cambria Math" panose="02040503050406030204" pitchFamily="18" charset="0"/>
                              <a:ea typeface="Cambria Math" panose="02040503050406030204" pitchFamily="18" charset="0"/>
                            </a:rPr>
                            <m:t>Σ</m:t>
                          </m:r>
                        </m:e>
                        <m:sup>
                          <m:r>
                            <a:rPr lang="en-US" sz="3200">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a:rPr lang="en-US" sz="3200">
                                  <a:latin typeface="Cambria Math" panose="02040503050406030204" pitchFamily="18" charset="0"/>
                                  <a:ea typeface="Cambria Math" panose="02040503050406030204" pitchFamily="18" charset="0"/>
                                </a:rPr>
                                <m:t>1</m:t>
                              </m:r>
                            </m:num>
                            <m:den>
                              <m:r>
                                <a:rPr lang="en-US" sz="3200">
                                  <a:latin typeface="Cambria Math" panose="02040503050406030204" pitchFamily="18" charset="0"/>
                                  <a:ea typeface="Cambria Math" panose="02040503050406030204" pitchFamily="18" charset="0"/>
                                </a:rPr>
                                <m:t>2</m:t>
                              </m:r>
                            </m:den>
                          </m:f>
                        </m:sup>
                      </m:sSup>
                      <m:r>
                        <a:rPr lang="en-US" sz="3200" b="0" i="1" smtClean="0">
                          <a:latin typeface="Cambria Math" panose="02040503050406030204" pitchFamily="18" charset="0"/>
                          <a:ea typeface="Cambria Math" panose="02040503050406030204" pitchFamily="18" charset="0"/>
                        </a:rPr>
                        <m:t>, </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𝑊</m:t>
                          </m:r>
                        </m:e>
                        <m:sup>
                          <m:r>
                            <a:rPr lang="en-US" sz="3200" b="0" i="1" smtClean="0">
                              <a:latin typeface="Cambria Math" panose="02040503050406030204" pitchFamily="18" charset="0"/>
                              <a:ea typeface="Cambria Math" panose="02040503050406030204" pitchFamily="18" charset="0"/>
                            </a:rPr>
                            <m:t>𝑇</m:t>
                          </m:r>
                        </m:sup>
                      </m:sSup>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𝑀</m:t>
                          </m:r>
                        </m:e>
                        <m:sub>
                          <m:r>
                            <a:rPr lang="en-US" sz="3200" b="0" i="1" smtClean="0">
                              <a:latin typeface="Cambria Math" panose="02040503050406030204" pitchFamily="18" charset="0"/>
                              <a:ea typeface="Cambria Math" panose="02040503050406030204" pitchFamily="18" charset="0"/>
                            </a:rPr>
                            <m:t>2</m:t>
                          </m:r>
                        </m:sub>
                      </m:sSub>
                      <m:r>
                        <a:rPr lang="en-US" sz="3200" b="0" i="1" smtClean="0">
                          <a:latin typeface="Cambria Math" panose="02040503050406030204" pitchFamily="18" charset="0"/>
                          <a:ea typeface="Cambria Math" panose="02040503050406030204" pitchFamily="18" charset="0"/>
                        </a:rPr>
                        <m:t>𝑊</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𝐼</m:t>
                      </m:r>
                    </m:oMath>
                  </m:oMathPara>
                </a14:m>
                <a:endParaRPr lang="en-US" sz="3600" dirty="0"/>
              </a:p>
            </p:txBody>
          </p:sp>
        </mc:Choice>
        <mc:Fallback xmlns="">
          <p:sp>
            <p:nvSpPr>
              <p:cNvPr id="94" name="Rectangle 93"/>
              <p:cNvSpPr>
                <a:spLocks noRot="1" noChangeAspect="1" noMove="1" noResize="1" noEditPoints="1" noAdjustHandles="1" noChangeArrowheads="1" noChangeShapeType="1" noTextEdit="1"/>
              </p:cNvSpPr>
              <p:nvPr/>
            </p:nvSpPr>
            <p:spPr>
              <a:xfrm>
                <a:off x="6253251" y="1796144"/>
                <a:ext cx="5127436" cy="805990"/>
              </a:xfrm>
              <a:prstGeom prst="rect">
                <a:avLst/>
              </a:prstGeom>
              <a:blipFill rotWithShape="0">
                <a:blip r:embed="rId17"/>
                <a:stretch>
                  <a:fillRect/>
                </a:stretch>
              </a:blipFill>
            </p:spPr>
            <p:txBody>
              <a:bodyPr/>
              <a:lstStyle/>
              <a:p>
                <a:r>
                  <a:rPr lang="en-US">
                    <a:noFill/>
                  </a:rPr>
                  <a:t> </a:t>
                </a:r>
              </a:p>
            </p:txBody>
          </p:sp>
        </mc:Fallback>
      </mc:AlternateContent>
      <p:grpSp>
        <p:nvGrpSpPr>
          <p:cNvPr id="95" name="Group 94"/>
          <p:cNvGrpSpPr/>
          <p:nvPr/>
        </p:nvGrpSpPr>
        <p:grpSpPr>
          <a:xfrm>
            <a:off x="8058154" y="3260811"/>
            <a:ext cx="1491927" cy="1440817"/>
            <a:chOff x="3836995" y="3740348"/>
            <a:chExt cx="1115075" cy="1076875"/>
          </a:xfrm>
        </p:grpSpPr>
        <p:cxnSp>
          <p:nvCxnSpPr>
            <p:cNvPr id="96" name="Straight Arrow Connector 95"/>
            <p:cNvCxnSpPr/>
            <p:nvPr/>
          </p:nvCxnSpPr>
          <p:spPr>
            <a:xfrm>
              <a:off x="3967036" y="3763645"/>
              <a:ext cx="0" cy="77197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3836995" y="3955078"/>
              <a:ext cx="209426" cy="269021"/>
            </a:xfrm>
            <a:prstGeom prst="rect">
              <a:avLst/>
            </a:prstGeom>
            <a:solidFill>
              <a:schemeClr val="bg1"/>
            </a:solidFill>
          </p:spPr>
          <p:txBody>
            <a:bodyPr wrap="none">
              <a:spAutoFit/>
            </a:bodyPr>
            <a:lstStyle/>
            <a:p>
              <a:r>
                <a:rPr lang="en-US" sz="2400" i="1" dirty="0"/>
                <a:t>V</a:t>
              </a:r>
            </a:p>
          </p:txBody>
        </p:sp>
        <p:grpSp>
          <p:nvGrpSpPr>
            <p:cNvPr id="98" name="Group 97"/>
            <p:cNvGrpSpPr/>
            <p:nvPr/>
          </p:nvGrpSpPr>
          <p:grpSpPr>
            <a:xfrm>
              <a:off x="4132972" y="3740348"/>
              <a:ext cx="819098" cy="935824"/>
              <a:chOff x="4132972" y="3740348"/>
              <a:chExt cx="819098" cy="935824"/>
            </a:xfrm>
          </p:grpSpPr>
          <p:sp>
            <p:nvSpPr>
              <p:cNvPr id="100" name="Cube 99"/>
              <p:cNvSpPr/>
              <p:nvPr/>
            </p:nvSpPr>
            <p:spPr>
              <a:xfrm>
                <a:off x="4670170" y="3740348"/>
                <a:ext cx="245535" cy="246370"/>
              </a:xfrm>
              <a:prstGeom prst="cub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1" name="Cube 100"/>
              <p:cNvSpPr/>
              <p:nvPr/>
            </p:nvSpPr>
            <p:spPr>
              <a:xfrm>
                <a:off x="4670170" y="4000315"/>
                <a:ext cx="245535" cy="246370"/>
              </a:xfrm>
              <a:prstGeom prst="cub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2" name="Cube 101"/>
              <p:cNvSpPr/>
              <p:nvPr/>
            </p:nvSpPr>
            <p:spPr>
              <a:xfrm>
                <a:off x="4670170" y="4258040"/>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3" name="Straight Arrow Connector 102"/>
              <p:cNvCxnSpPr/>
              <p:nvPr/>
            </p:nvCxnSpPr>
            <p:spPr>
              <a:xfrm>
                <a:off x="4132972" y="4674577"/>
                <a:ext cx="819098" cy="159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Cube 103"/>
              <p:cNvSpPr/>
              <p:nvPr/>
            </p:nvSpPr>
            <p:spPr>
              <a:xfrm>
                <a:off x="4415682" y="3740348"/>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5" name="Cube 104"/>
              <p:cNvSpPr/>
              <p:nvPr/>
            </p:nvSpPr>
            <p:spPr>
              <a:xfrm>
                <a:off x="4415682" y="4000315"/>
                <a:ext cx="245535" cy="246370"/>
              </a:xfrm>
              <a:prstGeom prst="cub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6" name="Cube 105"/>
              <p:cNvSpPr/>
              <p:nvPr/>
            </p:nvSpPr>
            <p:spPr>
              <a:xfrm>
                <a:off x="4415682" y="4258040"/>
                <a:ext cx="245535" cy="246370"/>
              </a:xfrm>
              <a:prstGeom prst="cub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7" name="Cube 106"/>
              <p:cNvSpPr/>
              <p:nvPr/>
            </p:nvSpPr>
            <p:spPr>
              <a:xfrm>
                <a:off x="4158603" y="3740348"/>
                <a:ext cx="245535" cy="246370"/>
              </a:xfrm>
              <a:prstGeom prst="cub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8" name="Cube 107"/>
              <p:cNvSpPr/>
              <p:nvPr/>
            </p:nvSpPr>
            <p:spPr>
              <a:xfrm>
                <a:off x="4158603" y="4000315"/>
                <a:ext cx="245535" cy="246370"/>
              </a:xfrm>
              <a:prstGeom prst="cub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9" name="Cube 108"/>
              <p:cNvSpPr/>
              <p:nvPr/>
            </p:nvSpPr>
            <p:spPr>
              <a:xfrm>
                <a:off x="4158603" y="4258040"/>
                <a:ext cx="245535" cy="246370"/>
              </a:xfrm>
              <a:prstGeom prst="cub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99" name="Rectangle 98"/>
            <p:cNvSpPr/>
            <p:nvPr/>
          </p:nvSpPr>
          <p:spPr>
            <a:xfrm>
              <a:off x="4394633" y="4548202"/>
              <a:ext cx="209426" cy="269021"/>
            </a:xfrm>
            <a:prstGeom prst="rect">
              <a:avLst/>
            </a:prstGeom>
            <a:solidFill>
              <a:schemeClr val="bg1"/>
            </a:solidFill>
          </p:spPr>
          <p:txBody>
            <a:bodyPr wrap="none">
              <a:spAutoFit/>
            </a:bodyPr>
            <a:lstStyle/>
            <a:p>
              <a:r>
                <a:rPr lang="en-US" sz="2400" i="1" dirty="0"/>
                <a:t>V</a:t>
              </a:r>
            </a:p>
          </p:txBody>
        </p:sp>
      </p:grpSp>
    </p:spTree>
    <p:extLst>
      <p:ext uri="{BB962C8B-B14F-4D97-AF65-F5344CB8AC3E}">
        <p14:creationId xmlns:p14="http://schemas.microsoft.com/office/powerpoint/2010/main" val="151086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20-3000 Times Faster</a:t>
            </a:r>
            <a:endParaRPr lang="en-US" dirty="0"/>
          </a:p>
        </p:txBody>
      </p:sp>
      <p:sp>
        <p:nvSpPr>
          <p:cNvPr id="5" name="Text Placeholder 4"/>
          <p:cNvSpPr>
            <a:spLocks noGrp="1"/>
          </p:cNvSpPr>
          <p:nvPr>
            <p:ph type="body" sz="half" idx="2"/>
          </p:nvPr>
        </p:nvSpPr>
        <p:spPr/>
        <p:txBody>
          <a:bodyPr>
            <a:normAutofit/>
          </a:bodyPr>
          <a:lstStyle/>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Two scans vs. thousands of scans</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41</a:t>
            </a:fld>
            <a:endParaRPr lang="en-US" dirty="0"/>
          </a:p>
        </p:txBody>
      </p:sp>
      <p:sp>
        <p:nvSpPr>
          <p:cNvPr id="6" name="Content Placeholder 10"/>
          <p:cNvSpPr txBox="1">
            <a:spLocks/>
          </p:cNvSpPr>
          <p:nvPr/>
        </p:nvSpPr>
        <p:spPr>
          <a:xfrm>
            <a:off x="4846898" y="1201985"/>
            <a:ext cx="6492240" cy="52578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mtClean="0"/>
          </a:p>
          <a:p>
            <a:endParaRPr lang="en-US" dirty="0"/>
          </a:p>
        </p:txBody>
      </p:sp>
      <p:sp>
        <p:nvSpPr>
          <p:cNvPr id="8" name="Rectangle 7"/>
          <p:cNvSpPr/>
          <p:nvPr/>
        </p:nvSpPr>
        <p:spPr>
          <a:xfrm>
            <a:off x="4643402" y="390876"/>
            <a:ext cx="6445599"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smtClean="0"/>
              <a:t>STOD – Scalable tensor orthogonal decomposition</a:t>
            </a:r>
          </a:p>
          <a:p>
            <a:r>
              <a:rPr lang="en-US" sz="2400" dirty="0" smtClean="0"/>
              <a:t>TOD – Tensor orthogonal decomposition</a:t>
            </a:r>
          </a:p>
          <a:p>
            <a:r>
              <a:rPr lang="en-US" sz="2400" dirty="0" smtClean="0"/>
              <a:t>Gibbs Sampling – Collapsed Gibbs sampling</a:t>
            </a:r>
            <a:endParaRPr lang="en-US" sz="2400" dirty="0"/>
          </a:p>
        </p:txBody>
      </p:sp>
      <p:pic>
        <p:nvPicPr>
          <p:cNvPr id="21" name="Picture 20"/>
          <p:cNvPicPr>
            <a:picLocks noChangeAspect="1"/>
          </p:cNvPicPr>
          <p:nvPr/>
        </p:nvPicPr>
        <p:blipFill rotWithShape="1">
          <a:blip r:embed="rId3">
            <a:lum bright="-20000" contrast="40000"/>
          </a:blip>
          <a:srcRect t="7337"/>
          <a:stretch/>
        </p:blipFill>
        <p:spPr>
          <a:xfrm>
            <a:off x="4362176" y="4990454"/>
            <a:ext cx="7704438" cy="1581338"/>
          </a:xfrm>
          <a:prstGeom prst="rect">
            <a:avLst/>
          </a:prstGeom>
        </p:spPr>
      </p:pic>
      <p:sp>
        <p:nvSpPr>
          <p:cNvPr id="22" name="Rectangle 21"/>
          <p:cNvSpPr/>
          <p:nvPr/>
        </p:nvSpPr>
        <p:spPr>
          <a:xfrm>
            <a:off x="4846898" y="5027786"/>
            <a:ext cx="894145" cy="29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142322" y="5787383"/>
            <a:ext cx="1002160" cy="646331"/>
          </a:xfrm>
          <a:prstGeom prst="rect">
            <a:avLst/>
          </a:prstGeom>
        </p:spPr>
        <p:txBody>
          <a:bodyPr wrap="square">
            <a:spAutoFit/>
          </a:bodyPr>
          <a:lstStyle/>
          <a:p>
            <a:r>
              <a:rPr lang="en-US" dirty="0" smtClean="0">
                <a:solidFill>
                  <a:srgbClr val="C00000"/>
                </a:solidFill>
              </a:rPr>
              <a:t>L=19M </a:t>
            </a:r>
          </a:p>
          <a:p>
            <a:r>
              <a:rPr lang="en-US" dirty="0" smtClean="0">
                <a:solidFill>
                  <a:srgbClr val="C00000"/>
                </a:solidFill>
              </a:rPr>
              <a:t>L=39M</a:t>
            </a:r>
            <a:endParaRPr lang="en-US" dirty="0">
              <a:solidFill>
                <a:srgbClr val="C00000"/>
              </a:solidFill>
            </a:endParaRPr>
          </a:p>
        </p:txBody>
      </p:sp>
      <p:pic>
        <p:nvPicPr>
          <p:cNvPr id="25" name="Picture 24"/>
          <p:cNvPicPr>
            <a:picLocks noChangeAspect="1"/>
          </p:cNvPicPr>
          <p:nvPr/>
        </p:nvPicPr>
        <p:blipFill>
          <a:blip r:embed="rId4">
            <a:lum bright="-20000" contrast="40000"/>
          </a:blip>
          <a:stretch>
            <a:fillRect/>
          </a:stretch>
        </p:blipFill>
        <p:spPr>
          <a:xfrm>
            <a:off x="7260018" y="1860840"/>
            <a:ext cx="3655362" cy="3017607"/>
          </a:xfrm>
          <a:prstGeom prst="rect">
            <a:avLst/>
          </a:prstGeom>
        </p:spPr>
      </p:pic>
      <p:sp>
        <p:nvSpPr>
          <p:cNvPr id="15" name="Rounded Rectangle 14"/>
          <p:cNvSpPr/>
          <p:nvPr/>
        </p:nvSpPr>
        <p:spPr>
          <a:xfrm>
            <a:off x="5542140" y="3393579"/>
            <a:ext cx="1475517" cy="919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400" dirty="0" smtClean="0"/>
              <a:t>Synthetic data</a:t>
            </a:r>
            <a:endParaRPr lang="en-US" sz="2400" dirty="0"/>
          </a:p>
        </p:txBody>
      </p:sp>
      <p:sp>
        <p:nvSpPr>
          <p:cNvPr id="17" name="Rounded Rectangle 16"/>
          <p:cNvSpPr/>
          <p:nvPr/>
        </p:nvSpPr>
        <p:spPr>
          <a:xfrm>
            <a:off x="4265526" y="4737336"/>
            <a:ext cx="1475517" cy="510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400" dirty="0" smtClean="0"/>
              <a:t>Real data</a:t>
            </a:r>
            <a:endParaRPr lang="en-US" sz="2400" dirty="0"/>
          </a:p>
        </p:txBody>
      </p:sp>
    </p:spTree>
    <p:extLst>
      <p:ext uri="{BB962C8B-B14F-4D97-AF65-F5344CB8AC3E}">
        <p14:creationId xmlns:p14="http://schemas.microsoft.com/office/powerpoint/2010/main" val="27638919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Effectiveness </a:t>
            </a:r>
            <a:br>
              <a:rPr lang="en-US" dirty="0" smtClean="0"/>
            </a:br>
            <a:r>
              <a:rPr lang="en-US" dirty="0" smtClean="0"/>
              <a:t>STOD = TOD &gt; Gibbs Sampling</a:t>
            </a:r>
            <a:endParaRPr lang="en-US" dirty="0"/>
          </a:p>
        </p:txBody>
      </p:sp>
      <p:sp>
        <p:nvSpPr>
          <p:cNvPr id="5" name="Text Placeholder 4"/>
          <p:cNvSpPr>
            <a:spLocks noGrp="1"/>
          </p:cNvSpPr>
          <p:nvPr>
            <p:ph type="body" sz="half" idx="2"/>
          </p:nvPr>
        </p:nvSpPr>
        <p:spPr/>
        <p:txBody>
          <a:bodyPr>
            <a:normAutofit/>
          </a:bodyPr>
          <a:lstStyle/>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Recovery error is low when the sample is large enough</a:t>
            </a:r>
          </a:p>
          <a:p>
            <a:pPr marL="342900" indent="-342900">
              <a:buFont typeface="Wingdings" panose="05000000000000000000" pitchFamily="2" charset="2"/>
              <a:buChar char="q"/>
            </a:pPr>
            <a:r>
              <a:rPr lang="en-US" sz="2400" dirty="0" smtClean="0"/>
              <a:t>Variance is almost 0</a:t>
            </a:r>
          </a:p>
          <a:p>
            <a:pPr marL="342900" indent="-342900">
              <a:buFont typeface="Wingdings" panose="05000000000000000000" pitchFamily="2" charset="2"/>
              <a:buChar char="q"/>
            </a:pPr>
            <a:r>
              <a:rPr lang="en-US" sz="2400" dirty="0" smtClean="0"/>
              <a:t>Coherence is high</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42</a:t>
            </a:fld>
            <a:endParaRPr lang="en-US" dirty="0"/>
          </a:p>
        </p:txBody>
      </p:sp>
      <p:sp>
        <p:nvSpPr>
          <p:cNvPr id="6" name="Content Placeholder 10"/>
          <p:cNvSpPr txBox="1">
            <a:spLocks/>
          </p:cNvSpPr>
          <p:nvPr/>
        </p:nvSpPr>
        <p:spPr>
          <a:xfrm>
            <a:off x="4846898" y="1201985"/>
            <a:ext cx="6492240" cy="52578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mtClean="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503" y="0"/>
            <a:ext cx="4686635" cy="3663267"/>
          </a:xfrm>
          <a:prstGeom prst="rect">
            <a:avLst/>
          </a:prstGeom>
        </p:spPr>
      </p:pic>
      <p:sp>
        <p:nvSpPr>
          <p:cNvPr id="22" name="Rectangle 21"/>
          <p:cNvSpPr/>
          <p:nvPr/>
        </p:nvSpPr>
        <p:spPr>
          <a:xfrm>
            <a:off x="4846898" y="5027786"/>
            <a:ext cx="894145" cy="29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381379" y="313941"/>
            <a:ext cx="2208719" cy="1328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400" dirty="0">
                <a:solidFill>
                  <a:schemeClr val="lt1"/>
                </a:solidFill>
              </a:rPr>
              <a:t>Recovery </a:t>
            </a:r>
            <a:r>
              <a:rPr lang="en-US" sz="2400" dirty="0" smtClean="0">
                <a:solidFill>
                  <a:schemeClr val="lt1"/>
                </a:solidFill>
              </a:rPr>
              <a:t>erro</a:t>
            </a:r>
            <a:r>
              <a:rPr lang="en-US" sz="2400" dirty="0" smtClean="0"/>
              <a:t>r on synthetic data</a:t>
            </a:r>
            <a:endParaRPr lang="en-US" sz="2400" dirty="0" smtClean="0">
              <a:solidFill>
                <a:schemeClr val="lt1"/>
              </a:solidFill>
            </a:endParaRPr>
          </a:p>
        </p:txBody>
      </p:sp>
      <p:pic>
        <p:nvPicPr>
          <p:cNvPr id="10" name="Picture 9"/>
          <p:cNvPicPr>
            <a:picLocks noChangeAspect="1"/>
          </p:cNvPicPr>
          <p:nvPr/>
        </p:nvPicPr>
        <p:blipFill>
          <a:blip r:embed="rId4"/>
          <a:stretch>
            <a:fillRect/>
          </a:stretch>
        </p:blipFill>
        <p:spPr>
          <a:xfrm>
            <a:off x="4190474" y="3642814"/>
            <a:ext cx="3748153" cy="2858344"/>
          </a:xfrm>
          <a:prstGeom prst="rect">
            <a:avLst/>
          </a:prstGeom>
        </p:spPr>
      </p:pic>
      <p:sp>
        <p:nvSpPr>
          <p:cNvPr id="17" name="Rounded Rectangle 16"/>
          <p:cNvSpPr/>
          <p:nvPr/>
        </p:nvSpPr>
        <p:spPr>
          <a:xfrm>
            <a:off x="4412581" y="2675944"/>
            <a:ext cx="2208719" cy="919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400" dirty="0" smtClean="0">
                <a:solidFill>
                  <a:schemeClr val="lt1"/>
                </a:solidFill>
              </a:rPr>
              <a:t>Coherence </a:t>
            </a:r>
            <a:r>
              <a:rPr lang="en-US" sz="2400" dirty="0" smtClean="0"/>
              <a:t>on real data</a:t>
            </a:r>
            <a:endParaRPr lang="en-US" sz="2400" dirty="0" smtClean="0">
              <a:solidFill>
                <a:schemeClr val="lt1"/>
              </a:solidFill>
            </a:endParaRPr>
          </a:p>
        </p:txBody>
      </p:sp>
      <p:pic>
        <p:nvPicPr>
          <p:cNvPr id="11" name="Picture 10"/>
          <p:cNvPicPr>
            <a:picLocks noChangeAspect="1"/>
          </p:cNvPicPr>
          <p:nvPr/>
        </p:nvPicPr>
        <p:blipFill>
          <a:blip r:embed="rId5"/>
          <a:stretch>
            <a:fillRect/>
          </a:stretch>
        </p:blipFill>
        <p:spPr>
          <a:xfrm>
            <a:off x="7927227" y="3663266"/>
            <a:ext cx="3721333" cy="2837891"/>
          </a:xfrm>
          <a:prstGeom prst="rect">
            <a:avLst/>
          </a:prstGeom>
        </p:spPr>
      </p:pic>
      <p:sp>
        <p:nvSpPr>
          <p:cNvPr id="20" name="Rectangle 19"/>
          <p:cNvSpPr/>
          <p:nvPr/>
        </p:nvSpPr>
        <p:spPr>
          <a:xfrm>
            <a:off x="6590098" y="6316492"/>
            <a:ext cx="1002160" cy="400110"/>
          </a:xfrm>
          <a:prstGeom prst="rect">
            <a:avLst/>
          </a:prstGeom>
        </p:spPr>
        <p:txBody>
          <a:bodyPr wrap="square">
            <a:spAutoFit/>
          </a:bodyPr>
          <a:lstStyle/>
          <a:p>
            <a:r>
              <a:rPr lang="en-US" sz="2000" dirty="0" smtClean="0">
                <a:solidFill>
                  <a:srgbClr val="C00000"/>
                </a:solidFill>
              </a:rPr>
              <a:t>CS</a:t>
            </a:r>
            <a:endParaRPr lang="en-US" sz="2000" dirty="0">
              <a:solidFill>
                <a:srgbClr val="C00000"/>
              </a:solidFill>
            </a:endParaRPr>
          </a:p>
        </p:txBody>
      </p:sp>
      <p:sp>
        <p:nvSpPr>
          <p:cNvPr id="24" name="Rectangle 23"/>
          <p:cNvSpPr/>
          <p:nvPr/>
        </p:nvSpPr>
        <p:spPr>
          <a:xfrm>
            <a:off x="8730814" y="6316492"/>
            <a:ext cx="1002160" cy="400110"/>
          </a:xfrm>
          <a:prstGeom prst="rect">
            <a:avLst/>
          </a:prstGeom>
        </p:spPr>
        <p:txBody>
          <a:bodyPr wrap="square">
            <a:spAutoFit/>
          </a:bodyPr>
          <a:lstStyle/>
          <a:p>
            <a:r>
              <a:rPr lang="en-US" sz="2000" dirty="0" smtClean="0">
                <a:solidFill>
                  <a:srgbClr val="C00000"/>
                </a:solidFill>
              </a:rPr>
              <a:t>News</a:t>
            </a:r>
            <a:endParaRPr lang="en-US" sz="2000" dirty="0">
              <a:solidFill>
                <a:srgbClr val="C00000"/>
              </a:solidFill>
            </a:endParaRPr>
          </a:p>
        </p:txBody>
      </p:sp>
    </p:spTree>
    <p:extLst>
      <p:ext uri="{BB962C8B-B14F-4D97-AF65-F5344CB8AC3E}">
        <p14:creationId xmlns:p14="http://schemas.microsoft.com/office/powerpoint/2010/main" val="40121204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LDA Model Inference</a:t>
            </a:r>
            <a:endParaRPr lang="en-US" dirty="0"/>
          </a:p>
        </p:txBody>
      </p:sp>
      <p:sp>
        <p:nvSpPr>
          <p:cNvPr id="6" name="Text Placeholder 5"/>
          <p:cNvSpPr>
            <a:spLocks noGrp="1"/>
          </p:cNvSpPr>
          <p:nvPr>
            <p:ph type="body" idx="1"/>
          </p:nvPr>
        </p:nvSpPr>
        <p:spPr/>
        <p:txBody>
          <a:bodyPr>
            <a:normAutofit/>
          </a:bodyPr>
          <a:lstStyle/>
          <a:p>
            <a:r>
              <a:rPr lang="en-US" sz="2400" dirty="0" smtClean="0"/>
              <a:t>Maximum likelihood</a:t>
            </a:r>
            <a:endParaRPr lang="en-US" sz="2400" dirty="0"/>
          </a:p>
        </p:txBody>
      </p:sp>
      <p:sp>
        <p:nvSpPr>
          <p:cNvPr id="3" name="Content Placeholder 2"/>
          <p:cNvSpPr>
            <a:spLocks noGrp="1"/>
          </p:cNvSpPr>
          <p:nvPr>
            <p:ph sz="half" idx="2"/>
          </p:nvPr>
        </p:nvSpPr>
        <p:spPr/>
        <p:txBody>
          <a:bodyPr>
            <a:normAutofit/>
          </a:bodyPr>
          <a:lstStyle/>
          <a:p>
            <a:pPr>
              <a:buFont typeface="Wingdings" panose="05000000000000000000" pitchFamily="2" charset="2"/>
              <a:buChar char="q"/>
            </a:pPr>
            <a:r>
              <a:rPr lang="en-US" sz="2400" dirty="0" smtClean="0"/>
              <a:t> Approximate inference </a:t>
            </a:r>
          </a:p>
          <a:p>
            <a:pPr lvl="1"/>
            <a:r>
              <a:rPr lang="en-US" sz="2200" dirty="0" smtClean="0"/>
              <a:t> slow, scan data thousands of times</a:t>
            </a:r>
          </a:p>
          <a:p>
            <a:pPr lvl="1"/>
            <a:r>
              <a:rPr lang="en-US" sz="2200" dirty="0"/>
              <a:t> </a:t>
            </a:r>
            <a:r>
              <a:rPr lang="en-US" sz="2200" dirty="0" smtClean="0"/>
              <a:t>large variance, no theoretic guarantee</a:t>
            </a:r>
          </a:p>
          <a:p>
            <a:pPr>
              <a:buFont typeface="Wingdings" panose="05000000000000000000" pitchFamily="2" charset="2"/>
              <a:buChar char="q"/>
            </a:pPr>
            <a:r>
              <a:rPr lang="en-US" sz="2400" dirty="0" smtClean="0"/>
              <a:t> Numerous follow-up work</a:t>
            </a:r>
          </a:p>
          <a:p>
            <a:pPr lvl="1"/>
            <a:r>
              <a:rPr lang="en-US" sz="2200" dirty="0" smtClean="0"/>
              <a:t> </a:t>
            </a:r>
            <a:r>
              <a:rPr lang="en-US" sz="2200" dirty="0"/>
              <a:t>further approximation [</a:t>
            </a:r>
            <a:r>
              <a:rPr lang="en-US" sz="2200" dirty="0" err="1" smtClean="0"/>
              <a:t>Porteous</a:t>
            </a:r>
            <a:r>
              <a:rPr lang="en-US" sz="2200" dirty="0" smtClean="0"/>
              <a:t> et al. 08, Yao et al. 09, Hoffman et al. 12]</a:t>
            </a:r>
            <a:r>
              <a:rPr lang="en-US" sz="2200" dirty="0"/>
              <a:t> etc</a:t>
            </a:r>
            <a:r>
              <a:rPr lang="en-US" sz="2200" dirty="0" smtClean="0"/>
              <a:t>.</a:t>
            </a:r>
          </a:p>
          <a:p>
            <a:pPr lvl="1"/>
            <a:r>
              <a:rPr lang="en-US" sz="2200" dirty="0" smtClean="0"/>
              <a:t> parallelization [Newman et al. 09] etc.</a:t>
            </a:r>
          </a:p>
          <a:p>
            <a:pPr lvl="1"/>
            <a:r>
              <a:rPr lang="en-US" sz="2200" dirty="0" smtClean="0"/>
              <a:t> online learning [Hoffman et al. 13] etc.</a:t>
            </a:r>
            <a:endParaRPr lang="en-US" sz="2200" dirty="0"/>
          </a:p>
        </p:txBody>
      </p:sp>
      <p:sp>
        <p:nvSpPr>
          <p:cNvPr id="7" name="Text Placeholder 6"/>
          <p:cNvSpPr>
            <a:spLocks noGrp="1"/>
          </p:cNvSpPr>
          <p:nvPr>
            <p:ph type="body" sz="quarter" idx="3"/>
          </p:nvPr>
        </p:nvSpPr>
        <p:spPr/>
        <p:txBody>
          <a:bodyPr>
            <a:normAutofit/>
          </a:bodyPr>
          <a:lstStyle/>
          <a:p>
            <a:r>
              <a:rPr lang="en-US" sz="2400" dirty="0" smtClean="0"/>
              <a:t>Method of Moments </a:t>
            </a:r>
            <a:endParaRPr lang="en-US" sz="2400" dirty="0"/>
          </a:p>
        </p:txBody>
      </p:sp>
      <p:sp>
        <p:nvSpPr>
          <p:cNvPr id="8" name="Content Placeholder 7"/>
          <p:cNvSpPr>
            <a:spLocks noGrp="1"/>
          </p:cNvSpPr>
          <p:nvPr>
            <p:ph sz="quarter" idx="4"/>
          </p:nvPr>
        </p:nvSpPr>
        <p:spPr/>
        <p:txBody>
          <a:bodyPr>
            <a:normAutofit/>
          </a:bodyPr>
          <a:lstStyle/>
          <a:p>
            <a:pPr>
              <a:buFont typeface="Wingdings" panose="05000000000000000000" pitchFamily="2" charset="2"/>
              <a:buChar char="q"/>
            </a:pPr>
            <a:r>
              <a:rPr lang="en-US" sz="2400" dirty="0" smtClean="0">
                <a:solidFill>
                  <a:srgbClr val="C00000"/>
                </a:solidFill>
              </a:rPr>
              <a:t> STOD</a:t>
            </a:r>
            <a:r>
              <a:rPr lang="en-US" sz="2400" dirty="0" smtClean="0"/>
              <a:t> [Wang et al. 14a]</a:t>
            </a:r>
          </a:p>
          <a:p>
            <a:pPr lvl="1"/>
            <a:r>
              <a:rPr lang="en-US" sz="2200" dirty="0" smtClean="0"/>
              <a:t> fast, scan data twice</a:t>
            </a:r>
          </a:p>
          <a:p>
            <a:pPr lvl="1"/>
            <a:r>
              <a:rPr lang="en-US" sz="2200" dirty="0" smtClean="0"/>
              <a:t> robust recovery with theoretic guarantee </a:t>
            </a:r>
          </a:p>
          <a:p>
            <a:pPr>
              <a:buFont typeface="Wingdings" panose="05000000000000000000" pitchFamily="2" charset="2"/>
              <a:buChar char="q"/>
            </a:pPr>
            <a:endParaRPr lang="en-US" sz="2600" dirty="0" smtClean="0"/>
          </a:p>
          <a:p>
            <a:pPr marL="0" indent="0">
              <a:buNone/>
            </a:pPr>
            <a:r>
              <a:rPr lang="en-US" sz="2600" dirty="0" smtClean="0"/>
              <a:t>	New and promising!</a:t>
            </a:r>
            <a:endParaRPr lang="en-US" sz="2600" dirty="0"/>
          </a:p>
        </p:txBody>
      </p:sp>
      <p:sp>
        <p:nvSpPr>
          <p:cNvPr id="4" name="Slide Number Placeholder 3"/>
          <p:cNvSpPr>
            <a:spLocks noGrp="1"/>
          </p:cNvSpPr>
          <p:nvPr>
            <p:ph type="sldNum" sz="quarter" idx="12"/>
          </p:nvPr>
        </p:nvSpPr>
        <p:spPr/>
        <p:txBody>
          <a:bodyPr/>
          <a:lstStyle/>
          <a:p>
            <a:fld id="{6113E31D-E2AB-40D1-8B51-AFA5AFEF393A}" type="slidenum">
              <a:rPr lang="en-US" smtClean="0"/>
              <a:t>43</a:t>
            </a:fld>
            <a:endParaRPr lang="en-US" dirty="0"/>
          </a:p>
        </p:txBody>
      </p:sp>
      <p:sp>
        <p:nvSpPr>
          <p:cNvPr id="9" name="Striped Right Arrow 8"/>
          <p:cNvSpPr/>
          <p:nvPr/>
        </p:nvSpPr>
        <p:spPr>
          <a:xfrm>
            <a:off x="6035040" y="4734046"/>
            <a:ext cx="1002368" cy="254643"/>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5357840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Methodologies of Topic Mining</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44</a:t>
            </a:fld>
            <a:endParaRPr lang="en-US" dirty="0"/>
          </a:p>
        </p:txBody>
      </p:sp>
      <p:graphicFrame>
        <p:nvGraphicFramePr>
          <p:cNvPr id="6" name="Diagram 5"/>
          <p:cNvGraphicFramePr/>
          <p:nvPr>
            <p:extLst>
              <p:ext uri="{D42A27DB-BD31-4B8C-83A1-F6EECF244321}">
                <p14:modId xmlns:p14="http://schemas.microsoft.com/office/powerpoint/2010/main" val="3183805712"/>
              </p:ext>
            </p:extLst>
          </p:nvPr>
        </p:nvGraphicFramePr>
        <p:xfrm>
          <a:off x="1027523" y="1951346"/>
          <a:ext cx="10322350" cy="4147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81513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Flat</a:t>
            </a:r>
            <a:r>
              <a:rPr lang="en-US" baseline="0" dirty="0" smtClean="0"/>
              <a:t> Topics -&gt; Hi</a:t>
            </a:r>
            <a:r>
              <a:rPr lang="en-US" dirty="0" smtClean="0"/>
              <a:t>erarchical Topics</a:t>
            </a:r>
            <a:endParaRPr lang="en-US" dirty="0"/>
          </a:p>
        </p:txBody>
      </p:sp>
      <p:sp>
        <p:nvSpPr>
          <p:cNvPr id="28" name="Content Placeholder 27"/>
          <p:cNvSpPr>
            <a:spLocks noGrp="1"/>
          </p:cNvSpPr>
          <p:nvPr>
            <p:ph sz="half" idx="1"/>
          </p:nvPr>
        </p:nvSpPr>
        <p:spPr/>
        <p:txBody>
          <a:bodyPr>
            <a:normAutofit/>
          </a:bodyPr>
          <a:lstStyle/>
          <a:p>
            <a:pPr>
              <a:buFont typeface="Wingdings" panose="05000000000000000000" pitchFamily="2" charset="2"/>
              <a:buChar char="q"/>
            </a:pPr>
            <a:r>
              <a:rPr lang="en-US" sz="2400" dirty="0" smtClean="0"/>
              <a:t> In PLSA and LDA, a topic is selected from a flat pool of topics</a:t>
            </a:r>
            <a:endParaRPr lang="en-US" sz="2400" dirty="0"/>
          </a:p>
        </p:txBody>
      </p:sp>
      <p:sp>
        <p:nvSpPr>
          <p:cNvPr id="29" name="Content Placeholder 28"/>
          <p:cNvSpPr>
            <a:spLocks noGrp="1"/>
          </p:cNvSpPr>
          <p:nvPr>
            <p:ph sz="half" idx="2"/>
          </p:nvPr>
        </p:nvSpPr>
        <p:spPr/>
        <p:txBody>
          <a:bodyPr>
            <a:normAutofit/>
          </a:bodyPr>
          <a:lstStyle/>
          <a:p>
            <a:pPr>
              <a:buFont typeface="Wingdings" panose="05000000000000000000" pitchFamily="2" charset="2"/>
              <a:buChar char="q"/>
            </a:pPr>
            <a:r>
              <a:rPr lang="en-US" sz="2400" dirty="0" smtClean="0"/>
              <a:t> In hierarchical topic models, a topic is selected from a hierarchy</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45</a:t>
            </a:fld>
            <a:endParaRPr lang="en-US" dirty="0"/>
          </a:p>
        </p:txBody>
      </p:sp>
      <mc:AlternateContent xmlns:mc="http://schemas.openxmlformats.org/markup-compatibility/2006" xmlns:a14="http://schemas.microsoft.com/office/drawing/2010/main">
        <mc:Choice Requires="a14">
          <p:sp>
            <p:nvSpPr>
              <p:cNvPr id="5" name="Oval 4"/>
              <p:cNvSpPr>
                <a:spLocks noChangeArrowheads="1"/>
              </p:cNvSpPr>
              <p:nvPr/>
            </p:nvSpPr>
            <p:spPr bwMode="auto">
              <a:xfrm>
                <a:off x="1648954" y="2719850"/>
                <a:ext cx="1306079"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5" name="Oval 4"/>
              <p:cNvSpPr>
                <a:spLocks noRot="1" noChangeAspect="1" noMove="1" noResize="1" noEditPoints="1" noAdjustHandles="1" noChangeArrowheads="1" noChangeShapeType="1" noTextEdit="1"/>
              </p:cNvSpPr>
              <p:nvPr/>
            </p:nvSpPr>
            <p:spPr bwMode="auto">
              <a:xfrm>
                <a:off x="1648954" y="2719850"/>
                <a:ext cx="1306079" cy="530225"/>
              </a:xfrm>
              <a:prstGeom prst="ellipse">
                <a:avLst/>
              </a:prstGeom>
              <a:blipFill rotWithShape="0">
                <a:blip r:embed="rId4"/>
                <a:stretch>
                  <a:fillRect b="-2247"/>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6"/>
              <p:cNvSpPr>
                <a:spLocks noChangeArrowheads="1"/>
              </p:cNvSpPr>
              <p:nvPr/>
            </p:nvSpPr>
            <p:spPr bwMode="auto">
              <a:xfrm>
                <a:off x="4077158" y="2738105"/>
                <a:ext cx="1306078" cy="511970"/>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6" name="Oval 6"/>
              <p:cNvSpPr>
                <a:spLocks noRot="1" noChangeAspect="1" noMove="1" noResize="1" noEditPoints="1" noAdjustHandles="1" noChangeArrowheads="1" noChangeShapeType="1" noTextEdit="1"/>
              </p:cNvSpPr>
              <p:nvPr/>
            </p:nvSpPr>
            <p:spPr bwMode="auto">
              <a:xfrm>
                <a:off x="4077158" y="2738105"/>
                <a:ext cx="1306078" cy="511970"/>
              </a:xfrm>
              <a:prstGeom prst="ellipse">
                <a:avLst/>
              </a:prstGeom>
              <a:blipFill rotWithShape="0">
                <a:blip r:embed="rId5"/>
                <a:stretch>
                  <a:fillRect b="-3488"/>
                </a:stretch>
              </a:blipFill>
              <a:ln w="9525" algn="ctr">
                <a:solidFill>
                  <a:schemeClr val="tx1"/>
                </a:solidFill>
                <a:round/>
                <a:headEnd/>
                <a:tailEnd/>
              </a:ln>
            </p:spPr>
            <p:txBody>
              <a:bodyPr/>
              <a:lstStyle/>
              <a:p>
                <a:r>
                  <a:rPr lang="en-US">
                    <a:noFill/>
                  </a:rPr>
                  <a:t> </a:t>
                </a:r>
              </a:p>
            </p:txBody>
          </p:sp>
        </mc:Fallback>
      </mc:AlternateContent>
      <p:sp>
        <p:nvSpPr>
          <p:cNvPr id="7" name="Text Box 10"/>
          <p:cNvSpPr txBox="1">
            <a:spLocks noChangeArrowheads="1"/>
          </p:cNvSpPr>
          <p:nvPr/>
        </p:nvSpPr>
        <p:spPr bwMode="auto">
          <a:xfrm>
            <a:off x="3370552" y="3114496"/>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8" name="Text Box 13"/>
          <p:cNvSpPr txBox="1">
            <a:spLocks noChangeArrowheads="1"/>
          </p:cNvSpPr>
          <p:nvPr/>
        </p:nvSpPr>
        <p:spPr bwMode="auto">
          <a:xfrm>
            <a:off x="1609888" y="3326435"/>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0.3 </a:t>
            </a:r>
            <a:br>
              <a:rPr lang="en-US" altLang="zh-CN" dirty="0">
                <a:ea typeface="SimSun" panose="02010600030101010101" pitchFamily="2" charset="-122"/>
              </a:rPr>
            </a:br>
            <a:r>
              <a:rPr lang="en-US" altLang="zh-CN" dirty="0">
                <a:ea typeface="SimSun" panose="02010600030101010101" pitchFamily="2" charset="-122"/>
              </a:rPr>
              <a:t>response  0.2</a:t>
            </a:r>
            <a:br>
              <a:rPr lang="en-US" altLang="zh-CN" dirty="0">
                <a:ea typeface="SimSun" panose="02010600030101010101" pitchFamily="2" charset="-122"/>
              </a:rPr>
            </a:br>
            <a:r>
              <a:rPr lang="en-US" altLang="zh-CN" dirty="0">
                <a:ea typeface="SimSun" panose="02010600030101010101" pitchFamily="2" charset="-122"/>
              </a:rPr>
              <a:t>...</a:t>
            </a:r>
          </a:p>
        </p:txBody>
      </p:sp>
      <p:sp>
        <p:nvSpPr>
          <p:cNvPr id="9" name="Text Box 14"/>
          <p:cNvSpPr txBox="1">
            <a:spLocks noChangeArrowheads="1"/>
          </p:cNvSpPr>
          <p:nvPr/>
        </p:nvSpPr>
        <p:spPr bwMode="auto">
          <a:xfrm>
            <a:off x="3965816" y="3325701"/>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0.1</a:t>
            </a:r>
            <a:br>
              <a:rPr lang="en-US" altLang="zh-CN" dirty="0">
                <a:ea typeface="SimSun" panose="02010600030101010101" pitchFamily="2" charset="-122"/>
              </a:rPr>
            </a:br>
            <a:r>
              <a:rPr lang="en-US" altLang="zh-CN" dirty="0">
                <a:ea typeface="SimSun" panose="02010600030101010101" pitchFamily="2" charset="-122"/>
              </a:rPr>
              <a:t>relief 0.05</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sp>
        <p:nvSpPr>
          <p:cNvPr id="30" name="Content Placeholder 2"/>
          <p:cNvSpPr txBox="1">
            <a:spLocks/>
          </p:cNvSpPr>
          <p:nvPr/>
        </p:nvSpPr>
        <p:spPr>
          <a:xfrm>
            <a:off x="1244382" y="5357562"/>
            <a:ext cx="8255065" cy="55537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p:txBody>
      </p:sp>
      <mc:AlternateContent xmlns:mc="http://schemas.openxmlformats.org/markup-compatibility/2006" xmlns:a14="http://schemas.microsoft.com/office/drawing/2010/main">
        <mc:Choice Requires="a14">
          <p:sp>
            <p:nvSpPr>
              <p:cNvPr id="31" name="Rectangle 30"/>
              <p:cNvSpPr/>
              <p:nvPr/>
            </p:nvSpPr>
            <p:spPr>
              <a:xfrm>
                <a:off x="1356386" y="4922657"/>
                <a:ext cx="7613994" cy="1331088"/>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To generate a </a:t>
                </a:r>
                <a:r>
                  <a:rPr lang="en-US" sz="2400" dirty="0"/>
                  <a:t>token </a:t>
                </a:r>
                <a:r>
                  <a:rPr lang="en-US" sz="2400" dirty="0" smtClean="0"/>
                  <a:t>in document </a:t>
                </a:r>
                <a14:m>
                  <m:oMath xmlns:m="http://schemas.openxmlformats.org/officeDocument/2006/math">
                    <m:r>
                      <a:rPr lang="en-US" sz="2400" i="1" dirty="0">
                        <a:latin typeface="Cambria Math" panose="02040503050406030204" pitchFamily="18" charset="0"/>
                      </a:rPr>
                      <m:t>𝑑</m:t>
                    </m:r>
                  </m:oMath>
                </a14:m>
                <a:r>
                  <a:rPr lang="en-US" sz="2400" dirty="0" smtClean="0"/>
                  <a:t>:</a:t>
                </a:r>
                <a:r>
                  <a:rPr lang="en-US" sz="2400" dirty="0"/>
                  <a:t> </a:t>
                </a:r>
                <a:endParaRPr lang="en-US" sz="2400" dirty="0" smtClean="0"/>
              </a:p>
              <a:p>
                <a:pPr marL="457200" indent="-457200">
                  <a:buAutoNum type="arabicPeriod"/>
                </a:pPr>
                <a:r>
                  <a:rPr lang="en-US" sz="2400" dirty="0">
                    <a:solidFill>
                      <a:srgbClr val="FFFF00"/>
                    </a:solidFill>
                  </a:rPr>
                  <a:t>Sample a topic label </a:t>
                </a:r>
                <a14:m>
                  <m:oMath xmlns:m="http://schemas.openxmlformats.org/officeDocument/2006/math">
                    <m:r>
                      <a:rPr lang="en-US" sz="2400">
                        <a:solidFill>
                          <a:srgbClr val="FFFF00"/>
                        </a:solidFill>
                        <a:latin typeface="Cambria Math" panose="02040503050406030204" pitchFamily="18" charset="0"/>
                      </a:rPr>
                      <m:t>𝑧</m:t>
                    </m:r>
                  </m:oMath>
                </a14:m>
                <a:r>
                  <a:rPr lang="en-US" sz="2400" dirty="0">
                    <a:solidFill>
                      <a:srgbClr val="FFFF00"/>
                    </a:solidFill>
                  </a:rPr>
                  <a:t> </a:t>
                </a:r>
                <a:r>
                  <a:rPr lang="en-US" sz="2400" dirty="0"/>
                  <a:t>according</a:t>
                </a:r>
                <a:r>
                  <a:rPr lang="en-US" sz="2400" dirty="0">
                    <a:solidFill>
                      <a:srgbClr val="FFFF00"/>
                    </a:solidFill>
                  </a:rPr>
                  <a:t> </a:t>
                </a:r>
                <a:r>
                  <a:rPr lang="en-US" sz="2400" dirty="0" smtClean="0"/>
                  <a:t>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𝑑</m:t>
                        </m:r>
                      </m:sub>
                    </m:sSub>
                  </m:oMath>
                </a14:m>
                <a:r>
                  <a:rPr lang="en-US" sz="2400" dirty="0" smtClean="0"/>
                  <a:t>                             </a:t>
                </a:r>
              </a:p>
              <a:p>
                <a:pPr marL="457200" indent="-457200">
                  <a:buAutoNum type="arabicPeriod"/>
                </a:pPr>
                <a:r>
                  <a:rPr lang="en-US" sz="2400" dirty="0" smtClean="0"/>
                  <a:t>Sample a word w according 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𝜙</m:t>
                        </m:r>
                      </m:e>
                      <m:sub>
                        <m:r>
                          <a:rPr lang="en-US" sz="2400" b="0" i="1" smtClean="0">
                            <a:latin typeface="Cambria Math" panose="02040503050406030204" pitchFamily="18" charset="0"/>
                          </a:rPr>
                          <m:t>𝑧</m:t>
                        </m:r>
                      </m:sub>
                    </m:sSub>
                  </m:oMath>
                </a14:m>
                <a:r>
                  <a:rPr lang="en-US" sz="2400" dirty="0" smtClean="0"/>
                  <a:t>					</a:t>
                </a:r>
                <a:endParaRPr lang="en-US" sz="2400" dirty="0"/>
              </a:p>
            </p:txBody>
          </p:sp>
        </mc:Choice>
        <mc:Fallback xmlns="">
          <p:sp>
            <p:nvSpPr>
              <p:cNvPr id="31" name="Rectangle 30"/>
              <p:cNvSpPr>
                <a:spLocks noRot="1" noChangeAspect="1" noMove="1" noResize="1" noEditPoints="1" noAdjustHandles="1" noChangeArrowheads="1" noChangeShapeType="1" noTextEdit="1"/>
              </p:cNvSpPr>
              <p:nvPr/>
            </p:nvSpPr>
            <p:spPr>
              <a:xfrm>
                <a:off x="1356386" y="4922657"/>
                <a:ext cx="7613994" cy="1331088"/>
              </a:xfrm>
              <a:prstGeom prst="rect">
                <a:avLst/>
              </a:prstGeom>
              <a:blipFill rotWithShape="0">
                <a:blip r:embed="rId6"/>
                <a:stretch>
                  <a:fillRect l="-1198" b="-4525"/>
                </a:stretch>
              </a:blipFill>
            </p:spPr>
            <p:txBody>
              <a:bodyPr/>
              <a:lstStyle/>
              <a:p>
                <a:r>
                  <a:rPr lang="en-US">
                    <a:noFill/>
                  </a:rPr>
                  <a:t> </a:t>
                </a:r>
              </a:p>
            </p:txBody>
          </p:sp>
        </mc:Fallback>
      </mc:AlternateContent>
      <p:sp>
        <p:nvSpPr>
          <p:cNvPr id="32" name="Rectangle 31"/>
          <p:cNvSpPr>
            <a:spLocks noChangeArrowheads="1"/>
          </p:cNvSpPr>
          <p:nvPr/>
        </p:nvSpPr>
        <p:spPr bwMode="auto">
          <a:xfrm>
            <a:off x="6662383" y="5416320"/>
            <a:ext cx="641885"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33" name="Rectangle 32"/>
          <p:cNvSpPr>
            <a:spLocks noChangeArrowheads="1"/>
          </p:cNvSpPr>
          <p:nvPr/>
        </p:nvSpPr>
        <p:spPr bwMode="auto">
          <a:xfrm>
            <a:off x="7304268" y="5416319"/>
            <a:ext cx="557257"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34" name="Rectangle 33"/>
          <p:cNvSpPr>
            <a:spLocks noChangeArrowheads="1"/>
          </p:cNvSpPr>
          <p:nvPr/>
        </p:nvSpPr>
        <p:spPr bwMode="auto">
          <a:xfrm>
            <a:off x="7869136" y="5416319"/>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35" name="Oval 34"/>
              <p:cNvSpPr>
                <a:spLocks noChangeArrowheads="1"/>
              </p:cNvSpPr>
              <p:nvPr/>
            </p:nvSpPr>
            <p:spPr bwMode="auto">
              <a:xfrm>
                <a:off x="6143091" y="5841843"/>
                <a:ext cx="1572956" cy="291187"/>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𝒛</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30" name="Oval 29"/>
              <p:cNvSpPr>
                <a:spLocks noRot="1" noChangeAspect="1" noMove="1" noResize="1" noEditPoints="1" noAdjustHandles="1" noChangeArrowheads="1" noChangeShapeType="1" noTextEdit="1"/>
              </p:cNvSpPr>
              <p:nvPr/>
            </p:nvSpPr>
            <p:spPr bwMode="auto">
              <a:xfrm>
                <a:off x="6143091" y="5841843"/>
                <a:ext cx="1572956" cy="291187"/>
              </a:xfrm>
              <a:prstGeom prst="ellipse">
                <a:avLst/>
              </a:prstGeom>
              <a:blipFill rotWithShape="0">
                <a:blip r:embed="rId3"/>
                <a:stretch>
                  <a:fillRect t="-20000" b="-42000"/>
                </a:stretch>
              </a:blipFill>
              <a:ln w="9525">
                <a:solidFill>
                  <a:schemeClr val="tx1"/>
                </a:solidFill>
                <a:round/>
                <a:headEnd/>
                <a:tailEnd/>
              </a:ln>
            </p:spPr>
            <p:txBody>
              <a:bodyPr/>
              <a:lstStyle/>
              <a:p>
                <a:r>
                  <a:rPr lang="en-US">
                    <a:noFill/>
                  </a:rPr>
                  <a:t> </a:t>
                </a:r>
              </a:p>
            </p:txBody>
          </p:sp>
        </mc:Fallback>
      </mc:AlternateContent>
      <p:sp>
        <p:nvSpPr>
          <p:cNvPr id="36" name="Oval 35"/>
          <p:cNvSpPr/>
          <p:nvPr/>
        </p:nvSpPr>
        <p:spPr>
          <a:xfrm>
            <a:off x="1330260" y="2568761"/>
            <a:ext cx="1996155" cy="1748596"/>
          </a:xfrm>
          <a:prstGeom prst="ellipse">
            <a:avLst/>
          </a:prstGeom>
          <a:noFill/>
          <a:ln w="28575">
            <a:solidFill>
              <a:srgbClr val="E4831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Curved Connector 36"/>
          <p:cNvCxnSpPr/>
          <p:nvPr/>
        </p:nvCxnSpPr>
        <p:spPr>
          <a:xfrm>
            <a:off x="2455319" y="4299964"/>
            <a:ext cx="2021764" cy="1225202"/>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6546307" y="2589191"/>
            <a:ext cx="5072153" cy="2177682"/>
            <a:chOff x="4075547" y="3052813"/>
            <a:chExt cx="7610755" cy="3881526"/>
          </a:xfrm>
        </p:grpSpPr>
        <p:sp>
          <p:nvSpPr>
            <p:cNvPr id="43" name="Oval 42"/>
            <p:cNvSpPr/>
            <p:nvPr/>
          </p:nvSpPr>
          <p:spPr>
            <a:xfrm>
              <a:off x="7001455" y="3052813"/>
              <a:ext cx="1078668" cy="96813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a:t>
              </a:r>
              <a:endParaRPr lang="en-US" baseline="-25000" dirty="0">
                <a:solidFill>
                  <a:schemeClr val="tx1"/>
                </a:solidFill>
              </a:endParaRPr>
            </a:p>
          </p:txBody>
        </p:sp>
        <p:sp>
          <p:nvSpPr>
            <p:cNvPr id="44" name="Oval 43"/>
            <p:cNvSpPr/>
            <p:nvPr/>
          </p:nvSpPr>
          <p:spPr>
            <a:xfrm>
              <a:off x="5330731" y="4350139"/>
              <a:ext cx="1251960" cy="103178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o/1</a:t>
              </a:r>
              <a:endParaRPr lang="en-US" baseline="-25000" dirty="0">
                <a:solidFill>
                  <a:schemeClr val="tx1"/>
                </a:solidFill>
              </a:endParaRPr>
            </a:p>
          </p:txBody>
        </p:sp>
        <p:cxnSp>
          <p:nvCxnSpPr>
            <p:cNvPr id="45" name="Straight Arrow Connector 44"/>
            <p:cNvCxnSpPr>
              <a:stCxn id="43" idx="3"/>
              <a:endCxn id="44" idx="0"/>
            </p:cNvCxnSpPr>
            <p:nvPr/>
          </p:nvCxnSpPr>
          <p:spPr>
            <a:xfrm flipH="1">
              <a:off x="5956712" y="3879166"/>
              <a:ext cx="1202711" cy="470973"/>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8856007" y="4357904"/>
              <a:ext cx="1216283" cy="1031830"/>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o/2</a:t>
              </a:r>
              <a:endParaRPr lang="en-US" baseline="-25000" dirty="0">
                <a:solidFill>
                  <a:schemeClr val="tx1"/>
                </a:solidFill>
              </a:endParaRPr>
            </a:p>
          </p:txBody>
        </p:sp>
        <p:cxnSp>
          <p:nvCxnSpPr>
            <p:cNvPr id="47" name="Straight Arrow Connector 46"/>
            <p:cNvCxnSpPr>
              <a:stCxn id="43" idx="5"/>
              <a:endCxn id="46" idx="1"/>
            </p:cNvCxnSpPr>
            <p:nvPr/>
          </p:nvCxnSpPr>
          <p:spPr>
            <a:xfrm>
              <a:off x="7922155" y="3879166"/>
              <a:ext cx="1111973" cy="629846"/>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8130159" y="5981131"/>
              <a:ext cx="1609803" cy="953208"/>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o/2/1</a:t>
              </a:r>
              <a:endParaRPr lang="en-US" baseline="-25000" dirty="0">
                <a:solidFill>
                  <a:schemeClr val="tx1"/>
                </a:solidFill>
              </a:endParaRPr>
            </a:p>
          </p:txBody>
        </p:sp>
        <p:cxnSp>
          <p:nvCxnSpPr>
            <p:cNvPr id="49" name="Straight Arrow Connector 48"/>
            <p:cNvCxnSpPr>
              <a:stCxn id="46" idx="4"/>
              <a:endCxn id="48" idx="0"/>
            </p:cNvCxnSpPr>
            <p:nvPr/>
          </p:nvCxnSpPr>
          <p:spPr>
            <a:xfrm flipH="1">
              <a:off x="8935061" y="5389734"/>
              <a:ext cx="529088" cy="591397"/>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4075547" y="5981129"/>
              <a:ext cx="1625865" cy="953210"/>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o/1/1</a:t>
              </a:r>
              <a:endParaRPr lang="en-US" baseline="-25000" dirty="0">
                <a:solidFill>
                  <a:schemeClr val="tx1"/>
                </a:solidFill>
              </a:endParaRPr>
            </a:p>
          </p:txBody>
        </p:sp>
        <p:cxnSp>
          <p:nvCxnSpPr>
            <p:cNvPr id="51" name="Straight Arrow Connector 50"/>
            <p:cNvCxnSpPr>
              <a:stCxn id="44" idx="3"/>
              <a:endCxn id="50" idx="0"/>
            </p:cNvCxnSpPr>
            <p:nvPr/>
          </p:nvCxnSpPr>
          <p:spPr>
            <a:xfrm flipH="1">
              <a:off x="4888478" y="5230820"/>
              <a:ext cx="625598" cy="750310"/>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6037948" y="5979067"/>
              <a:ext cx="1615484" cy="95320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r>
                <a:rPr lang="en-US" dirty="0">
                  <a:solidFill>
                    <a:schemeClr val="tx1"/>
                  </a:solidFill>
                </a:rPr>
                <a:t>o/1/2</a:t>
              </a:r>
            </a:p>
          </p:txBody>
        </p:sp>
        <p:cxnSp>
          <p:nvCxnSpPr>
            <p:cNvPr id="53" name="Straight Arrow Connector 52"/>
            <p:cNvCxnSpPr>
              <a:stCxn id="44" idx="5"/>
              <a:endCxn id="52" idx="0"/>
            </p:cNvCxnSpPr>
            <p:nvPr/>
          </p:nvCxnSpPr>
          <p:spPr>
            <a:xfrm>
              <a:off x="6399345" y="5230820"/>
              <a:ext cx="446346" cy="748248"/>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10076499" y="5960779"/>
              <a:ext cx="1609803" cy="953208"/>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o/2/2</a:t>
              </a:r>
              <a:endParaRPr lang="en-US" baseline="-25000" dirty="0">
                <a:solidFill>
                  <a:schemeClr val="tx1"/>
                </a:solidFill>
              </a:endParaRPr>
            </a:p>
          </p:txBody>
        </p:sp>
        <p:cxnSp>
          <p:nvCxnSpPr>
            <p:cNvPr id="55" name="Straight Arrow Connector 54"/>
            <p:cNvCxnSpPr>
              <a:stCxn id="46" idx="4"/>
              <a:endCxn id="54" idx="0"/>
            </p:cNvCxnSpPr>
            <p:nvPr/>
          </p:nvCxnSpPr>
          <p:spPr>
            <a:xfrm>
              <a:off x="9464148" y="5389734"/>
              <a:ext cx="1417254" cy="571045"/>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59" name="Curved Connector 58"/>
          <p:cNvCxnSpPr>
            <a:stCxn id="61" idx="57"/>
          </p:cNvCxnSpPr>
          <p:nvPr/>
        </p:nvCxnSpPr>
        <p:spPr>
          <a:xfrm flipH="1">
            <a:off x="4826217" y="4849792"/>
            <a:ext cx="3160315" cy="622380"/>
          </a:xfrm>
          <a:prstGeom prst="curvedConnector3">
            <a:avLst>
              <a:gd name="adj1" fmla="val 3085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7176304" y="2546430"/>
            <a:ext cx="2257252" cy="2314937"/>
          </a:xfrm>
          <a:custGeom>
            <a:avLst/>
            <a:gdLst>
              <a:gd name="connsiteX0" fmla="*/ 1516283 w 2257252"/>
              <a:gd name="connsiteY0" fmla="*/ 11575 h 2314937"/>
              <a:gd name="connsiteX1" fmla="*/ 1516283 w 2257252"/>
              <a:gd name="connsiteY1" fmla="*/ 11575 h 2314937"/>
              <a:gd name="connsiteX2" fmla="*/ 1273215 w 2257252"/>
              <a:gd name="connsiteY2" fmla="*/ 34724 h 2314937"/>
              <a:gd name="connsiteX3" fmla="*/ 1203767 w 2257252"/>
              <a:gd name="connsiteY3" fmla="*/ 69448 h 2314937"/>
              <a:gd name="connsiteX4" fmla="*/ 1169043 w 2257252"/>
              <a:gd name="connsiteY4" fmla="*/ 81023 h 2314937"/>
              <a:gd name="connsiteX5" fmla="*/ 1145893 w 2257252"/>
              <a:gd name="connsiteY5" fmla="*/ 104173 h 2314937"/>
              <a:gd name="connsiteX6" fmla="*/ 1111169 w 2257252"/>
              <a:gd name="connsiteY6" fmla="*/ 115747 h 2314937"/>
              <a:gd name="connsiteX7" fmla="*/ 1099595 w 2257252"/>
              <a:gd name="connsiteY7" fmla="*/ 150471 h 2314937"/>
              <a:gd name="connsiteX8" fmla="*/ 1030147 w 2257252"/>
              <a:gd name="connsiteY8" fmla="*/ 196770 h 2314937"/>
              <a:gd name="connsiteX9" fmla="*/ 949124 w 2257252"/>
              <a:gd name="connsiteY9" fmla="*/ 266218 h 2314937"/>
              <a:gd name="connsiteX10" fmla="*/ 925974 w 2257252"/>
              <a:gd name="connsiteY10" fmla="*/ 289367 h 2314937"/>
              <a:gd name="connsiteX11" fmla="*/ 891250 w 2257252"/>
              <a:gd name="connsiteY11" fmla="*/ 300942 h 2314937"/>
              <a:gd name="connsiteX12" fmla="*/ 833377 w 2257252"/>
              <a:gd name="connsiteY12" fmla="*/ 335666 h 2314937"/>
              <a:gd name="connsiteX13" fmla="*/ 775504 w 2257252"/>
              <a:gd name="connsiteY13" fmla="*/ 370390 h 2314937"/>
              <a:gd name="connsiteX14" fmla="*/ 717630 w 2257252"/>
              <a:gd name="connsiteY14" fmla="*/ 405114 h 2314937"/>
              <a:gd name="connsiteX15" fmla="*/ 636607 w 2257252"/>
              <a:gd name="connsiteY15" fmla="*/ 451413 h 2314937"/>
              <a:gd name="connsiteX16" fmla="*/ 567159 w 2257252"/>
              <a:gd name="connsiteY16" fmla="*/ 474562 h 2314937"/>
              <a:gd name="connsiteX17" fmla="*/ 497711 w 2257252"/>
              <a:gd name="connsiteY17" fmla="*/ 509286 h 2314937"/>
              <a:gd name="connsiteX18" fmla="*/ 474562 w 2257252"/>
              <a:gd name="connsiteY18" fmla="*/ 532436 h 2314937"/>
              <a:gd name="connsiteX19" fmla="*/ 428263 w 2257252"/>
              <a:gd name="connsiteY19" fmla="*/ 544011 h 2314937"/>
              <a:gd name="connsiteX20" fmla="*/ 393539 w 2257252"/>
              <a:gd name="connsiteY20" fmla="*/ 567160 h 2314937"/>
              <a:gd name="connsiteX21" fmla="*/ 347240 w 2257252"/>
              <a:gd name="connsiteY21" fmla="*/ 601884 h 2314937"/>
              <a:gd name="connsiteX22" fmla="*/ 277792 w 2257252"/>
              <a:gd name="connsiteY22" fmla="*/ 625033 h 2314937"/>
              <a:gd name="connsiteX23" fmla="*/ 219919 w 2257252"/>
              <a:gd name="connsiteY23" fmla="*/ 659757 h 2314937"/>
              <a:gd name="connsiteX24" fmla="*/ 162045 w 2257252"/>
              <a:gd name="connsiteY24" fmla="*/ 694481 h 2314937"/>
              <a:gd name="connsiteX25" fmla="*/ 69448 w 2257252"/>
              <a:gd name="connsiteY25" fmla="*/ 775504 h 2314937"/>
              <a:gd name="connsiteX26" fmla="*/ 57873 w 2257252"/>
              <a:gd name="connsiteY26" fmla="*/ 810228 h 2314937"/>
              <a:gd name="connsiteX27" fmla="*/ 34724 w 2257252"/>
              <a:gd name="connsiteY27" fmla="*/ 833378 h 2314937"/>
              <a:gd name="connsiteX28" fmla="*/ 11574 w 2257252"/>
              <a:gd name="connsiteY28" fmla="*/ 868102 h 2314937"/>
              <a:gd name="connsiteX29" fmla="*/ 0 w 2257252"/>
              <a:gd name="connsiteY29" fmla="*/ 914400 h 2314937"/>
              <a:gd name="connsiteX30" fmla="*/ 23149 w 2257252"/>
              <a:gd name="connsiteY30" fmla="*/ 1111170 h 2314937"/>
              <a:gd name="connsiteX31" fmla="*/ 34724 w 2257252"/>
              <a:gd name="connsiteY31" fmla="*/ 1145894 h 2314937"/>
              <a:gd name="connsiteX32" fmla="*/ 81023 w 2257252"/>
              <a:gd name="connsiteY32" fmla="*/ 1215342 h 2314937"/>
              <a:gd name="connsiteX33" fmla="*/ 115747 w 2257252"/>
              <a:gd name="connsiteY33" fmla="*/ 1273216 h 2314937"/>
              <a:gd name="connsiteX34" fmla="*/ 185195 w 2257252"/>
              <a:gd name="connsiteY34" fmla="*/ 1365813 h 2314937"/>
              <a:gd name="connsiteX35" fmla="*/ 219919 w 2257252"/>
              <a:gd name="connsiteY35" fmla="*/ 1377388 h 2314937"/>
              <a:gd name="connsiteX36" fmla="*/ 289367 w 2257252"/>
              <a:gd name="connsiteY36" fmla="*/ 1423686 h 2314937"/>
              <a:gd name="connsiteX37" fmla="*/ 312516 w 2257252"/>
              <a:gd name="connsiteY37" fmla="*/ 1446836 h 2314937"/>
              <a:gd name="connsiteX38" fmla="*/ 347240 w 2257252"/>
              <a:gd name="connsiteY38" fmla="*/ 1458411 h 2314937"/>
              <a:gd name="connsiteX39" fmla="*/ 381964 w 2257252"/>
              <a:gd name="connsiteY39" fmla="*/ 1481560 h 2314937"/>
              <a:gd name="connsiteX40" fmla="*/ 451412 w 2257252"/>
              <a:gd name="connsiteY40" fmla="*/ 1504709 h 2314937"/>
              <a:gd name="connsiteX41" fmla="*/ 474562 w 2257252"/>
              <a:gd name="connsiteY41" fmla="*/ 1539433 h 2314937"/>
              <a:gd name="connsiteX42" fmla="*/ 509286 w 2257252"/>
              <a:gd name="connsiteY42" fmla="*/ 1551008 h 2314937"/>
              <a:gd name="connsiteX43" fmla="*/ 671331 w 2257252"/>
              <a:gd name="connsiteY43" fmla="*/ 1585732 h 2314937"/>
              <a:gd name="connsiteX44" fmla="*/ 740780 w 2257252"/>
              <a:gd name="connsiteY44" fmla="*/ 1620456 h 2314937"/>
              <a:gd name="connsiteX45" fmla="*/ 775504 w 2257252"/>
              <a:gd name="connsiteY45" fmla="*/ 1632031 h 2314937"/>
              <a:gd name="connsiteX46" fmla="*/ 821802 w 2257252"/>
              <a:gd name="connsiteY46" fmla="*/ 1701479 h 2314937"/>
              <a:gd name="connsiteX47" fmla="*/ 810228 w 2257252"/>
              <a:gd name="connsiteY47" fmla="*/ 1736203 h 2314937"/>
              <a:gd name="connsiteX48" fmla="*/ 729205 w 2257252"/>
              <a:gd name="connsiteY48" fmla="*/ 1817226 h 2314937"/>
              <a:gd name="connsiteX49" fmla="*/ 659757 w 2257252"/>
              <a:gd name="connsiteY49" fmla="*/ 1909823 h 2314937"/>
              <a:gd name="connsiteX50" fmla="*/ 648182 w 2257252"/>
              <a:gd name="connsiteY50" fmla="*/ 1944547 h 2314937"/>
              <a:gd name="connsiteX51" fmla="*/ 601883 w 2257252"/>
              <a:gd name="connsiteY51" fmla="*/ 1990846 h 2314937"/>
              <a:gd name="connsiteX52" fmla="*/ 567159 w 2257252"/>
              <a:gd name="connsiteY52" fmla="*/ 2048719 h 2314937"/>
              <a:gd name="connsiteX53" fmla="*/ 555585 w 2257252"/>
              <a:gd name="connsiteY53" fmla="*/ 2083443 h 2314937"/>
              <a:gd name="connsiteX54" fmla="*/ 567159 w 2257252"/>
              <a:gd name="connsiteY54" fmla="*/ 2176041 h 2314937"/>
              <a:gd name="connsiteX55" fmla="*/ 648182 w 2257252"/>
              <a:gd name="connsiteY55" fmla="*/ 2233914 h 2314937"/>
              <a:gd name="connsiteX56" fmla="*/ 740780 w 2257252"/>
              <a:gd name="connsiteY56" fmla="*/ 2280213 h 2314937"/>
              <a:gd name="connsiteX57" fmla="*/ 810228 w 2257252"/>
              <a:gd name="connsiteY57" fmla="*/ 2303362 h 2314937"/>
              <a:gd name="connsiteX58" fmla="*/ 902825 w 2257252"/>
              <a:gd name="connsiteY58" fmla="*/ 2314937 h 2314937"/>
              <a:gd name="connsiteX59" fmla="*/ 995423 w 2257252"/>
              <a:gd name="connsiteY59" fmla="*/ 2303362 h 2314937"/>
              <a:gd name="connsiteX60" fmla="*/ 1122744 w 2257252"/>
              <a:gd name="connsiteY60" fmla="*/ 2268638 h 2314937"/>
              <a:gd name="connsiteX61" fmla="*/ 1215342 w 2257252"/>
              <a:gd name="connsiteY61" fmla="*/ 2245489 h 2314937"/>
              <a:gd name="connsiteX62" fmla="*/ 1273215 w 2257252"/>
              <a:gd name="connsiteY62" fmla="*/ 2233914 h 2314937"/>
              <a:gd name="connsiteX63" fmla="*/ 1307939 w 2257252"/>
              <a:gd name="connsiteY63" fmla="*/ 2222340 h 2314937"/>
              <a:gd name="connsiteX64" fmla="*/ 1423686 w 2257252"/>
              <a:gd name="connsiteY64" fmla="*/ 2199190 h 2314937"/>
              <a:gd name="connsiteX65" fmla="*/ 1493134 w 2257252"/>
              <a:gd name="connsiteY65" fmla="*/ 2176041 h 2314937"/>
              <a:gd name="connsiteX66" fmla="*/ 1527858 w 2257252"/>
              <a:gd name="connsiteY66" fmla="*/ 2152892 h 2314937"/>
              <a:gd name="connsiteX67" fmla="*/ 1585731 w 2257252"/>
              <a:gd name="connsiteY67" fmla="*/ 2141317 h 2314937"/>
              <a:gd name="connsiteX68" fmla="*/ 1620455 w 2257252"/>
              <a:gd name="connsiteY68" fmla="*/ 2129742 h 2314937"/>
              <a:gd name="connsiteX69" fmla="*/ 1666754 w 2257252"/>
              <a:gd name="connsiteY69" fmla="*/ 2118167 h 2314937"/>
              <a:gd name="connsiteX70" fmla="*/ 1736202 w 2257252"/>
              <a:gd name="connsiteY70" fmla="*/ 2095018 h 2314937"/>
              <a:gd name="connsiteX71" fmla="*/ 1770926 w 2257252"/>
              <a:gd name="connsiteY71" fmla="*/ 2083443 h 2314937"/>
              <a:gd name="connsiteX72" fmla="*/ 1817225 w 2257252"/>
              <a:gd name="connsiteY72" fmla="*/ 2025570 h 2314937"/>
              <a:gd name="connsiteX73" fmla="*/ 1828800 w 2257252"/>
              <a:gd name="connsiteY73" fmla="*/ 1990846 h 2314937"/>
              <a:gd name="connsiteX74" fmla="*/ 1851949 w 2257252"/>
              <a:gd name="connsiteY74" fmla="*/ 1956122 h 2314937"/>
              <a:gd name="connsiteX75" fmla="*/ 1863524 w 2257252"/>
              <a:gd name="connsiteY75" fmla="*/ 1921398 h 2314937"/>
              <a:gd name="connsiteX76" fmla="*/ 1898248 w 2257252"/>
              <a:gd name="connsiteY76" fmla="*/ 1840375 h 2314937"/>
              <a:gd name="connsiteX77" fmla="*/ 1817225 w 2257252"/>
              <a:gd name="connsiteY77" fmla="*/ 1713054 h 2314937"/>
              <a:gd name="connsiteX78" fmla="*/ 1747777 w 2257252"/>
              <a:gd name="connsiteY78" fmla="*/ 1655180 h 2314937"/>
              <a:gd name="connsiteX79" fmla="*/ 1666754 w 2257252"/>
              <a:gd name="connsiteY79" fmla="*/ 1608881 h 2314937"/>
              <a:gd name="connsiteX80" fmla="*/ 1585731 w 2257252"/>
              <a:gd name="connsiteY80" fmla="*/ 1574157 h 2314937"/>
              <a:gd name="connsiteX81" fmla="*/ 1551007 w 2257252"/>
              <a:gd name="connsiteY81" fmla="*/ 1551008 h 2314937"/>
              <a:gd name="connsiteX82" fmla="*/ 1516283 w 2257252"/>
              <a:gd name="connsiteY82" fmla="*/ 1539433 h 2314937"/>
              <a:gd name="connsiteX83" fmla="*/ 1481559 w 2257252"/>
              <a:gd name="connsiteY83" fmla="*/ 1504709 h 2314937"/>
              <a:gd name="connsiteX84" fmla="*/ 1365812 w 2257252"/>
              <a:gd name="connsiteY84" fmla="*/ 1423686 h 2314937"/>
              <a:gd name="connsiteX85" fmla="*/ 1331088 w 2257252"/>
              <a:gd name="connsiteY85" fmla="*/ 1400537 h 2314937"/>
              <a:gd name="connsiteX86" fmla="*/ 1296364 w 2257252"/>
              <a:gd name="connsiteY86" fmla="*/ 1331089 h 2314937"/>
              <a:gd name="connsiteX87" fmla="*/ 1273215 w 2257252"/>
              <a:gd name="connsiteY87" fmla="*/ 1296365 h 2314937"/>
              <a:gd name="connsiteX88" fmla="*/ 1250066 w 2257252"/>
              <a:gd name="connsiteY88" fmla="*/ 1226917 h 2314937"/>
              <a:gd name="connsiteX89" fmla="*/ 1226916 w 2257252"/>
              <a:gd name="connsiteY89" fmla="*/ 1134319 h 2314937"/>
              <a:gd name="connsiteX90" fmla="*/ 1307939 w 2257252"/>
              <a:gd name="connsiteY90" fmla="*/ 821803 h 2314937"/>
              <a:gd name="connsiteX91" fmla="*/ 1342663 w 2257252"/>
              <a:gd name="connsiteY91" fmla="*/ 798654 h 2314937"/>
              <a:gd name="connsiteX92" fmla="*/ 1412111 w 2257252"/>
              <a:gd name="connsiteY92" fmla="*/ 775504 h 2314937"/>
              <a:gd name="connsiteX93" fmla="*/ 1504709 w 2257252"/>
              <a:gd name="connsiteY93" fmla="*/ 740780 h 2314937"/>
              <a:gd name="connsiteX94" fmla="*/ 1689904 w 2257252"/>
              <a:gd name="connsiteY94" fmla="*/ 717631 h 2314937"/>
              <a:gd name="connsiteX95" fmla="*/ 1828800 w 2257252"/>
              <a:gd name="connsiteY95" fmla="*/ 671332 h 2314937"/>
              <a:gd name="connsiteX96" fmla="*/ 1875099 w 2257252"/>
              <a:gd name="connsiteY96" fmla="*/ 659757 h 2314937"/>
              <a:gd name="connsiteX97" fmla="*/ 1909823 w 2257252"/>
              <a:gd name="connsiteY97" fmla="*/ 648183 h 2314937"/>
              <a:gd name="connsiteX98" fmla="*/ 1967696 w 2257252"/>
              <a:gd name="connsiteY98" fmla="*/ 601884 h 2314937"/>
              <a:gd name="connsiteX99" fmla="*/ 2060293 w 2257252"/>
              <a:gd name="connsiteY99" fmla="*/ 555585 h 2314937"/>
              <a:gd name="connsiteX100" fmla="*/ 2129742 w 2257252"/>
              <a:gd name="connsiteY100" fmla="*/ 509286 h 2314937"/>
              <a:gd name="connsiteX101" fmla="*/ 2176040 w 2257252"/>
              <a:gd name="connsiteY101" fmla="*/ 474562 h 2314937"/>
              <a:gd name="connsiteX102" fmla="*/ 2233914 w 2257252"/>
              <a:gd name="connsiteY102" fmla="*/ 416689 h 2314937"/>
              <a:gd name="connsiteX103" fmla="*/ 2257063 w 2257252"/>
              <a:gd name="connsiteY103" fmla="*/ 347241 h 2314937"/>
              <a:gd name="connsiteX104" fmla="*/ 2245488 w 2257252"/>
              <a:gd name="connsiteY104" fmla="*/ 219919 h 2314937"/>
              <a:gd name="connsiteX105" fmla="*/ 2222339 w 2257252"/>
              <a:gd name="connsiteY105" fmla="*/ 185195 h 2314937"/>
              <a:gd name="connsiteX106" fmla="*/ 2187615 w 2257252"/>
              <a:gd name="connsiteY106" fmla="*/ 115747 h 2314937"/>
              <a:gd name="connsiteX107" fmla="*/ 2152891 w 2257252"/>
              <a:gd name="connsiteY107" fmla="*/ 92598 h 2314937"/>
              <a:gd name="connsiteX108" fmla="*/ 2129742 w 2257252"/>
              <a:gd name="connsiteY108" fmla="*/ 69448 h 2314937"/>
              <a:gd name="connsiteX109" fmla="*/ 2060293 w 2257252"/>
              <a:gd name="connsiteY109" fmla="*/ 46299 h 2314937"/>
              <a:gd name="connsiteX110" fmla="*/ 2025569 w 2257252"/>
              <a:gd name="connsiteY110" fmla="*/ 34724 h 2314937"/>
              <a:gd name="connsiteX111" fmla="*/ 1956121 w 2257252"/>
              <a:gd name="connsiteY111" fmla="*/ 0 h 2314937"/>
              <a:gd name="connsiteX112" fmla="*/ 1736202 w 2257252"/>
              <a:gd name="connsiteY112" fmla="*/ 11575 h 2314937"/>
              <a:gd name="connsiteX113" fmla="*/ 1689904 w 2257252"/>
              <a:gd name="connsiteY113" fmla="*/ 23150 h 2314937"/>
              <a:gd name="connsiteX114" fmla="*/ 1435261 w 2257252"/>
              <a:gd name="connsiteY114" fmla="*/ 23150 h 2314937"/>
              <a:gd name="connsiteX115" fmla="*/ 1516283 w 2257252"/>
              <a:gd name="connsiteY115" fmla="*/ 11575 h 23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257252" h="2314937">
                <a:moveTo>
                  <a:pt x="1516283" y="11575"/>
                </a:moveTo>
                <a:lnTo>
                  <a:pt x="1516283" y="11575"/>
                </a:lnTo>
                <a:cubicBezTo>
                  <a:pt x="1475872" y="14943"/>
                  <a:pt x="1323318" y="26374"/>
                  <a:pt x="1273215" y="34724"/>
                </a:cubicBezTo>
                <a:cubicBezTo>
                  <a:pt x="1229578" y="41997"/>
                  <a:pt x="1243758" y="49452"/>
                  <a:pt x="1203767" y="69448"/>
                </a:cubicBezTo>
                <a:cubicBezTo>
                  <a:pt x="1192854" y="74904"/>
                  <a:pt x="1180618" y="77165"/>
                  <a:pt x="1169043" y="81023"/>
                </a:cubicBezTo>
                <a:cubicBezTo>
                  <a:pt x="1161326" y="88740"/>
                  <a:pt x="1155251" y="98558"/>
                  <a:pt x="1145893" y="104173"/>
                </a:cubicBezTo>
                <a:cubicBezTo>
                  <a:pt x="1135431" y="110450"/>
                  <a:pt x="1119796" y="107120"/>
                  <a:pt x="1111169" y="115747"/>
                </a:cubicBezTo>
                <a:cubicBezTo>
                  <a:pt x="1102542" y="124374"/>
                  <a:pt x="1108222" y="141844"/>
                  <a:pt x="1099595" y="150471"/>
                </a:cubicBezTo>
                <a:cubicBezTo>
                  <a:pt x="1079922" y="170144"/>
                  <a:pt x="1049820" y="177097"/>
                  <a:pt x="1030147" y="196770"/>
                </a:cubicBezTo>
                <a:cubicBezTo>
                  <a:pt x="918707" y="308210"/>
                  <a:pt x="1037257" y="195713"/>
                  <a:pt x="949124" y="266218"/>
                </a:cubicBezTo>
                <a:cubicBezTo>
                  <a:pt x="940602" y="273035"/>
                  <a:pt x="935332" y="283752"/>
                  <a:pt x="925974" y="289367"/>
                </a:cubicBezTo>
                <a:cubicBezTo>
                  <a:pt x="915512" y="295644"/>
                  <a:pt x="902825" y="297084"/>
                  <a:pt x="891250" y="300942"/>
                </a:cubicBezTo>
                <a:cubicBezTo>
                  <a:pt x="832595" y="359599"/>
                  <a:pt x="908505" y="290589"/>
                  <a:pt x="833377" y="335666"/>
                </a:cubicBezTo>
                <a:cubicBezTo>
                  <a:pt x="753936" y="383331"/>
                  <a:pt x="873871" y="337603"/>
                  <a:pt x="775504" y="370390"/>
                </a:cubicBezTo>
                <a:cubicBezTo>
                  <a:pt x="730285" y="415609"/>
                  <a:pt x="777734" y="375062"/>
                  <a:pt x="717630" y="405114"/>
                </a:cubicBezTo>
                <a:cubicBezTo>
                  <a:pt x="634099" y="446880"/>
                  <a:pt x="738079" y="410825"/>
                  <a:pt x="636607" y="451413"/>
                </a:cubicBezTo>
                <a:cubicBezTo>
                  <a:pt x="613951" y="460475"/>
                  <a:pt x="567159" y="474562"/>
                  <a:pt x="567159" y="474562"/>
                </a:cubicBezTo>
                <a:cubicBezTo>
                  <a:pt x="513250" y="528473"/>
                  <a:pt x="583039" y="466622"/>
                  <a:pt x="497711" y="509286"/>
                </a:cubicBezTo>
                <a:cubicBezTo>
                  <a:pt x="487950" y="514166"/>
                  <a:pt x="484323" y="527556"/>
                  <a:pt x="474562" y="532436"/>
                </a:cubicBezTo>
                <a:cubicBezTo>
                  <a:pt x="460334" y="539550"/>
                  <a:pt x="443696" y="540153"/>
                  <a:pt x="428263" y="544011"/>
                </a:cubicBezTo>
                <a:cubicBezTo>
                  <a:pt x="416688" y="551727"/>
                  <a:pt x="404859" y="559074"/>
                  <a:pt x="393539" y="567160"/>
                </a:cubicBezTo>
                <a:cubicBezTo>
                  <a:pt x="377841" y="578373"/>
                  <a:pt x="364495" y="593257"/>
                  <a:pt x="347240" y="601884"/>
                </a:cubicBezTo>
                <a:cubicBezTo>
                  <a:pt x="325415" y="612797"/>
                  <a:pt x="277792" y="625033"/>
                  <a:pt x="277792" y="625033"/>
                </a:cubicBezTo>
                <a:cubicBezTo>
                  <a:pt x="219139" y="683688"/>
                  <a:pt x="295045" y="614682"/>
                  <a:pt x="219919" y="659757"/>
                </a:cubicBezTo>
                <a:cubicBezTo>
                  <a:pt x="140477" y="707421"/>
                  <a:pt x="260411" y="661694"/>
                  <a:pt x="162045" y="694481"/>
                </a:cubicBezTo>
                <a:cubicBezTo>
                  <a:pt x="94336" y="762192"/>
                  <a:pt x="126872" y="737222"/>
                  <a:pt x="69448" y="775504"/>
                </a:cubicBezTo>
                <a:cubicBezTo>
                  <a:pt x="65590" y="787079"/>
                  <a:pt x="64150" y="799766"/>
                  <a:pt x="57873" y="810228"/>
                </a:cubicBezTo>
                <a:cubicBezTo>
                  <a:pt x="52258" y="819586"/>
                  <a:pt x="41541" y="824857"/>
                  <a:pt x="34724" y="833378"/>
                </a:cubicBezTo>
                <a:cubicBezTo>
                  <a:pt x="26034" y="844241"/>
                  <a:pt x="19291" y="856527"/>
                  <a:pt x="11574" y="868102"/>
                </a:cubicBezTo>
                <a:cubicBezTo>
                  <a:pt x="7716" y="883535"/>
                  <a:pt x="0" y="898492"/>
                  <a:pt x="0" y="914400"/>
                </a:cubicBezTo>
                <a:cubicBezTo>
                  <a:pt x="0" y="998361"/>
                  <a:pt x="3419" y="1042116"/>
                  <a:pt x="23149" y="1111170"/>
                </a:cubicBezTo>
                <a:cubicBezTo>
                  <a:pt x="26501" y="1122901"/>
                  <a:pt x="28799" y="1135229"/>
                  <a:pt x="34724" y="1145894"/>
                </a:cubicBezTo>
                <a:cubicBezTo>
                  <a:pt x="48236" y="1170215"/>
                  <a:pt x="81023" y="1215342"/>
                  <a:pt x="81023" y="1215342"/>
                </a:cubicBezTo>
                <a:cubicBezTo>
                  <a:pt x="103153" y="1281735"/>
                  <a:pt x="77615" y="1222373"/>
                  <a:pt x="115747" y="1273216"/>
                </a:cubicBezTo>
                <a:cubicBezTo>
                  <a:pt x="120452" y="1279490"/>
                  <a:pt x="161060" y="1351332"/>
                  <a:pt x="185195" y="1365813"/>
                </a:cubicBezTo>
                <a:cubicBezTo>
                  <a:pt x="195657" y="1372090"/>
                  <a:pt x="208344" y="1373530"/>
                  <a:pt x="219919" y="1377388"/>
                </a:cubicBezTo>
                <a:cubicBezTo>
                  <a:pt x="308222" y="1465691"/>
                  <a:pt x="205609" y="1373431"/>
                  <a:pt x="289367" y="1423686"/>
                </a:cubicBezTo>
                <a:cubicBezTo>
                  <a:pt x="298725" y="1429301"/>
                  <a:pt x="303158" y="1441221"/>
                  <a:pt x="312516" y="1446836"/>
                </a:cubicBezTo>
                <a:cubicBezTo>
                  <a:pt x="322978" y="1453113"/>
                  <a:pt x="336327" y="1452955"/>
                  <a:pt x="347240" y="1458411"/>
                </a:cubicBezTo>
                <a:cubicBezTo>
                  <a:pt x="359682" y="1464632"/>
                  <a:pt x="369252" y="1475910"/>
                  <a:pt x="381964" y="1481560"/>
                </a:cubicBezTo>
                <a:cubicBezTo>
                  <a:pt x="404262" y="1491470"/>
                  <a:pt x="451412" y="1504709"/>
                  <a:pt x="451412" y="1504709"/>
                </a:cubicBezTo>
                <a:cubicBezTo>
                  <a:pt x="459129" y="1516284"/>
                  <a:pt x="463699" y="1530743"/>
                  <a:pt x="474562" y="1539433"/>
                </a:cubicBezTo>
                <a:cubicBezTo>
                  <a:pt x="484089" y="1547055"/>
                  <a:pt x="497515" y="1547798"/>
                  <a:pt x="509286" y="1551008"/>
                </a:cubicBezTo>
                <a:cubicBezTo>
                  <a:pt x="723106" y="1609323"/>
                  <a:pt x="497875" y="1547185"/>
                  <a:pt x="671331" y="1585732"/>
                </a:cubicBezTo>
                <a:cubicBezTo>
                  <a:pt x="723696" y="1597369"/>
                  <a:pt x="690837" y="1595485"/>
                  <a:pt x="740780" y="1620456"/>
                </a:cubicBezTo>
                <a:cubicBezTo>
                  <a:pt x="751693" y="1625912"/>
                  <a:pt x="763929" y="1628173"/>
                  <a:pt x="775504" y="1632031"/>
                </a:cubicBezTo>
                <a:cubicBezTo>
                  <a:pt x="796382" y="1652909"/>
                  <a:pt x="821802" y="1667976"/>
                  <a:pt x="821802" y="1701479"/>
                </a:cubicBezTo>
                <a:cubicBezTo>
                  <a:pt x="821802" y="1713680"/>
                  <a:pt x="816153" y="1725538"/>
                  <a:pt x="810228" y="1736203"/>
                </a:cubicBezTo>
                <a:cubicBezTo>
                  <a:pt x="768017" y="1812184"/>
                  <a:pt x="785563" y="1798439"/>
                  <a:pt x="729205" y="1817226"/>
                </a:cubicBezTo>
                <a:cubicBezTo>
                  <a:pt x="701781" y="1844649"/>
                  <a:pt x="672847" y="1870555"/>
                  <a:pt x="659757" y="1909823"/>
                </a:cubicBezTo>
                <a:cubicBezTo>
                  <a:pt x="655899" y="1921398"/>
                  <a:pt x="655274" y="1934619"/>
                  <a:pt x="648182" y="1944547"/>
                </a:cubicBezTo>
                <a:cubicBezTo>
                  <a:pt x="635496" y="1962307"/>
                  <a:pt x="601883" y="1990846"/>
                  <a:pt x="601883" y="1990846"/>
                </a:cubicBezTo>
                <a:cubicBezTo>
                  <a:pt x="569096" y="2089213"/>
                  <a:pt x="614824" y="1969278"/>
                  <a:pt x="567159" y="2048719"/>
                </a:cubicBezTo>
                <a:cubicBezTo>
                  <a:pt x="560882" y="2059181"/>
                  <a:pt x="559443" y="2071868"/>
                  <a:pt x="555585" y="2083443"/>
                </a:cubicBezTo>
                <a:cubicBezTo>
                  <a:pt x="559443" y="2114309"/>
                  <a:pt x="555195" y="2147328"/>
                  <a:pt x="567159" y="2176041"/>
                </a:cubicBezTo>
                <a:cubicBezTo>
                  <a:pt x="584877" y="2218565"/>
                  <a:pt x="613552" y="2222371"/>
                  <a:pt x="648182" y="2233914"/>
                </a:cubicBezTo>
                <a:cubicBezTo>
                  <a:pt x="688586" y="2274319"/>
                  <a:pt x="660977" y="2253612"/>
                  <a:pt x="740780" y="2280213"/>
                </a:cubicBezTo>
                <a:lnTo>
                  <a:pt x="810228" y="2303362"/>
                </a:lnTo>
                <a:lnTo>
                  <a:pt x="902825" y="2314937"/>
                </a:lnTo>
                <a:cubicBezTo>
                  <a:pt x="933691" y="2311079"/>
                  <a:pt x="964850" y="2309095"/>
                  <a:pt x="995423" y="2303362"/>
                </a:cubicBezTo>
                <a:cubicBezTo>
                  <a:pt x="1143656" y="2275568"/>
                  <a:pt x="1041041" y="2290921"/>
                  <a:pt x="1122744" y="2268638"/>
                </a:cubicBezTo>
                <a:cubicBezTo>
                  <a:pt x="1153439" y="2260267"/>
                  <a:pt x="1184144" y="2251729"/>
                  <a:pt x="1215342" y="2245489"/>
                </a:cubicBezTo>
                <a:cubicBezTo>
                  <a:pt x="1234633" y="2241631"/>
                  <a:pt x="1254129" y="2238685"/>
                  <a:pt x="1273215" y="2233914"/>
                </a:cubicBezTo>
                <a:cubicBezTo>
                  <a:pt x="1285051" y="2230955"/>
                  <a:pt x="1296029" y="2224987"/>
                  <a:pt x="1307939" y="2222340"/>
                </a:cubicBezTo>
                <a:cubicBezTo>
                  <a:pt x="1388390" y="2204462"/>
                  <a:pt x="1357797" y="2218957"/>
                  <a:pt x="1423686" y="2199190"/>
                </a:cubicBezTo>
                <a:cubicBezTo>
                  <a:pt x="1447058" y="2192178"/>
                  <a:pt x="1472831" y="2189576"/>
                  <a:pt x="1493134" y="2176041"/>
                </a:cubicBezTo>
                <a:cubicBezTo>
                  <a:pt x="1504709" y="2168325"/>
                  <a:pt x="1514833" y="2157776"/>
                  <a:pt x="1527858" y="2152892"/>
                </a:cubicBezTo>
                <a:cubicBezTo>
                  <a:pt x="1546278" y="2145984"/>
                  <a:pt x="1566645" y="2146089"/>
                  <a:pt x="1585731" y="2141317"/>
                </a:cubicBezTo>
                <a:cubicBezTo>
                  <a:pt x="1597567" y="2138358"/>
                  <a:pt x="1608724" y="2133094"/>
                  <a:pt x="1620455" y="2129742"/>
                </a:cubicBezTo>
                <a:cubicBezTo>
                  <a:pt x="1635751" y="2125372"/>
                  <a:pt x="1651517" y="2122738"/>
                  <a:pt x="1666754" y="2118167"/>
                </a:cubicBezTo>
                <a:cubicBezTo>
                  <a:pt x="1690126" y="2111155"/>
                  <a:pt x="1713053" y="2102734"/>
                  <a:pt x="1736202" y="2095018"/>
                </a:cubicBezTo>
                <a:lnTo>
                  <a:pt x="1770926" y="2083443"/>
                </a:lnTo>
                <a:cubicBezTo>
                  <a:pt x="1792460" y="2061910"/>
                  <a:pt x="1802623" y="2054775"/>
                  <a:pt x="1817225" y="2025570"/>
                </a:cubicBezTo>
                <a:cubicBezTo>
                  <a:pt x="1822681" y="2014657"/>
                  <a:pt x="1823344" y="2001759"/>
                  <a:pt x="1828800" y="1990846"/>
                </a:cubicBezTo>
                <a:cubicBezTo>
                  <a:pt x="1835021" y="1978404"/>
                  <a:pt x="1845728" y="1968564"/>
                  <a:pt x="1851949" y="1956122"/>
                </a:cubicBezTo>
                <a:cubicBezTo>
                  <a:pt x="1857405" y="1945209"/>
                  <a:pt x="1858718" y="1932612"/>
                  <a:pt x="1863524" y="1921398"/>
                </a:cubicBezTo>
                <a:cubicBezTo>
                  <a:pt x="1906433" y="1821278"/>
                  <a:pt x="1871103" y="1921809"/>
                  <a:pt x="1898248" y="1840375"/>
                </a:cubicBezTo>
                <a:cubicBezTo>
                  <a:pt x="1884855" y="1818053"/>
                  <a:pt x="1831920" y="1727750"/>
                  <a:pt x="1817225" y="1713054"/>
                </a:cubicBezTo>
                <a:cubicBezTo>
                  <a:pt x="1715787" y="1611613"/>
                  <a:pt x="1844457" y="1735746"/>
                  <a:pt x="1747777" y="1655180"/>
                </a:cubicBezTo>
                <a:cubicBezTo>
                  <a:pt x="1688669" y="1605923"/>
                  <a:pt x="1741699" y="1627618"/>
                  <a:pt x="1666754" y="1608881"/>
                </a:cubicBezTo>
                <a:cubicBezTo>
                  <a:pt x="1579578" y="1550764"/>
                  <a:pt x="1690371" y="1619003"/>
                  <a:pt x="1585731" y="1574157"/>
                </a:cubicBezTo>
                <a:cubicBezTo>
                  <a:pt x="1572945" y="1568677"/>
                  <a:pt x="1563449" y="1557229"/>
                  <a:pt x="1551007" y="1551008"/>
                </a:cubicBezTo>
                <a:cubicBezTo>
                  <a:pt x="1540094" y="1545552"/>
                  <a:pt x="1527858" y="1543291"/>
                  <a:pt x="1516283" y="1539433"/>
                </a:cubicBezTo>
                <a:cubicBezTo>
                  <a:pt x="1504708" y="1527858"/>
                  <a:pt x="1493987" y="1515362"/>
                  <a:pt x="1481559" y="1504709"/>
                </a:cubicBezTo>
                <a:cubicBezTo>
                  <a:pt x="1451562" y="1478997"/>
                  <a:pt x="1395700" y="1443611"/>
                  <a:pt x="1365812" y="1423686"/>
                </a:cubicBezTo>
                <a:lnTo>
                  <a:pt x="1331088" y="1400537"/>
                </a:lnTo>
                <a:cubicBezTo>
                  <a:pt x="1264746" y="1301023"/>
                  <a:pt x="1344285" y="1426931"/>
                  <a:pt x="1296364" y="1331089"/>
                </a:cubicBezTo>
                <a:cubicBezTo>
                  <a:pt x="1290143" y="1318647"/>
                  <a:pt x="1278865" y="1309077"/>
                  <a:pt x="1273215" y="1296365"/>
                </a:cubicBezTo>
                <a:cubicBezTo>
                  <a:pt x="1263305" y="1274067"/>
                  <a:pt x="1257782" y="1250066"/>
                  <a:pt x="1250066" y="1226917"/>
                </a:cubicBezTo>
                <a:cubicBezTo>
                  <a:pt x="1232269" y="1173525"/>
                  <a:pt x="1240885" y="1204163"/>
                  <a:pt x="1226916" y="1134319"/>
                </a:cubicBezTo>
                <a:cubicBezTo>
                  <a:pt x="1239699" y="840308"/>
                  <a:pt x="1164586" y="917372"/>
                  <a:pt x="1307939" y="821803"/>
                </a:cubicBezTo>
                <a:cubicBezTo>
                  <a:pt x="1319514" y="814087"/>
                  <a:pt x="1329466" y="803053"/>
                  <a:pt x="1342663" y="798654"/>
                </a:cubicBezTo>
                <a:cubicBezTo>
                  <a:pt x="1365812" y="790937"/>
                  <a:pt x="1389455" y="784566"/>
                  <a:pt x="1412111" y="775504"/>
                </a:cubicBezTo>
                <a:cubicBezTo>
                  <a:pt x="1414133" y="774695"/>
                  <a:pt x="1489724" y="743146"/>
                  <a:pt x="1504709" y="740780"/>
                </a:cubicBezTo>
                <a:cubicBezTo>
                  <a:pt x="1566160" y="731077"/>
                  <a:pt x="1689904" y="717631"/>
                  <a:pt x="1689904" y="717631"/>
                </a:cubicBezTo>
                <a:cubicBezTo>
                  <a:pt x="1794120" y="691576"/>
                  <a:pt x="1667557" y="725080"/>
                  <a:pt x="1828800" y="671332"/>
                </a:cubicBezTo>
                <a:cubicBezTo>
                  <a:pt x="1843892" y="666301"/>
                  <a:pt x="1859803" y="664127"/>
                  <a:pt x="1875099" y="659757"/>
                </a:cubicBezTo>
                <a:cubicBezTo>
                  <a:pt x="1886830" y="656405"/>
                  <a:pt x="1898248" y="652041"/>
                  <a:pt x="1909823" y="648183"/>
                </a:cubicBezTo>
                <a:cubicBezTo>
                  <a:pt x="1933647" y="624358"/>
                  <a:pt x="1935571" y="619407"/>
                  <a:pt x="1967696" y="601884"/>
                </a:cubicBezTo>
                <a:cubicBezTo>
                  <a:pt x="1997991" y="585359"/>
                  <a:pt x="2031580" y="574727"/>
                  <a:pt x="2060293" y="555585"/>
                </a:cubicBezTo>
                <a:cubicBezTo>
                  <a:pt x="2083443" y="540152"/>
                  <a:pt x="2107484" y="525980"/>
                  <a:pt x="2129742" y="509286"/>
                </a:cubicBezTo>
                <a:cubicBezTo>
                  <a:pt x="2145175" y="497711"/>
                  <a:pt x="2161622" y="487378"/>
                  <a:pt x="2176040" y="474562"/>
                </a:cubicBezTo>
                <a:cubicBezTo>
                  <a:pt x="2196431" y="456437"/>
                  <a:pt x="2233914" y="416689"/>
                  <a:pt x="2233914" y="416689"/>
                </a:cubicBezTo>
                <a:cubicBezTo>
                  <a:pt x="2241630" y="393540"/>
                  <a:pt x="2259272" y="371542"/>
                  <a:pt x="2257063" y="347241"/>
                </a:cubicBezTo>
                <a:cubicBezTo>
                  <a:pt x="2253205" y="304800"/>
                  <a:pt x="2254417" y="261589"/>
                  <a:pt x="2245488" y="219919"/>
                </a:cubicBezTo>
                <a:cubicBezTo>
                  <a:pt x="2242573" y="206317"/>
                  <a:pt x="2228560" y="197637"/>
                  <a:pt x="2222339" y="185195"/>
                </a:cubicBezTo>
                <a:cubicBezTo>
                  <a:pt x="2203512" y="147541"/>
                  <a:pt x="2220784" y="148916"/>
                  <a:pt x="2187615" y="115747"/>
                </a:cubicBezTo>
                <a:cubicBezTo>
                  <a:pt x="2177778" y="105910"/>
                  <a:pt x="2163754" y="101288"/>
                  <a:pt x="2152891" y="92598"/>
                </a:cubicBezTo>
                <a:cubicBezTo>
                  <a:pt x="2144370" y="85781"/>
                  <a:pt x="2139503" y="74328"/>
                  <a:pt x="2129742" y="69448"/>
                </a:cubicBezTo>
                <a:cubicBezTo>
                  <a:pt x="2107916" y="58535"/>
                  <a:pt x="2083443" y="54015"/>
                  <a:pt x="2060293" y="46299"/>
                </a:cubicBezTo>
                <a:cubicBezTo>
                  <a:pt x="2048718" y="42441"/>
                  <a:pt x="2035721" y="41492"/>
                  <a:pt x="2025569" y="34724"/>
                </a:cubicBezTo>
                <a:cubicBezTo>
                  <a:pt x="1980693" y="4807"/>
                  <a:pt x="2004042" y="15974"/>
                  <a:pt x="1956121" y="0"/>
                </a:cubicBezTo>
                <a:cubicBezTo>
                  <a:pt x="1882815" y="3858"/>
                  <a:pt x="1809334" y="5216"/>
                  <a:pt x="1736202" y="11575"/>
                </a:cubicBezTo>
                <a:cubicBezTo>
                  <a:pt x="1720354" y="12953"/>
                  <a:pt x="1705800" y="22539"/>
                  <a:pt x="1689904" y="23150"/>
                </a:cubicBezTo>
                <a:cubicBezTo>
                  <a:pt x="1605086" y="26412"/>
                  <a:pt x="1520142" y="23150"/>
                  <a:pt x="1435261" y="23150"/>
                </a:cubicBezTo>
                <a:lnTo>
                  <a:pt x="1516283" y="11575"/>
                </a:lnTo>
                <a:close/>
              </a:path>
            </a:pathLst>
          </a:cu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878075" y="3057210"/>
            <a:ext cx="1546396" cy="1015663"/>
          </a:xfrm>
          <a:prstGeom prst="rect">
            <a:avLst/>
          </a:prstGeom>
        </p:spPr>
        <p:txBody>
          <a:bodyPr wrap="square">
            <a:spAutoFit/>
          </a:bodyPr>
          <a:lstStyle/>
          <a:p>
            <a:pPr lvl="0"/>
            <a:r>
              <a:rPr lang="en-US" altLang="zh-CN" sz="2000" dirty="0"/>
              <a:t>Information</a:t>
            </a:r>
            <a:r>
              <a:rPr lang="zh-CN" altLang="en-US" sz="2000" dirty="0"/>
              <a:t> </a:t>
            </a:r>
            <a:r>
              <a:rPr lang="en-US" altLang="zh-CN" sz="2000" dirty="0"/>
              <a:t>technology</a:t>
            </a:r>
            <a:r>
              <a:rPr lang="zh-CN" altLang="en-US" sz="2000" dirty="0"/>
              <a:t> </a:t>
            </a:r>
            <a:r>
              <a:rPr lang="en-US" altLang="zh-CN" sz="2000" dirty="0"/>
              <a:t>&amp;</a:t>
            </a:r>
            <a:r>
              <a:rPr lang="zh-CN" altLang="en-US" sz="2000" dirty="0"/>
              <a:t> </a:t>
            </a:r>
            <a:r>
              <a:rPr lang="en-US" altLang="zh-CN" sz="2000" dirty="0" smtClean="0"/>
              <a:t>system</a:t>
            </a:r>
            <a:r>
              <a:rPr lang="en-US" sz="2000" dirty="0" smtClean="0"/>
              <a:t> </a:t>
            </a:r>
            <a:endParaRPr lang="en-US" sz="2000" dirty="0"/>
          </a:p>
        </p:txBody>
      </p:sp>
      <p:sp>
        <p:nvSpPr>
          <p:cNvPr id="65" name="Rectangle 64"/>
          <p:cNvSpPr/>
          <p:nvPr/>
        </p:nvSpPr>
        <p:spPr>
          <a:xfrm>
            <a:off x="8820362" y="4529711"/>
            <a:ext cx="598703" cy="400110"/>
          </a:xfrm>
          <a:prstGeom prst="rect">
            <a:avLst/>
          </a:prstGeom>
        </p:spPr>
        <p:txBody>
          <a:bodyPr wrap="square">
            <a:spAutoFit/>
          </a:bodyPr>
          <a:lstStyle/>
          <a:p>
            <a:r>
              <a:rPr lang="en-US" sz="2000" dirty="0" smtClean="0"/>
              <a:t>DB</a:t>
            </a:r>
            <a:endParaRPr lang="en-US" sz="2000" dirty="0"/>
          </a:p>
        </p:txBody>
      </p:sp>
      <p:sp>
        <p:nvSpPr>
          <p:cNvPr id="66" name="Rectangle 65"/>
          <p:cNvSpPr/>
          <p:nvPr/>
        </p:nvSpPr>
        <p:spPr>
          <a:xfrm>
            <a:off x="6082762" y="4286060"/>
            <a:ext cx="598703" cy="400110"/>
          </a:xfrm>
          <a:prstGeom prst="rect">
            <a:avLst/>
          </a:prstGeom>
        </p:spPr>
        <p:txBody>
          <a:bodyPr wrap="square">
            <a:spAutoFit/>
          </a:bodyPr>
          <a:lstStyle/>
          <a:p>
            <a:r>
              <a:rPr lang="en-US" sz="2000" dirty="0" smtClean="0"/>
              <a:t>IR</a:t>
            </a:r>
            <a:endParaRPr lang="en-US" sz="2000" dirty="0"/>
          </a:p>
        </p:txBody>
      </p:sp>
      <p:sp>
        <p:nvSpPr>
          <p:cNvPr id="67" name="Rectangle 66"/>
          <p:cNvSpPr/>
          <p:nvPr/>
        </p:nvSpPr>
        <p:spPr>
          <a:xfrm>
            <a:off x="7716047" y="2467446"/>
            <a:ext cx="561800" cy="400110"/>
          </a:xfrm>
          <a:prstGeom prst="rect">
            <a:avLst/>
          </a:prstGeom>
        </p:spPr>
        <p:txBody>
          <a:bodyPr wrap="square">
            <a:spAutoFit/>
          </a:bodyPr>
          <a:lstStyle/>
          <a:p>
            <a:pPr lvl="0"/>
            <a:r>
              <a:rPr lang="en-US" altLang="zh-CN" sz="2000" dirty="0" smtClean="0"/>
              <a:t>CS</a:t>
            </a:r>
            <a:endParaRPr lang="en-US" sz="2000" dirty="0"/>
          </a:p>
        </p:txBody>
      </p:sp>
    </p:spTree>
    <p:extLst>
      <p:ext uri="{BB962C8B-B14F-4D97-AF65-F5344CB8AC3E}">
        <p14:creationId xmlns:p14="http://schemas.microsoft.com/office/powerpoint/2010/main" val="29859390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t>
            </a:r>
            <a:r>
              <a:rPr lang="en-US" baseline="0" dirty="0" smtClean="0"/>
              <a:t>i</a:t>
            </a:r>
            <a:r>
              <a:rPr lang="en-US" dirty="0" smtClean="0"/>
              <a:t>erarchical Topic Models</a:t>
            </a:r>
            <a:endParaRPr lang="en-US" dirty="0"/>
          </a:p>
        </p:txBody>
      </p:sp>
      <p:sp>
        <p:nvSpPr>
          <p:cNvPr id="28" name="Content Placeholder 27"/>
          <p:cNvSpPr>
            <a:spLocks noGrp="1"/>
          </p:cNvSpPr>
          <p:nvPr>
            <p:ph sz="half" idx="1"/>
          </p:nvPr>
        </p:nvSpPr>
        <p:spPr>
          <a:xfrm>
            <a:off x="1097277" y="1845734"/>
            <a:ext cx="6866853" cy="4023360"/>
          </a:xfrm>
        </p:spPr>
        <p:txBody>
          <a:bodyPr>
            <a:normAutofit/>
          </a:bodyPr>
          <a:lstStyle/>
          <a:p>
            <a:pPr>
              <a:buFont typeface="Wingdings" panose="05000000000000000000" pitchFamily="2" charset="2"/>
              <a:buChar char="q"/>
            </a:pPr>
            <a:r>
              <a:rPr lang="en-US" sz="2400" dirty="0" smtClean="0"/>
              <a:t> Topics form a tree structure   </a:t>
            </a:r>
          </a:p>
          <a:p>
            <a:pPr lvl="1"/>
            <a:r>
              <a:rPr lang="en-US" sz="2200" dirty="0"/>
              <a:t> </a:t>
            </a:r>
            <a:r>
              <a:rPr lang="en-US" sz="2200" dirty="0" smtClean="0"/>
              <a:t>nested </a:t>
            </a:r>
            <a:r>
              <a:rPr lang="en-US" sz="2200" dirty="0"/>
              <a:t>Chinese Restaurant Process [Griffiths et al. </a:t>
            </a:r>
            <a:r>
              <a:rPr lang="en-US" sz="2200" dirty="0" smtClean="0"/>
              <a:t>04]</a:t>
            </a:r>
          </a:p>
          <a:p>
            <a:pPr lvl="1"/>
            <a:r>
              <a:rPr lang="en-US" sz="2200" dirty="0"/>
              <a:t> </a:t>
            </a:r>
            <a:r>
              <a:rPr lang="en-US" sz="2200" dirty="0" smtClean="0"/>
              <a:t>recursive </a:t>
            </a:r>
            <a:r>
              <a:rPr lang="en-US" sz="2200" dirty="0"/>
              <a:t>Chinese Restaurant Process [Kim et al. </a:t>
            </a:r>
            <a:r>
              <a:rPr lang="en-US" sz="2200" dirty="0" smtClean="0"/>
              <a:t>12a]</a:t>
            </a:r>
          </a:p>
          <a:p>
            <a:pPr lvl="1"/>
            <a:r>
              <a:rPr lang="en-US" sz="2200" dirty="0" smtClean="0"/>
              <a:t> </a:t>
            </a:r>
            <a:r>
              <a:rPr lang="en-US" sz="2200" dirty="0" smtClean="0">
                <a:solidFill>
                  <a:srgbClr val="C00000"/>
                </a:solidFill>
              </a:rPr>
              <a:t>LDA with Topic Tree </a:t>
            </a:r>
            <a:r>
              <a:rPr lang="en-US" sz="2200" dirty="0" smtClean="0"/>
              <a:t>[Wang et al. 14b]</a:t>
            </a:r>
            <a:endParaRPr lang="en-US" sz="2200" dirty="0"/>
          </a:p>
          <a:p>
            <a:pPr>
              <a:buFont typeface="Wingdings" panose="05000000000000000000" pitchFamily="2" charset="2"/>
              <a:buChar char="q"/>
            </a:pPr>
            <a:endParaRPr lang="en-US" sz="2400" dirty="0" smtClean="0"/>
          </a:p>
          <a:p>
            <a:pPr>
              <a:buFont typeface="Wingdings" panose="05000000000000000000" pitchFamily="2" charset="2"/>
              <a:buChar char="q"/>
            </a:pPr>
            <a:r>
              <a:rPr lang="en-US" sz="2400" dirty="0" smtClean="0"/>
              <a:t> Topics form a DAG structure</a:t>
            </a:r>
          </a:p>
          <a:p>
            <a:pPr lvl="1"/>
            <a:r>
              <a:rPr lang="en-US" sz="2200" dirty="0" smtClean="0"/>
              <a:t> Pachinko </a:t>
            </a:r>
            <a:r>
              <a:rPr lang="en-US" sz="2200" dirty="0"/>
              <a:t>Allocation [Li </a:t>
            </a:r>
            <a:r>
              <a:rPr lang="en-US" sz="2200" dirty="0" smtClean="0"/>
              <a:t>&amp; </a:t>
            </a:r>
            <a:r>
              <a:rPr lang="en-US" sz="2200" dirty="0"/>
              <a:t>McCallum 06</a:t>
            </a:r>
            <a:r>
              <a:rPr lang="en-US" sz="2200" dirty="0" smtClean="0"/>
              <a:t>]</a:t>
            </a:r>
          </a:p>
          <a:p>
            <a:pPr lvl="1"/>
            <a:r>
              <a:rPr lang="en-US" sz="2200" dirty="0" smtClean="0"/>
              <a:t> </a:t>
            </a:r>
            <a:r>
              <a:rPr lang="en-US" sz="2200" dirty="0"/>
              <a:t>hierarchical Pachinko Allocation [</a:t>
            </a:r>
            <a:r>
              <a:rPr lang="en-US" sz="2200" dirty="0" err="1"/>
              <a:t>Mimno</a:t>
            </a:r>
            <a:r>
              <a:rPr lang="en-US" sz="2200" dirty="0"/>
              <a:t> et al. 07</a:t>
            </a:r>
            <a:r>
              <a:rPr lang="en-US" sz="2200" dirty="0" smtClean="0"/>
              <a:t>]</a:t>
            </a:r>
          </a:p>
          <a:p>
            <a:pPr lvl="1"/>
            <a:r>
              <a:rPr lang="en-US" sz="2200" dirty="0" smtClean="0"/>
              <a:t> </a:t>
            </a:r>
            <a:r>
              <a:rPr lang="en-US" sz="2200" dirty="0"/>
              <a:t>nested Chinese Restaurant Franchise [Ahmed et al. 13] </a:t>
            </a:r>
          </a:p>
        </p:txBody>
      </p:sp>
      <p:sp>
        <p:nvSpPr>
          <p:cNvPr id="4" name="Slide Number Placeholder 3"/>
          <p:cNvSpPr>
            <a:spLocks noGrp="1"/>
          </p:cNvSpPr>
          <p:nvPr>
            <p:ph type="sldNum" sz="quarter" idx="12"/>
          </p:nvPr>
        </p:nvSpPr>
        <p:spPr/>
        <p:txBody>
          <a:bodyPr/>
          <a:lstStyle/>
          <a:p>
            <a:fld id="{6113E31D-E2AB-40D1-8B51-AFA5AFEF393A}" type="slidenum">
              <a:rPr lang="en-US" smtClean="0"/>
              <a:t>46</a:t>
            </a:fld>
            <a:endParaRPr lang="en-US" dirty="0"/>
          </a:p>
        </p:txBody>
      </p:sp>
      <p:sp>
        <p:nvSpPr>
          <p:cNvPr id="30" name="Content Placeholder 2"/>
          <p:cNvSpPr txBox="1">
            <a:spLocks/>
          </p:cNvSpPr>
          <p:nvPr/>
        </p:nvSpPr>
        <p:spPr>
          <a:xfrm>
            <a:off x="1244382" y="5357562"/>
            <a:ext cx="8255065" cy="55537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p:txBody>
      </p:sp>
      <p:grpSp>
        <p:nvGrpSpPr>
          <p:cNvPr id="42" name="Group 41"/>
          <p:cNvGrpSpPr/>
          <p:nvPr/>
        </p:nvGrpSpPr>
        <p:grpSpPr>
          <a:xfrm>
            <a:off x="7492257" y="1867605"/>
            <a:ext cx="4266895" cy="1746151"/>
            <a:chOff x="4075547" y="3052813"/>
            <a:chExt cx="7610755" cy="3881526"/>
          </a:xfrm>
        </p:grpSpPr>
        <p:sp>
          <p:nvSpPr>
            <p:cNvPr id="43" name="Oval 42"/>
            <p:cNvSpPr/>
            <p:nvPr/>
          </p:nvSpPr>
          <p:spPr>
            <a:xfrm>
              <a:off x="7001455" y="3052813"/>
              <a:ext cx="1078668" cy="96813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1400" dirty="0" smtClean="0">
                  <a:solidFill>
                    <a:schemeClr val="tx1"/>
                  </a:solidFill>
                </a:rPr>
                <a:t>o</a:t>
              </a:r>
              <a:endParaRPr lang="en-US" sz="1400" baseline="-25000" dirty="0">
                <a:solidFill>
                  <a:schemeClr val="tx1"/>
                </a:solidFill>
              </a:endParaRPr>
            </a:p>
          </p:txBody>
        </p:sp>
        <p:sp>
          <p:nvSpPr>
            <p:cNvPr id="44" name="Oval 43"/>
            <p:cNvSpPr/>
            <p:nvPr/>
          </p:nvSpPr>
          <p:spPr>
            <a:xfrm>
              <a:off x="5330731" y="4350139"/>
              <a:ext cx="1251960" cy="103178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1400" dirty="0" smtClean="0">
                  <a:solidFill>
                    <a:schemeClr val="tx1"/>
                  </a:solidFill>
                </a:rPr>
                <a:t>o/1</a:t>
              </a:r>
              <a:endParaRPr lang="en-US" sz="1400" baseline="-25000" dirty="0">
                <a:solidFill>
                  <a:schemeClr val="tx1"/>
                </a:solidFill>
              </a:endParaRPr>
            </a:p>
          </p:txBody>
        </p:sp>
        <p:cxnSp>
          <p:nvCxnSpPr>
            <p:cNvPr id="45" name="Straight Arrow Connector 44"/>
            <p:cNvCxnSpPr>
              <a:stCxn id="43" idx="3"/>
              <a:endCxn id="44" idx="0"/>
            </p:cNvCxnSpPr>
            <p:nvPr/>
          </p:nvCxnSpPr>
          <p:spPr>
            <a:xfrm flipH="1">
              <a:off x="5956712" y="3879166"/>
              <a:ext cx="1202711" cy="470973"/>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8856007" y="4357904"/>
              <a:ext cx="1216283" cy="1031830"/>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1400" dirty="0" smtClean="0">
                  <a:solidFill>
                    <a:schemeClr val="tx1"/>
                  </a:solidFill>
                </a:rPr>
                <a:t>o/2</a:t>
              </a:r>
              <a:endParaRPr lang="en-US" sz="1400" baseline="-25000" dirty="0">
                <a:solidFill>
                  <a:schemeClr val="tx1"/>
                </a:solidFill>
              </a:endParaRPr>
            </a:p>
          </p:txBody>
        </p:sp>
        <p:cxnSp>
          <p:nvCxnSpPr>
            <p:cNvPr id="47" name="Straight Arrow Connector 46"/>
            <p:cNvCxnSpPr>
              <a:stCxn id="43" idx="5"/>
              <a:endCxn id="46" idx="1"/>
            </p:cNvCxnSpPr>
            <p:nvPr/>
          </p:nvCxnSpPr>
          <p:spPr>
            <a:xfrm>
              <a:off x="7922155" y="3879166"/>
              <a:ext cx="1111973" cy="629846"/>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8130159" y="5981131"/>
              <a:ext cx="1609803" cy="953208"/>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1400" dirty="0" smtClean="0">
                  <a:solidFill>
                    <a:schemeClr val="tx1"/>
                  </a:solidFill>
                </a:rPr>
                <a:t>o/2/1</a:t>
              </a:r>
              <a:endParaRPr lang="en-US" sz="1400" baseline="-25000" dirty="0">
                <a:solidFill>
                  <a:schemeClr val="tx1"/>
                </a:solidFill>
              </a:endParaRPr>
            </a:p>
          </p:txBody>
        </p:sp>
        <p:cxnSp>
          <p:nvCxnSpPr>
            <p:cNvPr id="49" name="Straight Arrow Connector 48"/>
            <p:cNvCxnSpPr>
              <a:stCxn id="46" idx="4"/>
              <a:endCxn id="48" idx="0"/>
            </p:cNvCxnSpPr>
            <p:nvPr/>
          </p:nvCxnSpPr>
          <p:spPr>
            <a:xfrm flipH="1">
              <a:off x="8935061" y="5389734"/>
              <a:ext cx="529088" cy="591397"/>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4075547" y="5981129"/>
              <a:ext cx="1625865" cy="953210"/>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1400" dirty="0" smtClean="0">
                  <a:solidFill>
                    <a:schemeClr val="tx1"/>
                  </a:solidFill>
                </a:rPr>
                <a:t>o/1/1</a:t>
              </a:r>
              <a:endParaRPr lang="en-US" sz="1400" baseline="-25000" dirty="0">
                <a:solidFill>
                  <a:schemeClr val="tx1"/>
                </a:solidFill>
              </a:endParaRPr>
            </a:p>
          </p:txBody>
        </p:sp>
        <p:cxnSp>
          <p:nvCxnSpPr>
            <p:cNvPr id="51" name="Straight Arrow Connector 50"/>
            <p:cNvCxnSpPr>
              <a:stCxn id="44" idx="3"/>
              <a:endCxn id="50" idx="0"/>
            </p:cNvCxnSpPr>
            <p:nvPr/>
          </p:nvCxnSpPr>
          <p:spPr>
            <a:xfrm flipH="1">
              <a:off x="4888478" y="5230820"/>
              <a:ext cx="625598" cy="750310"/>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6037948" y="5979067"/>
              <a:ext cx="1615484" cy="95320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r>
                <a:rPr lang="en-US" sz="1400" dirty="0">
                  <a:solidFill>
                    <a:schemeClr val="tx1"/>
                  </a:solidFill>
                </a:rPr>
                <a:t>o/1/2</a:t>
              </a:r>
            </a:p>
          </p:txBody>
        </p:sp>
        <p:cxnSp>
          <p:nvCxnSpPr>
            <p:cNvPr id="53" name="Straight Arrow Connector 52"/>
            <p:cNvCxnSpPr>
              <a:stCxn id="44" idx="5"/>
              <a:endCxn id="52" idx="0"/>
            </p:cNvCxnSpPr>
            <p:nvPr/>
          </p:nvCxnSpPr>
          <p:spPr>
            <a:xfrm>
              <a:off x="6399345" y="5230820"/>
              <a:ext cx="446346" cy="748248"/>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10076499" y="5960779"/>
              <a:ext cx="1609803" cy="953208"/>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1400" dirty="0" smtClean="0">
                  <a:solidFill>
                    <a:schemeClr val="tx1"/>
                  </a:solidFill>
                </a:rPr>
                <a:t>o/2/2</a:t>
              </a:r>
              <a:endParaRPr lang="en-US" sz="1400" baseline="-25000" dirty="0">
                <a:solidFill>
                  <a:schemeClr val="tx1"/>
                </a:solidFill>
              </a:endParaRPr>
            </a:p>
          </p:txBody>
        </p:sp>
        <p:cxnSp>
          <p:nvCxnSpPr>
            <p:cNvPr id="55" name="Straight Arrow Connector 54"/>
            <p:cNvCxnSpPr>
              <a:stCxn id="46" idx="4"/>
              <a:endCxn id="54" idx="0"/>
            </p:cNvCxnSpPr>
            <p:nvPr/>
          </p:nvCxnSpPr>
          <p:spPr>
            <a:xfrm>
              <a:off x="9464148" y="5389734"/>
              <a:ext cx="1417254" cy="571045"/>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7487604" y="4394705"/>
            <a:ext cx="4266896" cy="1740436"/>
            <a:chOff x="4075547" y="3052813"/>
            <a:chExt cx="7610755" cy="3881526"/>
          </a:xfrm>
        </p:grpSpPr>
        <p:sp>
          <p:nvSpPr>
            <p:cNvPr id="41" name="Oval 40"/>
            <p:cNvSpPr/>
            <p:nvPr/>
          </p:nvSpPr>
          <p:spPr>
            <a:xfrm>
              <a:off x="7001456" y="3052813"/>
              <a:ext cx="1078668" cy="968134"/>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1400" dirty="0" smtClean="0">
                  <a:solidFill>
                    <a:schemeClr val="tx1"/>
                  </a:solidFill>
                </a:rPr>
                <a:t>o</a:t>
              </a:r>
              <a:endParaRPr lang="en-US" sz="1400" baseline="-25000" dirty="0">
                <a:solidFill>
                  <a:schemeClr val="tx1"/>
                </a:solidFill>
              </a:endParaRPr>
            </a:p>
          </p:txBody>
        </p:sp>
        <p:sp>
          <p:nvSpPr>
            <p:cNvPr id="56" name="Oval 55"/>
            <p:cNvSpPr/>
            <p:nvPr/>
          </p:nvSpPr>
          <p:spPr>
            <a:xfrm>
              <a:off x="5330731" y="4350139"/>
              <a:ext cx="1251960" cy="103178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1400" dirty="0" smtClean="0">
                  <a:solidFill>
                    <a:schemeClr val="tx1"/>
                  </a:solidFill>
                </a:rPr>
                <a:t>o/1</a:t>
              </a:r>
              <a:endParaRPr lang="en-US" sz="1400" baseline="-25000" dirty="0">
                <a:solidFill>
                  <a:schemeClr val="tx1"/>
                </a:solidFill>
              </a:endParaRPr>
            </a:p>
          </p:txBody>
        </p:sp>
        <p:cxnSp>
          <p:nvCxnSpPr>
            <p:cNvPr id="57" name="Straight Arrow Connector 56"/>
            <p:cNvCxnSpPr>
              <a:stCxn id="41" idx="3"/>
              <a:endCxn id="56" idx="0"/>
            </p:cNvCxnSpPr>
            <p:nvPr/>
          </p:nvCxnSpPr>
          <p:spPr>
            <a:xfrm flipH="1">
              <a:off x="5956712" y="3879166"/>
              <a:ext cx="1202711" cy="470973"/>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8856007" y="4357904"/>
              <a:ext cx="1216283" cy="1031830"/>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1400" dirty="0" smtClean="0">
                  <a:solidFill>
                    <a:schemeClr val="tx1"/>
                  </a:solidFill>
                </a:rPr>
                <a:t>o/2</a:t>
              </a:r>
              <a:endParaRPr lang="en-US" sz="1400" baseline="-25000" dirty="0">
                <a:solidFill>
                  <a:schemeClr val="tx1"/>
                </a:solidFill>
              </a:endParaRPr>
            </a:p>
          </p:txBody>
        </p:sp>
        <p:cxnSp>
          <p:nvCxnSpPr>
            <p:cNvPr id="60" name="Straight Arrow Connector 59"/>
            <p:cNvCxnSpPr>
              <a:stCxn id="41" idx="5"/>
              <a:endCxn id="58" idx="1"/>
            </p:cNvCxnSpPr>
            <p:nvPr/>
          </p:nvCxnSpPr>
          <p:spPr>
            <a:xfrm>
              <a:off x="7922155" y="3879166"/>
              <a:ext cx="1111973" cy="629846"/>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8130159" y="5981131"/>
              <a:ext cx="1609803" cy="953208"/>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1400" dirty="0" smtClean="0">
                  <a:solidFill>
                    <a:schemeClr val="tx1"/>
                  </a:solidFill>
                </a:rPr>
                <a:t>o/2/1</a:t>
              </a:r>
              <a:endParaRPr lang="en-US" sz="1400" baseline="-25000" dirty="0">
                <a:solidFill>
                  <a:schemeClr val="tx1"/>
                </a:solidFill>
              </a:endParaRPr>
            </a:p>
          </p:txBody>
        </p:sp>
        <p:cxnSp>
          <p:nvCxnSpPr>
            <p:cNvPr id="63" name="Straight Arrow Connector 62"/>
            <p:cNvCxnSpPr>
              <a:stCxn id="58" idx="4"/>
              <a:endCxn id="62" idx="0"/>
            </p:cNvCxnSpPr>
            <p:nvPr/>
          </p:nvCxnSpPr>
          <p:spPr>
            <a:xfrm flipH="1">
              <a:off x="8935061" y="5389734"/>
              <a:ext cx="529088" cy="591397"/>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4075547" y="5981129"/>
              <a:ext cx="1625865" cy="953210"/>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1400" dirty="0" smtClean="0">
                  <a:solidFill>
                    <a:schemeClr val="tx1"/>
                  </a:solidFill>
                </a:rPr>
                <a:t>o/1/1</a:t>
              </a:r>
              <a:endParaRPr lang="en-US" sz="1400" baseline="-25000" dirty="0">
                <a:solidFill>
                  <a:schemeClr val="tx1"/>
                </a:solidFill>
              </a:endParaRPr>
            </a:p>
          </p:txBody>
        </p:sp>
        <p:cxnSp>
          <p:nvCxnSpPr>
            <p:cNvPr id="65" name="Straight Arrow Connector 64"/>
            <p:cNvCxnSpPr>
              <a:stCxn id="56" idx="3"/>
              <a:endCxn id="64" idx="0"/>
            </p:cNvCxnSpPr>
            <p:nvPr/>
          </p:nvCxnSpPr>
          <p:spPr>
            <a:xfrm flipH="1">
              <a:off x="4888478" y="5230820"/>
              <a:ext cx="625598" cy="750310"/>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6037948" y="5979067"/>
              <a:ext cx="1615484" cy="95320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r>
                <a:rPr lang="en-US" sz="1400" dirty="0">
                  <a:solidFill>
                    <a:schemeClr val="tx1"/>
                  </a:solidFill>
                </a:rPr>
                <a:t>o/1/2</a:t>
              </a:r>
            </a:p>
          </p:txBody>
        </p:sp>
        <p:cxnSp>
          <p:nvCxnSpPr>
            <p:cNvPr id="67" name="Straight Arrow Connector 66"/>
            <p:cNvCxnSpPr>
              <a:stCxn id="56" idx="5"/>
              <a:endCxn id="66" idx="0"/>
            </p:cNvCxnSpPr>
            <p:nvPr/>
          </p:nvCxnSpPr>
          <p:spPr>
            <a:xfrm>
              <a:off x="6399345" y="5230820"/>
              <a:ext cx="446346" cy="748248"/>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10076499" y="5960779"/>
              <a:ext cx="1609803" cy="953208"/>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sz="1400" dirty="0" smtClean="0">
                  <a:solidFill>
                    <a:schemeClr val="tx1"/>
                  </a:solidFill>
                </a:rPr>
                <a:t>o/2/2</a:t>
              </a:r>
              <a:endParaRPr lang="en-US" sz="1400" baseline="-25000" dirty="0">
                <a:solidFill>
                  <a:schemeClr val="tx1"/>
                </a:solidFill>
              </a:endParaRPr>
            </a:p>
          </p:txBody>
        </p:sp>
        <p:cxnSp>
          <p:nvCxnSpPr>
            <p:cNvPr id="69" name="Straight Arrow Connector 68"/>
            <p:cNvCxnSpPr>
              <a:stCxn id="58" idx="4"/>
              <a:endCxn id="68" idx="0"/>
            </p:cNvCxnSpPr>
            <p:nvPr/>
          </p:nvCxnSpPr>
          <p:spPr>
            <a:xfrm>
              <a:off x="9464148" y="5389734"/>
              <a:ext cx="1417254" cy="571045"/>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endCxn id="62" idx="0"/>
            </p:cNvCxnSpPr>
            <p:nvPr/>
          </p:nvCxnSpPr>
          <p:spPr>
            <a:xfrm>
              <a:off x="6505552" y="5050649"/>
              <a:ext cx="2429508" cy="930481"/>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8" idx="3"/>
            </p:cNvCxnSpPr>
            <p:nvPr/>
          </p:nvCxnSpPr>
          <p:spPr>
            <a:xfrm flipH="1">
              <a:off x="6864866" y="5238625"/>
              <a:ext cx="2169261" cy="716082"/>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6" name="Footer Placeholder 15"/>
          <p:cNvSpPr>
            <a:spLocks noGrp="1"/>
          </p:cNvSpPr>
          <p:nvPr>
            <p:ph type="ftr" sz="quarter" idx="11"/>
          </p:nvPr>
        </p:nvSpPr>
        <p:spPr/>
        <p:txBody>
          <a:bodyPr/>
          <a:lstStyle/>
          <a:p>
            <a:r>
              <a:rPr lang="en-US" sz="1600" dirty="0" smtClean="0"/>
              <a:t>DAG: directed acyclic graph</a:t>
            </a:r>
            <a:endParaRPr lang="en-US" sz="1600" dirty="0"/>
          </a:p>
        </p:txBody>
      </p:sp>
    </p:spTree>
    <p:extLst>
      <p:ext uri="{BB962C8B-B14F-4D97-AF65-F5344CB8AC3E}">
        <p14:creationId xmlns:p14="http://schemas.microsoft.com/office/powerpoint/2010/main" val="236005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Hierarchical </a:t>
            </a:r>
            <a:r>
              <a:rPr lang="en-US" dirty="0" smtClean="0"/>
              <a:t>Topic Model Inference</a:t>
            </a:r>
            <a:endParaRPr lang="en-US" dirty="0"/>
          </a:p>
        </p:txBody>
      </p:sp>
      <p:sp>
        <p:nvSpPr>
          <p:cNvPr id="6" name="Text Placeholder 5"/>
          <p:cNvSpPr>
            <a:spLocks noGrp="1"/>
          </p:cNvSpPr>
          <p:nvPr>
            <p:ph type="body" idx="1"/>
          </p:nvPr>
        </p:nvSpPr>
        <p:spPr/>
        <p:txBody>
          <a:bodyPr>
            <a:normAutofit/>
          </a:bodyPr>
          <a:lstStyle/>
          <a:p>
            <a:r>
              <a:rPr lang="en-US" sz="2400" dirty="0" smtClean="0"/>
              <a:t>Maximum likelihood</a:t>
            </a:r>
            <a:endParaRPr lang="en-US" sz="2400" dirty="0"/>
          </a:p>
        </p:txBody>
      </p:sp>
      <p:sp>
        <p:nvSpPr>
          <p:cNvPr id="3" name="Content Placeholder 2"/>
          <p:cNvSpPr>
            <a:spLocks noGrp="1"/>
          </p:cNvSpPr>
          <p:nvPr>
            <p:ph sz="half" idx="2"/>
          </p:nvPr>
        </p:nvSpPr>
        <p:spPr/>
        <p:txBody>
          <a:bodyPr>
            <a:normAutofit/>
          </a:bodyPr>
          <a:lstStyle/>
          <a:p>
            <a:pPr>
              <a:buFont typeface="Wingdings" panose="05000000000000000000" pitchFamily="2" charset="2"/>
              <a:buChar char="q"/>
            </a:pPr>
            <a:r>
              <a:rPr lang="en-US" sz="2400" dirty="0" smtClean="0"/>
              <a:t> Exact inference is intractable</a:t>
            </a:r>
          </a:p>
          <a:p>
            <a:pPr>
              <a:buFont typeface="Wingdings" panose="05000000000000000000" pitchFamily="2" charset="2"/>
              <a:buChar char="q"/>
            </a:pPr>
            <a:r>
              <a:rPr lang="en-US" sz="2400" dirty="0" smtClean="0"/>
              <a:t> Approximate inference: </a:t>
            </a:r>
            <a:r>
              <a:rPr lang="en-US" sz="2400" dirty="0" err="1" smtClean="0"/>
              <a:t>variational</a:t>
            </a:r>
            <a:r>
              <a:rPr lang="en-US" sz="2400" dirty="0" smtClean="0"/>
              <a:t> inference</a:t>
            </a:r>
            <a:r>
              <a:rPr lang="en-US" sz="2400" dirty="0"/>
              <a:t> </a:t>
            </a:r>
            <a:r>
              <a:rPr lang="en-US" sz="2400" dirty="0" smtClean="0"/>
              <a:t>or </a:t>
            </a:r>
            <a:r>
              <a:rPr lang="en-US" sz="2400" u="sng" dirty="0" smtClean="0"/>
              <a:t>MCMC</a:t>
            </a:r>
          </a:p>
          <a:p>
            <a:pPr>
              <a:buFont typeface="Wingdings" panose="05000000000000000000" pitchFamily="2" charset="2"/>
              <a:buChar char="q"/>
            </a:pPr>
            <a:endParaRPr lang="en-US" sz="2400" u="sng" dirty="0"/>
          </a:p>
          <a:p>
            <a:pPr>
              <a:buFont typeface="Wingdings" panose="05000000000000000000" pitchFamily="2" charset="2"/>
              <a:buChar char="q"/>
            </a:pPr>
            <a:endParaRPr lang="en-US" sz="2400" u="sng" dirty="0" smtClean="0"/>
          </a:p>
          <a:p>
            <a:pPr>
              <a:buFont typeface="Wingdings" panose="05000000000000000000" pitchFamily="2" charset="2"/>
              <a:buChar char="q"/>
            </a:pPr>
            <a:r>
              <a:rPr lang="en-US" sz="2400" dirty="0" smtClean="0"/>
              <a:t> Non recursive – all the topics are inferred at once</a:t>
            </a:r>
          </a:p>
        </p:txBody>
      </p:sp>
      <p:sp>
        <p:nvSpPr>
          <p:cNvPr id="7" name="Text Placeholder 6"/>
          <p:cNvSpPr>
            <a:spLocks noGrp="1"/>
          </p:cNvSpPr>
          <p:nvPr>
            <p:ph type="body" sz="quarter" idx="3"/>
          </p:nvPr>
        </p:nvSpPr>
        <p:spPr/>
        <p:txBody>
          <a:bodyPr>
            <a:normAutofit/>
          </a:bodyPr>
          <a:lstStyle/>
          <a:p>
            <a:r>
              <a:rPr lang="en-US" sz="2400" dirty="0" smtClean="0"/>
              <a:t>Method of Moments </a:t>
            </a:r>
            <a:endParaRPr lang="en-US" sz="2400" dirty="0"/>
          </a:p>
        </p:txBody>
      </p:sp>
      <p:sp>
        <p:nvSpPr>
          <p:cNvPr id="8" name="Content Placeholder 7"/>
          <p:cNvSpPr>
            <a:spLocks noGrp="1"/>
          </p:cNvSpPr>
          <p:nvPr>
            <p:ph sz="quarter" idx="4"/>
          </p:nvPr>
        </p:nvSpPr>
        <p:spPr/>
        <p:txBody>
          <a:bodyPr>
            <a:normAutofit/>
          </a:bodyPr>
          <a:lstStyle/>
          <a:p>
            <a:pPr>
              <a:buFont typeface="Wingdings" panose="05000000000000000000" pitchFamily="2" charset="2"/>
              <a:buChar char="q"/>
            </a:pPr>
            <a:r>
              <a:rPr lang="en-US" sz="2400" dirty="0" smtClean="0">
                <a:solidFill>
                  <a:srgbClr val="C00000"/>
                </a:solidFill>
              </a:rPr>
              <a:t> Scalable Tensor Recursive Orthogonal Decomposition</a:t>
            </a:r>
            <a:r>
              <a:rPr lang="en-US" sz="2400" dirty="0" smtClean="0"/>
              <a:t> [Wang et al. 14b]</a:t>
            </a:r>
          </a:p>
          <a:p>
            <a:pPr lvl="1"/>
            <a:r>
              <a:rPr lang="en-US" sz="2200" dirty="0" smtClean="0"/>
              <a:t> fast and robust recovery with theoretic guarantee </a:t>
            </a:r>
          </a:p>
          <a:p>
            <a:pPr>
              <a:buFont typeface="Wingdings" panose="05000000000000000000" pitchFamily="2" charset="2"/>
              <a:buChar char="q"/>
            </a:pPr>
            <a:endParaRPr lang="en-US" sz="2400" dirty="0" smtClean="0"/>
          </a:p>
          <a:p>
            <a:pPr>
              <a:buFont typeface="Wingdings" panose="05000000000000000000" pitchFamily="2" charset="2"/>
              <a:buChar char="q"/>
            </a:pPr>
            <a:r>
              <a:rPr lang="en-US" sz="2400" dirty="0" smtClean="0"/>
              <a:t> Recursive method </a:t>
            </a:r>
            <a:r>
              <a:rPr lang="en-US" sz="2600" dirty="0" smtClean="0"/>
              <a:t>- </a:t>
            </a:r>
            <a:r>
              <a:rPr lang="en-US" sz="2400" dirty="0" smtClean="0"/>
              <a:t>only for LDA with Topic Tree model</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47</a:t>
            </a:fld>
            <a:endParaRPr lang="en-US" dirty="0"/>
          </a:p>
        </p:txBody>
      </p:sp>
      <p:cxnSp>
        <p:nvCxnSpPr>
          <p:cNvPr id="10" name="Straight Connector 9"/>
          <p:cNvCxnSpPr/>
          <p:nvPr/>
        </p:nvCxnSpPr>
        <p:spPr>
          <a:xfrm>
            <a:off x="3235595" y="3857252"/>
            <a:ext cx="16891" cy="5642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521267" y="4421529"/>
            <a:ext cx="1912447" cy="461665"/>
          </a:xfrm>
          <a:prstGeom prst="rect">
            <a:avLst/>
          </a:prstGeom>
        </p:spPr>
        <p:txBody>
          <a:bodyPr wrap="none">
            <a:spAutoFit/>
          </a:bodyPr>
          <a:lstStyle/>
          <a:p>
            <a:r>
              <a:rPr lang="en-US" sz="2400" b="1" dirty="0" smtClean="0"/>
              <a:t>Most popular</a:t>
            </a:r>
          </a:p>
        </p:txBody>
      </p:sp>
    </p:spTree>
    <p:extLst>
      <p:ext uri="{BB962C8B-B14F-4D97-AF65-F5344CB8AC3E}">
        <p14:creationId xmlns:p14="http://schemas.microsoft.com/office/powerpoint/2010/main" val="28367147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LDA with Topic Tree</a:t>
            </a:r>
            <a:endParaRPr lang="en-US" dirty="0"/>
          </a:p>
        </p:txBody>
      </p:sp>
      <p:sp>
        <p:nvSpPr>
          <p:cNvPr id="9" name="Content Placeholder 8"/>
          <p:cNvSpPr>
            <a:spLocks noGrp="1"/>
          </p:cNvSpPr>
          <p:nvPr>
            <p:ph idx="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48</a:t>
            </a:fld>
            <a:endParaRPr lang="en-US" dirty="0"/>
          </a:p>
        </p:txBody>
      </p:sp>
      <mc:AlternateContent xmlns:mc="http://schemas.openxmlformats.org/markup-compatibility/2006" xmlns:a14="http://schemas.microsoft.com/office/drawing/2010/main">
        <mc:Choice Requires="a14">
          <p:sp>
            <p:nvSpPr>
              <p:cNvPr id="10" name="Flowchart: Connector 9"/>
              <p:cNvSpPr/>
              <p:nvPr/>
            </p:nvSpPr>
            <p:spPr>
              <a:xfrm>
                <a:off x="3822274" y="4564598"/>
                <a:ext cx="594360" cy="59436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solidFill>
                                <a:schemeClr val="tx1"/>
                              </a:solidFill>
                              <a:latin typeface="Cambria Math" panose="02040503050406030204" pitchFamily="18" charset="0"/>
                            </a:rPr>
                          </m:ctrlPr>
                        </m:sSubPr>
                        <m:e>
                          <m:r>
                            <a:rPr lang="en-US" i="1" dirty="0" smtClean="0">
                              <a:solidFill>
                                <a:schemeClr val="tx1"/>
                              </a:solidFill>
                              <a:latin typeface="Cambria Math" panose="02040503050406030204" pitchFamily="18" charset="0"/>
                            </a:rPr>
                            <m:t>𝑧</m:t>
                          </m:r>
                        </m:e>
                        <m:sub>
                          <m:r>
                            <a:rPr lang="en-US" b="0" i="1" dirty="0"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0" name="Flowchart: Connector 9"/>
              <p:cNvSpPr>
                <a:spLocks noRot="1" noChangeAspect="1" noMove="1" noResize="1" noEditPoints="1" noAdjustHandles="1" noChangeArrowheads="1" noChangeShapeType="1" noTextEdit="1"/>
              </p:cNvSpPr>
              <p:nvPr/>
            </p:nvSpPr>
            <p:spPr>
              <a:xfrm>
                <a:off x="3822274" y="4564598"/>
                <a:ext cx="594360" cy="594360"/>
              </a:xfrm>
              <a:prstGeom prst="flowChartConnector">
                <a:avLst/>
              </a:prstGeom>
              <a:blipFill rotWithShape="0">
                <a:blip r:embed="rId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Flowchart: Connector 10"/>
              <p:cNvSpPr/>
              <p:nvPr/>
            </p:nvSpPr>
            <p:spPr>
              <a:xfrm>
                <a:off x="5791407" y="4564598"/>
                <a:ext cx="594360" cy="59436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solidFill>
                                <a:schemeClr val="tx1"/>
                              </a:solidFill>
                              <a:latin typeface="Cambria Math" panose="02040503050406030204" pitchFamily="18" charset="0"/>
                            </a:rPr>
                          </m:ctrlPr>
                        </m:sSubPr>
                        <m:e>
                          <m:r>
                            <a:rPr lang="en-US" i="1" dirty="0" smtClean="0">
                              <a:solidFill>
                                <a:schemeClr val="tx1"/>
                              </a:solidFill>
                              <a:latin typeface="Cambria Math" panose="02040503050406030204" pitchFamily="18" charset="0"/>
                            </a:rPr>
                            <m:t>𝑧</m:t>
                          </m:r>
                        </m:e>
                        <m:sub>
                          <m:r>
                            <a:rPr lang="en-US" b="0" i="1" dirty="0" smtClean="0">
                              <a:solidFill>
                                <a:schemeClr val="tx1"/>
                              </a:solidFill>
                              <a:latin typeface="Cambria Math" panose="02040503050406030204" pitchFamily="18" charset="0"/>
                            </a:rPr>
                            <m:t>h</m:t>
                          </m:r>
                        </m:sub>
                      </m:sSub>
                    </m:oMath>
                  </m:oMathPara>
                </a14:m>
                <a:endParaRPr lang="en-US" dirty="0">
                  <a:solidFill>
                    <a:schemeClr val="tx1"/>
                  </a:solidFill>
                </a:endParaRPr>
              </a:p>
            </p:txBody>
          </p:sp>
        </mc:Choice>
        <mc:Fallback xmlns="">
          <p:sp>
            <p:nvSpPr>
              <p:cNvPr id="11" name="Flowchart: Connector 10"/>
              <p:cNvSpPr>
                <a:spLocks noRot="1" noChangeAspect="1" noMove="1" noResize="1" noEditPoints="1" noAdjustHandles="1" noChangeArrowheads="1" noChangeShapeType="1" noTextEdit="1"/>
              </p:cNvSpPr>
              <p:nvPr/>
            </p:nvSpPr>
            <p:spPr>
              <a:xfrm>
                <a:off x="5791407" y="4564598"/>
                <a:ext cx="594360" cy="594360"/>
              </a:xfrm>
              <a:prstGeom prst="flowChartConnector">
                <a:avLst/>
              </a:prstGeom>
              <a:blipFill rotWithShape="0">
                <a:blip r:embed="rId3"/>
                <a:stretch>
                  <a:fillRect/>
                </a:stretch>
              </a:blipFill>
              <a:ln>
                <a:solidFill>
                  <a:schemeClr val="tx1"/>
                </a:solidFill>
              </a:ln>
            </p:spPr>
            <p:txBody>
              <a:bodyPr/>
              <a:lstStyle/>
              <a:p>
                <a:r>
                  <a:rPr lang="en-US">
                    <a:noFill/>
                  </a:rPr>
                  <a:t> </a:t>
                </a:r>
              </a:p>
            </p:txBody>
          </p:sp>
        </mc:Fallback>
      </mc:AlternateContent>
      <p:cxnSp>
        <p:nvCxnSpPr>
          <p:cNvPr id="12" name="Straight Arrow Connector 11"/>
          <p:cNvCxnSpPr>
            <a:stCxn id="10" idx="6"/>
          </p:cNvCxnSpPr>
          <p:nvPr/>
        </p:nvCxnSpPr>
        <p:spPr>
          <a:xfrm>
            <a:off x="4416634" y="4861778"/>
            <a:ext cx="4163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375078" y="4861778"/>
            <a:ext cx="4163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914487" y="4647192"/>
            <a:ext cx="343364" cy="369332"/>
          </a:xfrm>
          <a:prstGeom prst="rect">
            <a:avLst/>
          </a:prstGeom>
        </p:spPr>
        <p:txBody>
          <a:bodyPr vert="horz" wrap="none">
            <a:spAutoFit/>
          </a:bodyPr>
          <a:lstStyle/>
          <a:p>
            <a:r>
              <a:rPr lang="en-US" dirty="0" smtClean="0">
                <a:ln w="0"/>
                <a:effectLst>
                  <a:outerShdw blurRad="38100" dist="19050" dir="2700000" algn="tl" rotWithShape="0">
                    <a:schemeClr val="dk1">
                      <a:alpha val="40000"/>
                    </a:schemeClr>
                  </a:outerShdw>
                </a:effectLst>
              </a:rPr>
              <a:t>…</a:t>
            </a:r>
            <a:endParaRPr lang="en-US" dirty="0"/>
          </a:p>
        </p:txBody>
      </p:sp>
      <p:cxnSp>
        <p:nvCxnSpPr>
          <p:cNvPr id="15" name="Straight Arrow Connector 14"/>
          <p:cNvCxnSpPr>
            <a:stCxn id="11" idx="6"/>
            <a:endCxn id="21" idx="2"/>
          </p:cNvCxnSpPr>
          <p:nvPr/>
        </p:nvCxnSpPr>
        <p:spPr>
          <a:xfrm flipV="1">
            <a:off x="6385767" y="4856373"/>
            <a:ext cx="457913" cy="54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Flowchart: Connector 15"/>
              <p:cNvSpPr/>
              <p:nvPr/>
            </p:nvSpPr>
            <p:spPr>
              <a:xfrm>
                <a:off x="8229346" y="4559193"/>
                <a:ext cx="594360" cy="59436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𝝓</m:t>
                      </m:r>
                    </m:oMath>
                  </m:oMathPara>
                </a14:m>
                <a:endParaRPr lang="en-US" b="1" dirty="0">
                  <a:solidFill>
                    <a:srgbClr val="C00000"/>
                  </a:solidFill>
                </a:endParaRPr>
              </a:p>
            </p:txBody>
          </p:sp>
        </mc:Choice>
        <mc:Fallback xmlns="">
          <p:sp>
            <p:nvSpPr>
              <p:cNvPr id="16" name="Flowchart: Connector 15"/>
              <p:cNvSpPr>
                <a:spLocks noRot="1" noChangeAspect="1" noMove="1" noResize="1" noEditPoints="1" noAdjustHandles="1" noChangeArrowheads="1" noChangeShapeType="1" noTextEdit="1"/>
              </p:cNvSpPr>
              <p:nvPr/>
            </p:nvSpPr>
            <p:spPr>
              <a:xfrm>
                <a:off x="8229346" y="4559193"/>
                <a:ext cx="594360" cy="594360"/>
              </a:xfrm>
              <a:prstGeom prst="flowChartConnector">
                <a:avLst/>
              </a:prstGeom>
              <a:blipFill rotWithShape="0">
                <a:blip r:embed="rId4"/>
                <a:stretch>
                  <a:fillRect/>
                </a:stretch>
              </a:blipFill>
              <a:ln>
                <a:solidFill>
                  <a:schemeClr val="tx1"/>
                </a:solidFill>
              </a:ln>
            </p:spPr>
            <p:txBody>
              <a:bodyPr/>
              <a:lstStyle/>
              <a:p>
                <a:r>
                  <a:rPr lang="en-US">
                    <a:noFill/>
                  </a:rPr>
                  <a:t> </a:t>
                </a:r>
              </a:p>
            </p:txBody>
          </p:sp>
        </mc:Fallback>
      </mc:AlternateContent>
      <p:cxnSp>
        <p:nvCxnSpPr>
          <p:cNvPr id="17" name="Straight Arrow Connector 16"/>
          <p:cNvCxnSpPr>
            <a:stCxn id="16" idx="2"/>
            <a:endCxn id="21" idx="6"/>
          </p:cNvCxnSpPr>
          <p:nvPr/>
        </p:nvCxnSpPr>
        <p:spPr>
          <a:xfrm flipH="1">
            <a:off x="7438040" y="4856373"/>
            <a:ext cx="79130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Flowchart: Connector 17"/>
              <p:cNvSpPr/>
              <p:nvPr/>
            </p:nvSpPr>
            <p:spPr>
              <a:xfrm>
                <a:off x="2633554" y="4564598"/>
                <a:ext cx="594360" cy="59436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𝜃</m:t>
                      </m:r>
                    </m:oMath>
                  </m:oMathPara>
                </a14:m>
                <a:endParaRPr lang="en-US" dirty="0">
                  <a:solidFill>
                    <a:schemeClr val="tx1"/>
                  </a:solidFill>
                </a:endParaRPr>
              </a:p>
            </p:txBody>
          </p:sp>
        </mc:Choice>
        <mc:Fallback xmlns="">
          <p:sp>
            <p:nvSpPr>
              <p:cNvPr id="18" name="Flowchart: Connector 17"/>
              <p:cNvSpPr>
                <a:spLocks noRot="1" noChangeAspect="1" noMove="1" noResize="1" noEditPoints="1" noAdjustHandles="1" noChangeArrowheads="1" noChangeShapeType="1" noTextEdit="1"/>
              </p:cNvSpPr>
              <p:nvPr/>
            </p:nvSpPr>
            <p:spPr>
              <a:xfrm>
                <a:off x="2633554" y="4564598"/>
                <a:ext cx="594360" cy="594360"/>
              </a:xfrm>
              <a:prstGeom prst="flowChartConnector">
                <a:avLst/>
              </a:prstGeom>
              <a:blipFill rotWithShape="0">
                <a:blip r:embed="rId5"/>
                <a:stretch>
                  <a:fillRect/>
                </a:stretch>
              </a:blipFill>
              <a:ln>
                <a:solidFill>
                  <a:schemeClr val="tx1"/>
                </a:solidFill>
              </a:ln>
            </p:spPr>
            <p:txBody>
              <a:bodyPr/>
              <a:lstStyle/>
              <a:p>
                <a:r>
                  <a:rPr lang="en-US">
                    <a:noFill/>
                  </a:rPr>
                  <a:t> </a:t>
                </a:r>
              </a:p>
            </p:txBody>
          </p:sp>
        </mc:Fallback>
      </mc:AlternateContent>
      <p:cxnSp>
        <p:nvCxnSpPr>
          <p:cNvPr id="19" name="Straight Arrow Connector 18"/>
          <p:cNvCxnSpPr>
            <a:endCxn id="10" idx="2"/>
          </p:cNvCxnSpPr>
          <p:nvPr/>
        </p:nvCxnSpPr>
        <p:spPr>
          <a:xfrm>
            <a:off x="3227914" y="4861778"/>
            <a:ext cx="5943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Arc 19"/>
          <p:cNvSpPr/>
          <p:nvPr/>
        </p:nvSpPr>
        <p:spPr>
          <a:xfrm rot="10800000">
            <a:off x="2931684" y="4812849"/>
            <a:ext cx="3062149" cy="492024"/>
          </a:xfrm>
          <a:prstGeom prst="arc">
            <a:avLst>
              <a:gd name="adj1" fmla="val 10919261"/>
              <a:gd name="adj2" fmla="val 21482633"/>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Flowchart: Connector 20"/>
              <p:cNvSpPr/>
              <p:nvPr/>
            </p:nvSpPr>
            <p:spPr>
              <a:xfrm>
                <a:off x="6843680" y="4559193"/>
                <a:ext cx="594360" cy="594360"/>
              </a:xfrm>
              <a:prstGeom prst="flowChartConnec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𝑤</m:t>
                      </m:r>
                    </m:oMath>
                  </m:oMathPara>
                </a14:m>
                <a:endParaRPr lang="en-US" dirty="0">
                  <a:solidFill>
                    <a:schemeClr val="tx1"/>
                  </a:solidFill>
                </a:endParaRPr>
              </a:p>
            </p:txBody>
          </p:sp>
        </mc:Choice>
        <mc:Fallback xmlns="">
          <p:sp>
            <p:nvSpPr>
              <p:cNvPr id="21" name="Flowchart: Connector 20"/>
              <p:cNvSpPr>
                <a:spLocks noRot="1" noChangeAspect="1" noMove="1" noResize="1" noEditPoints="1" noAdjustHandles="1" noChangeArrowheads="1" noChangeShapeType="1" noTextEdit="1"/>
              </p:cNvSpPr>
              <p:nvPr/>
            </p:nvSpPr>
            <p:spPr>
              <a:xfrm>
                <a:off x="6843680" y="4559193"/>
                <a:ext cx="594360" cy="594360"/>
              </a:xfrm>
              <a:prstGeom prst="flowChartConnector">
                <a:avLst/>
              </a:prstGeom>
              <a:blipFill rotWithShape="0">
                <a:blip r:embed="rId6"/>
                <a:stretch>
                  <a:fillRect/>
                </a:stretch>
              </a:blipFill>
              <a:ln>
                <a:solidFill>
                  <a:schemeClr val="tx1"/>
                </a:solidFill>
              </a:ln>
            </p:spPr>
            <p:txBody>
              <a:bodyPr/>
              <a:lstStyle/>
              <a:p>
                <a:r>
                  <a:rPr lang="en-US">
                    <a:noFill/>
                  </a:rPr>
                  <a:t> </a:t>
                </a:r>
              </a:p>
            </p:txBody>
          </p:sp>
        </mc:Fallback>
      </mc:AlternateContent>
      <p:sp>
        <p:nvSpPr>
          <p:cNvPr id="22" name="Rectangle 21"/>
          <p:cNvSpPr/>
          <p:nvPr/>
        </p:nvSpPr>
        <p:spPr>
          <a:xfrm>
            <a:off x="8943680" y="4671707"/>
            <a:ext cx="1932580" cy="369332"/>
          </a:xfrm>
          <a:prstGeom prst="rect">
            <a:avLst/>
          </a:prstGeom>
        </p:spPr>
        <p:txBody>
          <a:bodyPr wrap="none">
            <a:spAutoFit/>
          </a:bodyPr>
          <a:lstStyle/>
          <a:p>
            <a:r>
              <a:rPr lang="en-US" dirty="0" smtClean="0">
                <a:ln w="0"/>
                <a:effectLst>
                  <a:outerShdw blurRad="38100" dist="19050" dir="2700000" algn="tl" rotWithShape="0">
                    <a:schemeClr val="dk1">
                      <a:alpha val="40000"/>
                    </a:schemeClr>
                  </a:outerShdw>
                </a:effectLst>
              </a:rPr>
              <a:t>Word distributions</a:t>
            </a:r>
            <a:endParaRPr lang="en-US" dirty="0"/>
          </a:p>
        </p:txBody>
      </p:sp>
      <p:cxnSp>
        <p:nvCxnSpPr>
          <p:cNvPr id="23" name="Straight Arrow Connector 22"/>
          <p:cNvCxnSpPr>
            <a:stCxn id="22" idx="1"/>
            <a:endCxn id="16" idx="6"/>
          </p:cNvCxnSpPr>
          <p:nvPr/>
        </p:nvCxnSpPr>
        <p:spPr>
          <a:xfrm flipH="1">
            <a:off x="8823706" y="4856373"/>
            <a:ext cx="119974"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672220" y="3757428"/>
            <a:ext cx="1902444" cy="369332"/>
          </a:xfrm>
          <a:prstGeom prst="rect">
            <a:avLst/>
          </a:prstGeom>
        </p:spPr>
        <p:txBody>
          <a:bodyPr wrap="none">
            <a:spAutoFit/>
          </a:bodyPr>
          <a:lstStyle/>
          <a:p>
            <a:r>
              <a:rPr lang="en-US" dirty="0" smtClean="0">
                <a:ln w="0"/>
                <a:effectLst>
                  <a:outerShdw blurRad="38100" dist="19050" dir="2700000" algn="tl" rotWithShape="0">
                    <a:schemeClr val="dk1">
                      <a:alpha val="40000"/>
                    </a:schemeClr>
                  </a:outerShdw>
                </a:effectLst>
              </a:rPr>
              <a:t>Topic distributions</a:t>
            </a:r>
            <a:endParaRPr lang="en-US" dirty="0"/>
          </a:p>
        </p:txBody>
      </p:sp>
      <p:cxnSp>
        <p:nvCxnSpPr>
          <p:cNvPr id="25" name="Straight Arrow Connector 24"/>
          <p:cNvCxnSpPr>
            <a:stCxn id="24" idx="2"/>
            <a:endCxn id="18" idx="0"/>
          </p:cNvCxnSpPr>
          <p:nvPr/>
        </p:nvCxnSpPr>
        <p:spPr>
          <a:xfrm>
            <a:off x="2623442" y="4126760"/>
            <a:ext cx="307292" cy="437838"/>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rot="5400000">
            <a:off x="5206231" y="2770890"/>
            <a:ext cx="917911" cy="42820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p:cNvSpPr/>
          <p:nvPr/>
        </p:nvSpPr>
        <p:spPr>
          <a:xfrm>
            <a:off x="6666106" y="5082086"/>
            <a:ext cx="1152944" cy="338554"/>
          </a:xfrm>
          <a:prstGeom prst="rect">
            <a:avLst/>
          </a:prstGeom>
        </p:spPr>
        <p:txBody>
          <a:bodyPr wrap="none">
            <a:spAutoFit/>
          </a:bodyPr>
          <a:lstStyle/>
          <a:p>
            <a:r>
              <a:rPr lang="en-US" sz="1600" dirty="0" smtClean="0">
                <a:ln w="0"/>
                <a:effectLst>
                  <a:outerShdw blurRad="38100" dist="19050" dir="2700000" algn="tl" rotWithShape="0">
                    <a:schemeClr val="dk1">
                      <a:alpha val="40000"/>
                    </a:schemeClr>
                  </a:outerShdw>
                </a:effectLst>
              </a:rPr>
              <a:t>#words in d</a:t>
            </a:r>
            <a:endParaRPr lang="en-US" sz="1600" dirty="0"/>
          </a:p>
        </p:txBody>
      </p:sp>
      <p:sp>
        <p:nvSpPr>
          <p:cNvPr id="28" name="Rectangle 27"/>
          <p:cNvSpPr/>
          <p:nvPr/>
        </p:nvSpPr>
        <p:spPr>
          <a:xfrm>
            <a:off x="2451299" y="5660081"/>
            <a:ext cx="5367751" cy="461665"/>
          </a:xfrm>
          <a:prstGeom prst="rect">
            <a:avLst/>
          </a:prstGeom>
        </p:spPr>
        <p:txBody>
          <a:bodyPr wrap="none">
            <a:spAutoFit/>
          </a:bodyPr>
          <a:lstStyle/>
          <a:p>
            <a:r>
              <a:rPr lang="en-US" sz="2400" dirty="0"/>
              <a:t>Latent </a:t>
            </a:r>
            <a:r>
              <a:rPr lang="en-US" sz="2400" dirty="0" err="1"/>
              <a:t>Dirichlet</a:t>
            </a:r>
            <a:r>
              <a:rPr lang="en-US" sz="2400" dirty="0"/>
              <a:t> Allocation with Topic Tree</a:t>
            </a:r>
          </a:p>
        </p:txBody>
      </p:sp>
      <p:sp>
        <p:nvSpPr>
          <p:cNvPr id="29" name="Rectangle 28"/>
          <p:cNvSpPr/>
          <p:nvPr/>
        </p:nvSpPr>
        <p:spPr>
          <a:xfrm rot="5400000">
            <a:off x="4541092" y="2195381"/>
            <a:ext cx="1407631" cy="565211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p:cNvSpPr/>
          <p:nvPr/>
        </p:nvSpPr>
        <p:spPr>
          <a:xfrm>
            <a:off x="7394955" y="5386700"/>
            <a:ext cx="670376" cy="338554"/>
          </a:xfrm>
          <a:prstGeom prst="rect">
            <a:avLst/>
          </a:prstGeom>
        </p:spPr>
        <p:txBody>
          <a:bodyPr wrap="none">
            <a:spAutoFit/>
          </a:bodyPr>
          <a:lstStyle/>
          <a:p>
            <a:r>
              <a:rPr lang="en-US" sz="1600" dirty="0" smtClean="0">
                <a:ln w="0"/>
                <a:effectLst>
                  <a:outerShdw blurRad="38100" dist="19050" dir="2700000" algn="tl" rotWithShape="0">
                    <a:schemeClr val="dk1">
                      <a:alpha val="40000"/>
                    </a:schemeClr>
                  </a:outerShdw>
                </a:effectLst>
              </a:rPr>
              <a:t>#docs</a:t>
            </a:r>
            <a:endParaRPr lang="en-US" sz="1600" dirty="0"/>
          </a:p>
        </p:txBody>
      </p:sp>
      <p:cxnSp>
        <p:nvCxnSpPr>
          <p:cNvPr id="31" name="Straight Arrow Connector 30"/>
          <p:cNvCxnSpPr>
            <a:endCxn id="18" idx="2"/>
          </p:cNvCxnSpPr>
          <p:nvPr/>
        </p:nvCxnSpPr>
        <p:spPr>
          <a:xfrm>
            <a:off x="2067297" y="4856373"/>
            <a:ext cx="566257" cy="54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Flowchart: Connector 31"/>
              <p:cNvSpPr/>
              <p:nvPr/>
            </p:nvSpPr>
            <p:spPr>
              <a:xfrm>
                <a:off x="1505103" y="4559193"/>
                <a:ext cx="594360" cy="59436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𝛼</m:t>
                      </m:r>
                    </m:oMath>
                  </m:oMathPara>
                </a14:m>
                <a:endParaRPr lang="en-US" dirty="0">
                  <a:solidFill>
                    <a:schemeClr val="tx1"/>
                  </a:solidFill>
                </a:endParaRPr>
              </a:p>
            </p:txBody>
          </p:sp>
        </mc:Choice>
        <mc:Fallback xmlns="">
          <p:sp>
            <p:nvSpPr>
              <p:cNvPr id="32" name="Flowchart: Connector 31"/>
              <p:cNvSpPr>
                <a:spLocks noRot="1" noChangeAspect="1" noMove="1" noResize="1" noEditPoints="1" noAdjustHandles="1" noChangeArrowheads="1" noChangeShapeType="1" noTextEdit="1"/>
              </p:cNvSpPr>
              <p:nvPr/>
            </p:nvSpPr>
            <p:spPr>
              <a:xfrm>
                <a:off x="1505103" y="4559193"/>
                <a:ext cx="594360" cy="594360"/>
              </a:xfrm>
              <a:prstGeom prst="flowChartConnector">
                <a:avLst/>
              </a:prstGeom>
              <a:blipFill rotWithShape="0">
                <a:blip r:embed="rId7"/>
                <a:stretch>
                  <a:fillRect/>
                </a:stretch>
              </a:blipFill>
              <a:ln>
                <a:solidFill>
                  <a:schemeClr val="tx1"/>
                </a:solidFill>
              </a:ln>
            </p:spPr>
            <p:txBody>
              <a:bodyPr/>
              <a:lstStyle/>
              <a:p>
                <a:r>
                  <a:rPr lang="en-US">
                    <a:noFill/>
                  </a:rPr>
                  <a:t> </a:t>
                </a:r>
              </a:p>
            </p:txBody>
          </p:sp>
        </mc:Fallback>
      </mc:AlternateContent>
      <p:sp>
        <p:nvSpPr>
          <p:cNvPr id="33" name="Rectangle 32"/>
          <p:cNvSpPr/>
          <p:nvPr/>
        </p:nvSpPr>
        <p:spPr>
          <a:xfrm>
            <a:off x="1354134" y="5188797"/>
            <a:ext cx="981226" cy="646331"/>
          </a:xfrm>
          <a:prstGeom prst="rect">
            <a:avLst/>
          </a:prstGeom>
        </p:spPr>
        <p:txBody>
          <a:bodyPr wrap="square">
            <a:spAutoFit/>
          </a:bodyPr>
          <a:lstStyle/>
          <a:p>
            <a:r>
              <a:rPr lang="en-US" dirty="0" err="1" smtClean="0">
                <a:ln w="0"/>
                <a:effectLst>
                  <a:outerShdw blurRad="38100" dist="19050" dir="2700000" algn="tl" rotWithShape="0">
                    <a:schemeClr val="dk1">
                      <a:alpha val="40000"/>
                    </a:schemeClr>
                  </a:outerShdw>
                </a:effectLst>
              </a:rPr>
              <a:t>Dirichlet</a:t>
            </a:r>
            <a:r>
              <a:rPr lang="en-US" dirty="0" smtClean="0">
                <a:ln w="0"/>
                <a:effectLst>
                  <a:outerShdw blurRad="38100" dist="19050" dir="2700000" algn="tl" rotWithShape="0">
                    <a:schemeClr val="dk1">
                      <a:alpha val="40000"/>
                    </a:schemeClr>
                  </a:outerShdw>
                </a:effectLst>
              </a:rPr>
              <a:t> prior</a:t>
            </a:r>
            <a:endParaRPr lang="en-US" dirty="0"/>
          </a:p>
        </p:txBody>
      </p:sp>
      <p:graphicFrame>
        <p:nvGraphicFramePr>
          <p:cNvPr id="34" name="Chart 33"/>
          <p:cNvGraphicFramePr/>
          <p:nvPr>
            <p:extLst/>
          </p:nvPr>
        </p:nvGraphicFramePr>
        <p:xfrm>
          <a:off x="8994446" y="4987380"/>
          <a:ext cx="1952220" cy="949844"/>
        </p:xfrm>
        <a:graphic>
          <a:graphicData uri="http://schemas.openxmlformats.org/drawingml/2006/chart">
            <c:chart xmlns:c="http://schemas.openxmlformats.org/drawingml/2006/chart" xmlns:r="http://schemas.openxmlformats.org/officeDocument/2006/relationships" r:id="rId8"/>
          </a:graphicData>
        </a:graphic>
      </p:graphicFrame>
      <p:grpSp>
        <p:nvGrpSpPr>
          <p:cNvPr id="35" name="Group 34"/>
          <p:cNvGrpSpPr/>
          <p:nvPr/>
        </p:nvGrpSpPr>
        <p:grpSpPr>
          <a:xfrm>
            <a:off x="4139184" y="1846190"/>
            <a:ext cx="5072153" cy="2177682"/>
            <a:chOff x="4075547" y="3052813"/>
            <a:chExt cx="7610755" cy="3881526"/>
          </a:xfrm>
        </p:grpSpPr>
        <p:sp>
          <p:nvSpPr>
            <p:cNvPr id="36" name="Oval 35"/>
            <p:cNvSpPr/>
            <p:nvPr/>
          </p:nvSpPr>
          <p:spPr>
            <a:xfrm>
              <a:off x="7001455" y="3052813"/>
              <a:ext cx="1078668" cy="96813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a:t>
              </a:r>
              <a:endParaRPr lang="en-US" baseline="-25000" dirty="0">
                <a:solidFill>
                  <a:schemeClr val="tx1"/>
                </a:solidFill>
              </a:endParaRPr>
            </a:p>
          </p:txBody>
        </p:sp>
        <p:sp>
          <p:nvSpPr>
            <p:cNvPr id="37" name="Oval 36"/>
            <p:cNvSpPr/>
            <p:nvPr/>
          </p:nvSpPr>
          <p:spPr>
            <a:xfrm>
              <a:off x="5330731" y="4350139"/>
              <a:ext cx="1251960" cy="103178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o/1</a:t>
              </a:r>
              <a:endParaRPr lang="en-US" baseline="-25000" dirty="0">
                <a:solidFill>
                  <a:schemeClr val="tx1"/>
                </a:solidFill>
              </a:endParaRPr>
            </a:p>
          </p:txBody>
        </p:sp>
        <p:cxnSp>
          <p:nvCxnSpPr>
            <p:cNvPr id="38" name="Straight Arrow Connector 37"/>
            <p:cNvCxnSpPr>
              <a:stCxn id="36" idx="3"/>
              <a:endCxn id="37" idx="0"/>
            </p:cNvCxnSpPr>
            <p:nvPr/>
          </p:nvCxnSpPr>
          <p:spPr>
            <a:xfrm flipH="1">
              <a:off x="5956712" y="3879166"/>
              <a:ext cx="1202711" cy="470973"/>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8856007" y="4357904"/>
              <a:ext cx="1216283" cy="1031830"/>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o/2</a:t>
              </a:r>
              <a:endParaRPr lang="en-US" baseline="-25000" dirty="0">
                <a:solidFill>
                  <a:schemeClr val="tx1"/>
                </a:solidFill>
              </a:endParaRPr>
            </a:p>
          </p:txBody>
        </p:sp>
        <p:cxnSp>
          <p:nvCxnSpPr>
            <p:cNvPr id="40" name="Straight Arrow Connector 39"/>
            <p:cNvCxnSpPr>
              <a:stCxn id="36" idx="5"/>
              <a:endCxn id="39" idx="1"/>
            </p:cNvCxnSpPr>
            <p:nvPr/>
          </p:nvCxnSpPr>
          <p:spPr>
            <a:xfrm>
              <a:off x="7922155" y="3879166"/>
              <a:ext cx="1111973" cy="629846"/>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8130159" y="5981131"/>
              <a:ext cx="1609803" cy="953208"/>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o/2/1</a:t>
              </a:r>
              <a:endParaRPr lang="en-US" baseline="-25000" dirty="0">
                <a:solidFill>
                  <a:schemeClr val="tx1"/>
                </a:solidFill>
              </a:endParaRPr>
            </a:p>
          </p:txBody>
        </p:sp>
        <p:cxnSp>
          <p:nvCxnSpPr>
            <p:cNvPr id="42" name="Straight Arrow Connector 41"/>
            <p:cNvCxnSpPr>
              <a:stCxn id="39" idx="4"/>
              <a:endCxn id="41" idx="0"/>
            </p:cNvCxnSpPr>
            <p:nvPr/>
          </p:nvCxnSpPr>
          <p:spPr>
            <a:xfrm flipH="1">
              <a:off x="8935061" y="5389734"/>
              <a:ext cx="529088" cy="591397"/>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075547" y="5981129"/>
              <a:ext cx="1625865" cy="953210"/>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o/1/1</a:t>
              </a:r>
              <a:endParaRPr lang="en-US" baseline="-25000" dirty="0">
                <a:solidFill>
                  <a:schemeClr val="tx1"/>
                </a:solidFill>
              </a:endParaRPr>
            </a:p>
          </p:txBody>
        </p:sp>
        <p:cxnSp>
          <p:nvCxnSpPr>
            <p:cNvPr id="44" name="Straight Arrow Connector 43"/>
            <p:cNvCxnSpPr>
              <a:stCxn id="37" idx="3"/>
              <a:endCxn id="43" idx="0"/>
            </p:cNvCxnSpPr>
            <p:nvPr/>
          </p:nvCxnSpPr>
          <p:spPr>
            <a:xfrm flipH="1">
              <a:off x="4888478" y="5230820"/>
              <a:ext cx="625598" cy="750310"/>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6037948" y="5979067"/>
              <a:ext cx="1615484" cy="95320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r>
                <a:rPr lang="en-US" dirty="0">
                  <a:solidFill>
                    <a:schemeClr val="tx1"/>
                  </a:solidFill>
                </a:rPr>
                <a:t>o/1/2</a:t>
              </a:r>
            </a:p>
          </p:txBody>
        </p:sp>
        <p:cxnSp>
          <p:nvCxnSpPr>
            <p:cNvPr id="46" name="Straight Arrow Connector 45"/>
            <p:cNvCxnSpPr>
              <a:stCxn id="37" idx="5"/>
              <a:endCxn id="45" idx="0"/>
            </p:cNvCxnSpPr>
            <p:nvPr/>
          </p:nvCxnSpPr>
          <p:spPr>
            <a:xfrm>
              <a:off x="6399345" y="5230820"/>
              <a:ext cx="446346" cy="748248"/>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0076499" y="5960779"/>
              <a:ext cx="1609803" cy="953208"/>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a:defRPr/>
              </a:pPr>
              <a:r>
                <a:rPr lang="en-US" dirty="0" smtClean="0">
                  <a:solidFill>
                    <a:schemeClr val="tx1"/>
                  </a:solidFill>
                </a:rPr>
                <a:t>o/2/2</a:t>
              </a:r>
              <a:endParaRPr lang="en-US" baseline="-25000" dirty="0">
                <a:solidFill>
                  <a:schemeClr val="tx1"/>
                </a:solidFill>
              </a:endParaRPr>
            </a:p>
          </p:txBody>
        </p:sp>
        <p:cxnSp>
          <p:nvCxnSpPr>
            <p:cNvPr id="48" name="Straight Arrow Connector 47"/>
            <p:cNvCxnSpPr>
              <a:stCxn id="39" idx="4"/>
              <a:endCxn id="47" idx="0"/>
            </p:cNvCxnSpPr>
            <p:nvPr/>
          </p:nvCxnSpPr>
          <p:spPr>
            <a:xfrm>
              <a:off x="9464148" y="5389734"/>
              <a:ext cx="1417254" cy="571045"/>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49" name="Freeform 48"/>
          <p:cNvSpPr/>
          <p:nvPr/>
        </p:nvSpPr>
        <p:spPr>
          <a:xfrm>
            <a:off x="4769181" y="1803429"/>
            <a:ext cx="2257252" cy="2314937"/>
          </a:xfrm>
          <a:custGeom>
            <a:avLst/>
            <a:gdLst>
              <a:gd name="connsiteX0" fmla="*/ 1516283 w 2257252"/>
              <a:gd name="connsiteY0" fmla="*/ 11575 h 2314937"/>
              <a:gd name="connsiteX1" fmla="*/ 1516283 w 2257252"/>
              <a:gd name="connsiteY1" fmla="*/ 11575 h 2314937"/>
              <a:gd name="connsiteX2" fmla="*/ 1273215 w 2257252"/>
              <a:gd name="connsiteY2" fmla="*/ 34724 h 2314937"/>
              <a:gd name="connsiteX3" fmla="*/ 1203767 w 2257252"/>
              <a:gd name="connsiteY3" fmla="*/ 69448 h 2314937"/>
              <a:gd name="connsiteX4" fmla="*/ 1169043 w 2257252"/>
              <a:gd name="connsiteY4" fmla="*/ 81023 h 2314937"/>
              <a:gd name="connsiteX5" fmla="*/ 1145893 w 2257252"/>
              <a:gd name="connsiteY5" fmla="*/ 104173 h 2314937"/>
              <a:gd name="connsiteX6" fmla="*/ 1111169 w 2257252"/>
              <a:gd name="connsiteY6" fmla="*/ 115747 h 2314937"/>
              <a:gd name="connsiteX7" fmla="*/ 1099595 w 2257252"/>
              <a:gd name="connsiteY7" fmla="*/ 150471 h 2314937"/>
              <a:gd name="connsiteX8" fmla="*/ 1030147 w 2257252"/>
              <a:gd name="connsiteY8" fmla="*/ 196770 h 2314937"/>
              <a:gd name="connsiteX9" fmla="*/ 949124 w 2257252"/>
              <a:gd name="connsiteY9" fmla="*/ 266218 h 2314937"/>
              <a:gd name="connsiteX10" fmla="*/ 925974 w 2257252"/>
              <a:gd name="connsiteY10" fmla="*/ 289367 h 2314937"/>
              <a:gd name="connsiteX11" fmla="*/ 891250 w 2257252"/>
              <a:gd name="connsiteY11" fmla="*/ 300942 h 2314937"/>
              <a:gd name="connsiteX12" fmla="*/ 833377 w 2257252"/>
              <a:gd name="connsiteY12" fmla="*/ 335666 h 2314937"/>
              <a:gd name="connsiteX13" fmla="*/ 775504 w 2257252"/>
              <a:gd name="connsiteY13" fmla="*/ 370390 h 2314937"/>
              <a:gd name="connsiteX14" fmla="*/ 717630 w 2257252"/>
              <a:gd name="connsiteY14" fmla="*/ 405114 h 2314937"/>
              <a:gd name="connsiteX15" fmla="*/ 636607 w 2257252"/>
              <a:gd name="connsiteY15" fmla="*/ 451413 h 2314937"/>
              <a:gd name="connsiteX16" fmla="*/ 567159 w 2257252"/>
              <a:gd name="connsiteY16" fmla="*/ 474562 h 2314937"/>
              <a:gd name="connsiteX17" fmla="*/ 497711 w 2257252"/>
              <a:gd name="connsiteY17" fmla="*/ 509286 h 2314937"/>
              <a:gd name="connsiteX18" fmla="*/ 474562 w 2257252"/>
              <a:gd name="connsiteY18" fmla="*/ 532436 h 2314937"/>
              <a:gd name="connsiteX19" fmla="*/ 428263 w 2257252"/>
              <a:gd name="connsiteY19" fmla="*/ 544011 h 2314937"/>
              <a:gd name="connsiteX20" fmla="*/ 393539 w 2257252"/>
              <a:gd name="connsiteY20" fmla="*/ 567160 h 2314937"/>
              <a:gd name="connsiteX21" fmla="*/ 347240 w 2257252"/>
              <a:gd name="connsiteY21" fmla="*/ 601884 h 2314937"/>
              <a:gd name="connsiteX22" fmla="*/ 277792 w 2257252"/>
              <a:gd name="connsiteY22" fmla="*/ 625033 h 2314937"/>
              <a:gd name="connsiteX23" fmla="*/ 219919 w 2257252"/>
              <a:gd name="connsiteY23" fmla="*/ 659757 h 2314937"/>
              <a:gd name="connsiteX24" fmla="*/ 162045 w 2257252"/>
              <a:gd name="connsiteY24" fmla="*/ 694481 h 2314937"/>
              <a:gd name="connsiteX25" fmla="*/ 69448 w 2257252"/>
              <a:gd name="connsiteY25" fmla="*/ 775504 h 2314937"/>
              <a:gd name="connsiteX26" fmla="*/ 57873 w 2257252"/>
              <a:gd name="connsiteY26" fmla="*/ 810228 h 2314937"/>
              <a:gd name="connsiteX27" fmla="*/ 34724 w 2257252"/>
              <a:gd name="connsiteY27" fmla="*/ 833378 h 2314937"/>
              <a:gd name="connsiteX28" fmla="*/ 11574 w 2257252"/>
              <a:gd name="connsiteY28" fmla="*/ 868102 h 2314937"/>
              <a:gd name="connsiteX29" fmla="*/ 0 w 2257252"/>
              <a:gd name="connsiteY29" fmla="*/ 914400 h 2314937"/>
              <a:gd name="connsiteX30" fmla="*/ 23149 w 2257252"/>
              <a:gd name="connsiteY30" fmla="*/ 1111170 h 2314937"/>
              <a:gd name="connsiteX31" fmla="*/ 34724 w 2257252"/>
              <a:gd name="connsiteY31" fmla="*/ 1145894 h 2314937"/>
              <a:gd name="connsiteX32" fmla="*/ 81023 w 2257252"/>
              <a:gd name="connsiteY32" fmla="*/ 1215342 h 2314937"/>
              <a:gd name="connsiteX33" fmla="*/ 115747 w 2257252"/>
              <a:gd name="connsiteY33" fmla="*/ 1273216 h 2314937"/>
              <a:gd name="connsiteX34" fmla="*/ 185195 w 2257252"/>
              <a:gd name="connsiteY34" fmla="*/ 1365813 h 2314937"/>
              <a:gd name="connsiteX35" fmla="*/ 219919 w 2257252"/>
              <a:gd name="connsiteY35" fmla="*/ 1377388 h 2314937"/>
              <a:gd name="connsiteX36" fmla="*/ 289367 w 2257252"/>
              <a:gd name="connsiteY36" fmla="*/ 1423686 h 2314937"/>
              <a:gd name="connsiteX37" fmla="*/ 312516 w 2257252"/>
              <a:gd name="connsiteY37" fmla="*/ 1446836 h 2314937"/>
              <a:gd name="connsiteX38" fmla="*/ 347240 w 2257252"/>
              <a:gd name="connsiteY38" fmla="*/ 1458411 h 2314937"/>
              <a:gd name="connsiteX39" fmla="*/ 381964 w 2257252"/>
              <a:gd name="connsiteY39" fmla="*/ 1481560 h 2314937"/>
              <a:gd name="connsiteX40" fmla="*/ 451412 w 2257252"/>
              <a:gd name="connsiteY40" fmla="*/ 1504709 h 2314937"/>
              <a:gd name="connsiteX41" fmla="*/ 474562 w 2257252"/>
              <a:gd name="connsiteY41" fmla="*/ 1539433 h 2314937"/>
              <a:gd name="connsiteX42" fmla="*/ 509286 w 2257252"/>
              <a:gd name="connsiteY42" fmla="*/ 1551008 h 2314937"/>
              <a:gd name="connsiteX43" fmla="*/ 671331 w 2257252"/>
              <a:gd name="connsiteY43" fmla="*/ 1585732 h 2314937"/>
              <a:gd name="connsiteX44" fmla="*/ 740780 w 2257252"/>
              <a:gd name="connsiteY44" fmla="*/ 1620456 h 2314937"/>
              <a:gd name="connsiteX45" fmla="*/ 775504 w 2257252"/>
              <a:gd name="connsiteY45" fmla="*/ 1632031 h 2314937"/>
              <a:gd name="connsiteX46" fmla="*/ 821802 w 2257252"/>
              <a:gd name="connsiteY46" fmla="*/ 1701479 h 2314937"/>
              <a:gd name="connsiteX47" fmla="*/ 810228 w 2257252"/>
              <a:gd name="connsiteY47" fmla="*/ 1736203 h 2314937"/>
              <a:gd name="connsiteX48" fmla="*/ 729205 w 2257252"/>
              <a:gd name="connsiteY48" fmla="*/ 1817226 h 2314937"/>
              <a:gd name="connsiteX49" fmla="*/ 659757 w 2257252"/>
              <a:gd name="connsiteY49" fmla="*/ 1909823 h 2314937"/>
              <a:gd name="connsiteX50" fmla="*/ 648182 w 2257252"/>
              <a:gd name="connsiteY50" fmla="*/ 1944547 h 2314937"/>
              <a:gd name="connsiteX51" fmla="*/ 601883 w 2257252"/>
              <a:gd name="connsiteY51" fmla="*/ 1990846 h 2314937"/>
              <a:gd name="connsiteX52" fmla="*/ 567159 w 2257252"/>
              <a:gd name="connsiteY52" fmla="*/ 2048719 h 2314937"/>
              <a:gd name="connsiteX53" fmla="*/ 555585 w 2257252"/>
              <a:gd name="connsiteY53" fmla="*/ 2083443 h 2314937"/>
              <a:gd name="connsiteX54" fmla="*/ 567159 w 2257252"/>
              <a:gd name="connsiteY54" fmla="*/ 2176041 h 2314937"/>
              <a:gd name="connsiteX55" fmla="*/ 648182 w 2257252"/>
              <a:gd name="connsiteY55" fmla="*/ 2233914 h 2314937"/>
              <a:gd name="connsiteX56" fmla="*/ 740780 w 2257252"/>
              <a:gd name="connsiteY56" fmla="*/ 2280213 h 2314937"/>
              <a:gd name="connsiteX57" fmla="*/ 810228 w 2257252"/>
              <a:gd name="connsiteY57" fmla="*/ 2303362 h 2314937"/>
              <a:gd name="connsiteX58" fmla="*/ 902825 w 2257252"/>
              <a:gd name="connsiteY58" fmla="*/ 2314937 h 2314937"/>
              <a:gd name="connsiteX59" fmla="*/ 995423 w 2257252"/>
              <a:gd name="connsiteY59" fmla="*/ 2303362 h 2314937"/>
              <a:gd name="connsiteX60" fmla="*/ 1122744 w 2257252"/>
              <a:gd name="connsiteY60" fmla="*/ 2268638 h 2314937"/>
              <a:gd name="connsiteX61" fmla="*/ 1215342 w 2257252"/>
              <a:gd name="connsiteY61" fmla="*/ 2245489 h 2314937"/>
              <a:gd name="connsiteX62" fmla="*/ 1273215 w 2257252"/>
              <a:gd name="connsiteY62" fmla="*/ 2233914 h 2314937"/>
              <a:gd name="connsiteX63" fmla="*/ 1307939 w 2257252"/>
              <a:gd name="connsiteY63" fmla="*/ 2222340 h 2314937"/>
              <a:gd name="connsiteX64" fmla="*/ 1423686 w 2257252"/>
              <a:gd name="connsiteY64" fmla="*/ 2199190 h 2314937"/>
              <a:gd name="connsiteX65" fmla="*/ 1493134 w 2257252"/>
              <a:gd name="connsiteY65" fmla="*/ 2176041 h 2314937"/>
              <a:gd name="connsiteX66" fmla="*/ 1527858 w 2257252"/>
              <a:gd name="connsiteY66" fmla="*/ 2152892 h 2314937"/>
              <a:gd name="connsiteX67" fmla="*/ 1585731 w 2257252"/>
              <a:gd name="connsiteY67" fmla="*/ 2141317 h 2314937"/>
              <a:gd name="connsiteX68" fmla="*/ 1620455 w 2257252"/>
              <a:gd name="connsiteY68" fmla="*/ 2129742 h 2314937"/>
              <a:gd name="connsiteX69" fmla="*/ 1666754 w 2257252"/>
              <a:gd name="connsiteY69" fmla="*/ 2118167 h 2314937"/>
              <a:gd name="connsiteX70" fmla="*/ 1736202 w 2257252"/>
              <a:gd name="connsiteY70" fmla="*/ 2095018 h 2314937"/>
              <a:gd name="connsiteX71" fmla="*/ 1770926 w 2257252"/>
              <a:gd name="connsiteY71" fmla="*/ 2083443 h 2314937"/>
              <a:gd name="connsiteX72" fmla="*/ 1817225 w 2257252"/>
              <a:gd name="connsiteY72" fmla="*/ 2025570 h 2314937"/>
              <a:gd name="connsiteX73" fmla="*/ 1828800 w 2257252"/>
              <a:gd name="connsiteY73" fmla="*/ 1990846 h 2314937"/>
              <a:gd name="connsiteX74" fmla="*/ 1851949 w 2257252"/>
              <a:gd name="connsiteY74" fmla="*/ 1956122 h 2314937"/>
              <a:gd name="connsiteX75" fmla="*/ 1863524 w 2257252"/>
              <a:gd name="connsiteY75" fmla="*/ 1921398 h 2314937"/>
              <a:gd name="connsiteX76" fmla="*/ 1898248 w 2257252"/>
              <a:gd name="connsiteY76" fmla="*/ 1840375 h 2314937"/>
              <a:gd name="connsiteX77" fmla="*/ 1817225 w 2257252"/>
              <a:gd name="connsiteY77" fmla="*/ 1713054 h 2314937"/>
              <a:gd name="connsiteX78" fmla="*/ 1747777 w 2257252"/>
              <a:gd name="connsiteY78" fmla="*/ 1655180 h 2314937"/>
              <a:gd name="connsiteX79" fmla="*/ 1666754 w 2257252"/>
              <a:gd name="connsiteY79" fmla="*/ 1608881 h 2314937"/>
              <a:gd name="connsiteX80" fmla="*/ 1585731 w 2257252"/>
              <a:gd name="connsiteY80" fmla="*/ 1574157 h 2314937"/>
              <a:gd name="connsiteX81" fmla="*/ 1551007 w 2257252"/>
              <a:gd name="connsiteY81" fmla="*/ 1551008 h 2314937"/>
              <a:gd name="connsiteX82" fmla="*/ 1516283 w 2257252"/>
              <a:gd name="connsiteY82" fmla="*/ 1539433 h 2314937"/>
              <a:gd name="connsiteX83" fmla="*/ 1481559 w 2257252"/>
              <a:gd name="connsiteY83" fmla="*/ 1504709 h 2314937"/>
              <a:gd name="connsiteX84" fmla="*/ 1365812 w 2257252"/>
              <a:gd name="connsiteY84" fmla="*/ 1423686 h 2314937"/>
              <a:gd name="connsiteX85" fmla="*/ 1331088 w 2257252"/>
              <a:gd name="connsiteY85" fmla="*/ 1400537 h 2314937"/>
              <a:gd name="connsiteX86" fmla="*/ 1296364 w 2257252"/>
              <a:gd name="connsiteY86" fmla="*/ 1331089 h 2314937"/>
              <a:gd name="connsiteX87" fmla="*/ 1273215 w 2257252"/>
              <a:gd name="connsiteY87" fmla="*/ 1296365 h 2314937"/>
              <a:gd name="connsiteX88" fmla="*/ 1250066 w 2257252"/>
              <a:gd name="connsiteY88" fmla="*/ 1226917 h 2314937"/>
              <a:gd name="connsiteX89" fmla="*/ 1226916 w 2257252"/>
              <a:gd name="connsiteY89" fmla="*/ 1134319 h 2314937"/>
              <a:gd name="connsiteX90" fmla="*/ 1307939 w 2257252"/>
              <a:gd name="connsiteY90" fmla="*/ 821803 h 2314937"/>
              <a:gd name="connsiteX91" fmla="*/ 1342663 w 2257252"/>
              <a:gd name="connsiteY91" fmla="*/ 798654 h 2314937"/>
              <a:gd name="connsiteX92" fmla="*/ 1412111 w 2257252"/>
              <a:gd name="connsiteY92" fmla="*/ 775504 h 2314937"/>
              <a:gd name="connsiteX93" fmla="*/ 1504709 w 2257252"/>
              <a:gd name="connsiteY93" fmla="*/ 740780 h 2314937"/>
              <a:gd name="connsiteX94" fmla="*/ 1689904 w 2257252"/>
              <a:gd name="connsiteY94" fmla="*/ 717631 h 2314937"/>
              <a:gd name="connsiteX95" fmla="*/ 1828800 w 2257252"/>
              <a:gd name="connsiteY95" fmla="*/ 671332 h 2314937"/>
              <a:gd name="connsiteX96" fmla="*/ 1875099 w 2257252"/>
              <a:gd name="connsiteY96" fmla="*/ 659757 h 2314937"/>
              <a:gd name="connsiteX97" fmla="*/ 1909823 w 2257252"/>
              <a:gd name="connsiteY97" fmla="*/ 648183 h 2314937"/>
              <a:gd name="connsiteX98" fmla="*/ 1967696 w 2257252"/>
              <a:gd name="connsiteY98" fmla="*/ 601884 h 2314937"/>
              <a:gd name="connsiteX99" fmla="*/ 2060293 w 2257252"/>
              <a:gd name="connsiteY99" fmla="*/ 555585 h 2314937"/>
              <a:gd name="connsiteX100" fmla="*/ 2129742 w 2257252"/>
              <a:gd name="connsiteY100" fmla="*/ 509286 h 2314937"/>
              <a:gd name="connsiteX101" fmla="*/ 2176040 w 2257252"/>
              <a:gd name="connsiteY101" fmla="*/ 474562 h 2314937"/>
              <a:gd name="connsiteX102" fmla="*/ 2233914 w 2257252"/>
              <a:gd name="connsiteY102" fmla="*/ 416689 h 2314937"/>
              <a:gd name="connsiteX103" fmla="*/ 2257063 w 2257252"/>
              <a:gd name="connsiteY103" fmla="*/ 347241 h 2314937"/>
              <a:gd name="connsiteX104" fmla="*/ 2245488 w 2257252"/>
              <a:gd name="connsiteY104" fmla="*/ 219919 h 2314937"/>
              <a:gd name="connsiteX105" fmla="*/ 2222339 w 2257252"/>
              <a:gd name="connsiteY105" fmla="*/ 185195 h 2314937"/>
              <a:gd name="connsiteX106" fmla="*/ 2187615 w 2257252"/>
              <a:gd name="connsiteY106" fmla="*/ 115747 h 2314937"/>
              <a:gd name="connsiteX107" fmla="*/ 2152891 w 2257252"/>
              <a:gd name="connsiteY107" fmla="*/ 92598 h 2314937"/>
              <a:gd name="connsiteX108" fmla="*/ 2129742 w 2257252"/>
              <a:gd name="connsiteY108" fmla="*/ 69448 h 2314937"/>
              <a:gd name="connsiteX109" fmla="*/ 2060293 w 2257252"/>
              <a:gd name="connsiteY109" fmla="*/ 46299 h 2314937"/>
              <a:gd name="connsiteX110" fmla="*/ 2025569 w 2257252"/>
              <a:gd name="connsiteY110" fmla="*/ 34724 h 2314937"/>
              <a:gd name="connsiteX111" fmla="*/ 1956121 w 2257252"/>
              <a:gd name="connsiteY111" fmla="*/ 0 h 2314937"/>
              <a:gd name="connsiteX112" fmla="*/ 1736202 w 2257252"/>
              <a:gd name="connsiteY112" fmla="*/ 11575 h 2314937"/>
              <a:gd name="connsiteX113" fmla="*/ 1689904 w 2257252"/>
              <a:gd name="connsiteY113" fmla="*/ 23150 h 2314937"/>
              <a:gd name="connsiteX114" fmla="*/ 1435261 w 2257252"/>
              <a:gd name="connsiteY114" fmla="*/ 23150 h 2314937"/>
              <a:gd name="connsiteX115" fmla="*/ 1516283 w 2257252"/>
              <a:gd name="connsiteY115" fmla="*/ 11575 h 23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257252" h="2314937">
                <a:moveTo>
                  <a:pt x="1516283" y="11575"/>
                </a:moveTo>
                <a:lnTo>
                  <a:pt x="1516283" y="11575"/>
                </a:lnTo>
                <a:cubicBezTo>
                  <a:pt x="1475872" y="14943"/>
                  <a:pt x="1323318" y="26374"/>
                  <a:pt x="1273215" y="34724"/>
                </a:cubicBezTo>
                <a:cubicBezTo>
                  <a:pt x="1229578" y="41997"/>
                  <a:pt x="1243758" y="49452"/>
                  <a:pt x="1203767" y="69448"/>
                </a:cubicBezTo>
                <a:cubicBezTo>
                  <a:pt x="1192854" y="74904"/>
                  <a:pt x="1180618" y="77165"/>
                  <a:pt x="1169043" y="81023"/>
                </a:cubicBezTo>
                <a:cubicBezTo>
                  <a:pt x="1161326" y="88740"/>
                  <a:pt x="1155251" y="98558"/>
                  <a:pt x="1145893" y="104173"/>
                </a:cubicBezTo>
                <a:cubicBezTo>
                  <a:pt x="1135431" y="110450"/>
                  <a:pt x="1119796" y="107120"/>
                  <a:pt x="1111169" y="115747"/>
                </a:cubicBezTo>
                <a:cubicBezTo>
                  <a:pt x="1102542" y="124374"/>
                  <a:pt x="1108222" y="141844"/>
                  <a:pt x="1099595" y="150471"/>
                </a:cubicBezTo>
                <a:cubicBezTo>
                  <a:pt x="1079922" y="170144"/>
                  <a:pt x="1049820" y="177097"/>
                  <a:pt x="1030147" y="196770"/>
                </a:cubicBezTo>
                <a:cubicBezTo>
                  <a:pt x="918707" y="308210"/>
                  <a:pt x="1037257" y="195713"/>
                  <a:pt x="949124" y="266218"/>
                </a:cubicBezTo>
                <a:cubicBezTo>
                  <a:pt x="940602" y="273035"/>
                  <a:pt x="935332" y="283752"/>
                  <a:pt x="925974" y="289367"/>
                </a:cubicBezTo>
                <a:cubicBezTo>
                  <a:pt x="915512" y="295644"/>
                  <a:pt x="902825" y="297084"/>
                  <a:pt x="891250" y="300942"/>
                </a:cubicBezTo>
                <a:cubicBezTo>
                  <a:pt x="832595" y="359599"/>
                  <a:pt x="908505" y="290589"/>
                  <a:pt x="833377" y="335666"/>
                </a:cubicBezTo>
                <a:cubicBezTo>
                  <a:pt x="753936" y="383331"/>
                  <a:pt x="873871" y="337603"/>
                  <a:pt x="775504" y="370390"/>
                </a:cubicBezTo>
                <a:cubicBezTo>
                  <a:pt x="730285" y="415609"/>
                  <a:pt x="777734" y="375062"/>
                  <a:pt x="717630" y="405114"/>
                </a:cubicBezTo>
                <a:cubicBezTo>
                  <a:pt x="634099" y="446880"/>
                  <a:pt x="738079" y="410825"/>
                  <a:pt x="636607" y="451413"/>
                </a:cubicBezTo>
                <a:cubicBezTo>
                  <a:pt x="613951" y="460475"/>
                  <a:pt x="567159" y="474562"/>
                  <a:pt x="567159" y="474562"/>
                </a:cubicBezTo>
                <a:cubicBezTo>
                  <a:pt x="513250" y="528473"/>
                  <a:pt x="583039" y="466622"/>
                  <a:pt x="497711" y="509286"/>
                </a:cubicBezTo>
                <a:cubicBezTo>
                  <a:pt x="487950" y="514166"/>
                  <a:pt x="484323" y="527556"/>
                  <a:pt x="474562" y="532436"/>
                </a:cubicBezTo>
                <a:cubicBezTo>
                  <a:pt x="460334" y="539550"/>
                  <a:pt x="443696" y="540153"/>
                  <a:pt x="428263" y="544011"/>
                </a:cubicBezTo>
                <a:cubicBezTo>
                  <a:pt x="416688" y="551727"/>
                  <a:pt x="404859" y="559074"/>
                  <a:pt x="393539" y="567160"/>
                </a:cubicBezTo>
                <a:cubicBezTo>
                  <a:pt x="377841" y="578373"/>
                  <a:pt x="364495" y="593257"/>
                  <a:pt x="347240" y="601884"/>
                </a:cubicBezTo>
                <a:cubicBezTo>
                  <a:pt x="325415" y="612797"/>
                  <a:pt x="277792" y="625033"/>
                  <a:pt x="277792" y="625033"/>
                </a:cubicBezTo>
                <a:cubicBezTo>
                  <a:pt x="219139" y="683688"/>
                  <a:pt x="295045" y="614682"/>
                  <a:pt x="219919" y="659757"/>
                </a:cubicBezTo>
                <a:cubicBezTo>
                  <a:pt x="140477" y="707421"/>
                  <a:pt x="260411" y="661694"/>
                  <a:pt x="162045" y="694481"/>
                </a:cubicBezTo>
                <a:cubicBezTo>
                  <a:pt x="94336" y="762192"/>
                  <a:pt x="126872" y="737222"/>
                  <a:pt x="69448" y="775504"/>
                </a:cubicBezTo>
                <a:cubicBezTo>
                  <a:pt x="65590" y="787079"/>
                  <a:pt x="64150" y="799766"/>
                  <a:pt x="57873" y="810228"/>
                </a:cubicBezTo>
                <a:cubicBezTo>
                  <a:pt x="52258" y="819586"/>
                  <a:pt x="41541" y="824857"/>
                  <a:pt x="34724" y="833378"/>
                </a:cubicBezTo>
                <a:cubicBezTo>
                  <a:pt x="26034" y="844241"/>
                  <a:pt x="19291" y="856527"/>
                  <a:pt x="11574" y="868102"/>
                </a:cubicBezTo>
                <a:cubicBezTo>
                  <a:pt x="7716" y="883535"/>
                  <a:pt x="0" y="898492"/>
                  <a:pt x="0" y="914400"/>
                </a:cubicBezTo>
                <a:cubicBezTo>
                  <a:pt x="0" y="998361"/>
                  <a:pt x="3419" y="1042116"/>
                  <a:pt x="23149" y="1111170"/>
                </a:cubicBezTo>
                <a:cubicBezTo>
                  <a:pt x="26501" y="1122901"/>
                  <a:pt x="28799" y="1135229"/>
                  <a:pt x="34724" y="1145894"/>
                </a:cubicBezTo>
                <a:cubicBezTo>
                  <a:pt x="48236" y="1170215"/>
                  <a:pt x="81023" y="1215342"/>
                  <a:pt x="81023" y="1215342"/>
                </a:cubicBezTo>
                <a:cubicBezTo>
                  <a:pt x="103153" y="1281735"/>
                  <a:pt x="77615" y="1222373"/>
                  <a:pt x="115747" y="1273216"/>
                </a:cubicBezTo>
                <a:cubicBezTo>
                  <a:pt x="120452" y="1279490"/>
                  <a:pt x="161060" y="1351332"/>
                  <a:pt x="185195" y="1365813"/>
                </a:cubicBezTo>
                <a:cubicBezTo>
                  <a:pt x="195657" y="1372090"/>
                  <a:pt x="208344" y="1373530"/>
                  <a:pt x="219919" y="1377388"/>
                </a:cubicBezTo>
                <a:cubicBezTo>
                  <a:pt x="308222" y="1465691"/>
                  <a:pt x="205609" y="1373431"/>
                  <a:pt x="289367" y="1423686"/>
                </a:cubicBezTo>
                <a:cubicBezTo>
                  <a:pt x="298725" y="1429301"/>
                  <a:pt x="303158" y="1441221"/>
                  <a:pt x="312516" y="1446836"/>
                </a:cubicBezTo>
                <a:cubicBezTo>
                  <a:pt x="322978" y="1453113"/>
                  <a:pt x="336327" y="1452955"/>
                  <a:pt x="347240" y="1458411"/>
                </a:cubicBezTo>
                <a:cubicBezTo>
                  <a:pt x="359682" y="1464632"/>
                  <a:pt x="369252" y="1475910"/>
                  <a:pt x="381964" y="1481560"/>
                </a:cubicBezTo>
                <a:cubicBezTo>
                  <a:pt x="404262" y="1491470"/>
                  <a:pt x="451412" y="1504709"/>
                  <a:pt x="451412" y="1504709"/>
                </a:cubicBezTo>
                <a:cubicBezTo>
                  <a:pt x="459129" y="1516284"/>
                  <a:pt x="463699" y="1530743"/>
                  <a:pt x="474562" y="1539433"/>
                </a:cubicBezTo>
                <a:cubicBezTo>
                  <a:pt x="484089" y="1547055"/>
                  <a:pt x="497515" y="1547798"/>
                  <a:pt x="509286" y="1551008"/>
                </a:cubicBezTo>
                <a:cubicBezTo>
                  <a:pt x="723106" y="1609323"/>
                  <a:pt x="497875" y="1547185"/>
                  <a:pt x="671331" y="1585732"/>
                </a:cubicBezTo>
                <a:cubicBezTo>
                  <a:pt x="723696" y="1597369"/>
                  <a:pt x="690837" y="1595485"/>
                  <a:pt x="740780" y="1620456"/>
                </a:cubicBezTo>
                <a:cubicBezTo>
                  <a:pt x="751693" y="1625912"/>
                  <a:pt x="763929" y="1628173"/>
                  <a:pt x="775504" y="1632031"/>
                </a:cubicBezTo>
                <a:cubicBezTo>
                  <a:pt x="796382" y="1652909"/>
                  <a:pt x="821802" y="1667976"/>
                  <a:pt x="821802" y="1701479"/>
                </a:cubicBezTo>
                <a:cubicBezTo>
                  <a:pt x="821802" y="1713680"/>
                  <a:pt x="816153" y="1725538"/>
                  <a:pt x="810228" y="1736203"/>
                </a:cubicBezTo>
                <a:cubicBezTo>
                  <a:pt x="768017" y="1812184"/>
                  <a:pt x="785563" y="1798439"/>
                  <a:pt x="729205" y="1817226"/>
                </a:cubicBezTo>
                <a:cubicBezTo>
                  <a:pt x="701781" y="1844649"/>
                  <a:pt x="672847" y="1870555"/>
                  <a:pt x="659757" y="1909823"/>
                </a:cubicBezTo>
                <a:cubicBezTo>
                  <a:pt x="655899" y="1921398"/>
                  <a:pt x="655274" y="1934619"/>
                  <a:pt x="648182" y="1944547"/>
                </a:cubicBezTo>
                <a:cubicBezTo>
                  <a:pt x="635496" y="1962307"/>
                  <a:pt x="601883" y="1990846"/>
                  <a:pt x="601883" y="1990846"/>
                </a:cubicBezTo>
                <a:cubicBezTo>
                  <a:pt x="569096" y="2089213"/>
                  <a:pt x="614824" y="1969278"/>
                  <a:pt x="567159" y="2048719"/>
                </a:cubicBezTo>
                <a:cubicBezTo>
                  <a:pt x="560882" y="2059181"/>
                  <a:pt x="559443" y="2071868"/>
                  <a:pt x="555585" y="2083443"/>
                </a:cubicBezTo>
                <a:cubicBezTo>
                  <a:pt x="559443" y="2114309"/>
                  <a:pt x="555195" y="2147328"/>
                  <a:pt x="567159" y="2176041"/>
                </a:cubicBezTo>
                <a:cubicBezTo>
                  <a:pt x="584877" y="2218565"/>
                  <a:pt x="613552" y="2222371"/>
                  <a:pt x="648182" y="2233914"/>
                </a:cubicBezTo>
                <a:cubicBezTo>
                  <a:pt x="688586" y="2274319"/>
                  <a:pt x="660977" y="2253612"/>
                  <a:pt x="740780" y="2280213"/>
                </a:cubicBezTo>
                <a:lnTo>
                  <a:pt x="810228" y="2303362"/>
                </a:lnTo>
                <a:lnTo>
                  <a:pt x="902825" y="2314937"/>
                </a:lnTo>
                <a:cubicBezTo>
                  <a:pt x="933691" y="2311079"/>
                  <a:pt x="964850" y="2309095"/>
                  <a:pt x="995423" y="2303362"/>
                </a:cubicBezTo>
                <a:cubicBezTo>
                  <a:pt x="1143656" y="2275568"/>
                  <a:pt x="1041041" y="2290921"/>
                  <a:pt x="1122744" y="2268638"/>
                </a:cubicBezTo>
                <a:cubicBezTo>
                  <a:pt x="1153439" y="2260267"/>
                  <a:pt x="1184144" y="2251729"/>
                  <a:pt x="1215342" y="2245489"/>
                </a:cubicBezTo>
                <a:cubicBezTo>
                  <a:pt x="1234633" y="2241631"/>
                  <a:pt x="1254129" y="2238685"/>
                  <a:pt x="1273215" y="2233914"/>
                </a:cubicBezTo>
                <a:cubicBezTo>
                  <a:pt x="1285051" y="2230955"/>
                  <a:pt x="1296029" y="2224987"/>
                  <a:pt x="1307939" y="2222340"/>
                </a:cubicBezTo>
                <a:cubicBezTo>
                  <a:pt x="1388390" y="2204462"/>
                  <a:pt x="1357797" y="2218957"/>
                  <a:pt x="1423686" y="2199190"/>
                </a:cubicBezTo>
                <a:cubicBezTo>
                  <a:pt x="1447058" y="2192178"/>
                  <a:pt x="1472831" y="2189576"/>
                  <a:pt x="1493134" y="2176041"/>
                </a:cubicBezTo>
                <a:cubicBezTo>
                  <a:pt x="1504709" y="2168325"/>
                  <a:pt x="1514833" y="2157776"/>
                  <a:pt x="1527858" y="2152892"/>
                </a:cubicBezTo>
                <a:cubicBezTo>
                  <a:pt x="1546278" y="2145984"/>
                  <a:pt x="1566645" y="2146089"/>
                  <a:pt x="1585731" y="2141317"/>
                </a:cubicBezTo>
                <a:cubicBezTo>
                  <a:pt x="1597567" y="2138358"/>
                  <a:pt x="1608724" y="2133094"/>
                  <a:pt x="1620455" y="2129742"/>
                </a:cubicBezTo>
                <a:cubicBezTo>
                  <a:pt x="1635751" y="2125372"/>
                  <a:pt x="1651517" y="2122738"/>
                  <a:pt x="1666754" y="2118167"/>
                </a:cubicBezTo>
                <a:cubicBezTo>
                  <a:pt x="1690126" y="2111155"/>
                  <a:pt x="1713053" y="2102734"/>
                  <a:pt x="1736202" y="2095018"/>
                </a:cubicBezTo>
                <a:lnTo>
                  <a:pt x="1770926" y="2083443"/>
                </a:lnTo>
                <a:cubicBezTo>
                  <a:pt x="1792460" y="2061910"/>
                  <a:pt x="1802623" y="2054775"/>
                  <a:pt x="1817225" y="2025570"/>
                </a:cubicBezTo>
                <a:cubicBezTo>
                  <a:pt x="1822681" y="2014657"/>
                  <a:pt x="1823344" y="2001759"/>
                  <a:pt x="1828800" y="1990846"/>
                </a:cubicBezTo>
                <a:cubicBezTo>
                  <a:pt x="1835021" y="1978404"/>
                  <a:pt x="1845728" y="1968564"/>
                  <a:pt x="1851949" y="1956122"/>
                </a:cubicBezTo>
                <a:cubicBezTo>
                  <a:pt x="1857405" y="1945209"/>
                  <a:pt x="1858718" y="1932612"/>
                  <a:pt x="1863524" y="1921398"/>
                </a:cubicBezTo>
                <a:cubicBezTo>
                  <a:pt x="1906433" y="1821278"/>
                  <a:pt x="1871103" y="1921809"/>
                  <a:pt x="1898248" y="1840375"/>
                </a:cubicBezTo>
                <a:cubicBezTo>
                  <a:pt x="1884855" y="1818053"/>
                  <a:pt x="1831920" y="1727750"/>
                  <a:pt x="1817225" y="1713054"/>
                </a:cubicBezTo>
                <a:cubicBezTo>
                  <a:pt x="1715787" y="1611613"/>
                  <a:pt x="1844457" y="1735746"/>
                  <a:pt x="1747777" y="1655180"/>
                </a:cubicBezTo>
                <a:cubicBezTo>
                  <a:pt x="1688669" y="1605923"/>
                  <a:pt x="1741699" y="1627618"/>
                  <a:pt x="1666754" y="1608881"/>
                </a:cubicBezTo>
                <a:cubicBezTo>
                  <a:pt x="1579578" y="1550764"/>
                  <a:pt x="1690371" y="1619003"/>
                  <a:pt x="1585731" y="1574157"/>
                </a:cubicBezTo>
                <a:cubicBezTo>
                  <a:pt x="1572945" y="1568677"/>
                  <a:pt x="1563449" y="1557229"/>
                  <a:pt x="1551007" y="1551008"/>
                </a:cubicBezTo>
                <a:cubicBezTo>
                  <a:pt x="1540094" y="1545552"/>
                  <a:pt x="1527858" y="1543291"/>
                  <a:pt x="1516283" y="1539433"/>
                </a:cubicBezTo>
                <a:cubicBezTo>
                  <a:pt x="1504708" y="1527858"/>
                  <a:pt x="1493987" y="1515362"/>
                  <a:pt x="1481559" y="1504709"/>
                </a:cubicBezTo>
                <a:cubicBezTo>
                  <a:pt x="1451562" y="1478997"/>
                  <a:pt x="1395700" y="1443611"/>
                  <a:pt x="1365812" y="1423686"/>
                </a:cubicBezTo>
                <a:lnTo>
                  <a:pt x="1331088" y="1400537"/>
                </a:lnTo>
                <a:cubicBezTo>
                  <a:pt x="1264746" y="1301023"/>
                  <a:pt x="1344285" y="1426931"/>
                  <a:pt x="1296364" y="1331089"/>
                </a:cubicBezTo>
                <a:cubicBezTo>
                  <a:pt x="1290143" y="1318647"/>
                  <a:pt x="1278865" y="1309077"/>
                  <a:pt x="1273215" y="1296365"/>
                </a:cubicBezTo>
                <a:cubicBezTo>
                  <a:pt x="1263305" y="1274067"/>
                  <a:pt x="1257782" y="1250066"/>
                  <a:pt x="1250066" y="1226917"/>
                </a:cubicBezTo>
                <a:cubicBezTo>
                  <a:pt x="1232269" y="1173525"/>
                  <a:pt x="1240885" y="1204163"/>
                  <a:pt x="1226916" y="1134319"/>
                </a:cubicBezTo>
                <a:cubicBezTo>
                  <a:pt x="1239699" y="840308"/>
                  <a:pt x="1164586" y="917372"/>
                  <a:pt x="1307939" y="821803"/>
                </a:cubicBezTo>
                <a:cubicBezTo>
                  <a:pt x="1319514" y="814087"/>
                  <a:pt x="1329466" y="803053"/>
                  <a:pt x="1342663" y="798654"/>
                </a:cubicBezTo>
                <a:cubicBezTo>
                  <a:pt x="1365812" y="790937"/>
                  <a:pt x="1389455" y="784566"/>
                  <a:pt x="1412111" y="775504"/>
                </a:cubicBezTo>
                <a:cubicBezTo>
                  <a:pt x="1414133" y="774695"/>
                  <a:pt x="1489724" y="743146"/>
                  <a:pt x="1504709" y="740780"/>
                </a:cubicBezTo>
                <a:cubicBezTo>
                  <a:pt x="1566160" y="731077"/>
                  <a:pt x="1689904" y="717631"/>
                  <a:pt x="1689904" y="717631"/>
                </a:cubicBezTo>
                <a:cubicBezTo>
                  <a:pt x="1794120" y="691576"/>
                  <a:pt x="1667557" y="725080"/>
                  <a:pt x="1828800" y="671332"/>
                </a:cubicBezTo>
                <a:cubicBezTo>
                  <a:pt x="1843892" y="666301"/>
                  <a:pt x="1859803" y="664127"/>
                  <a:pt x="1875099" y="659757"/>
                </a:cubicBezTo>
                <a:cubicBezTo>
                  <a:pt x="1886830" y="656405"/>
                  <a:pt x="1898248" y="652041"/>
                  <a:pt x="1909823" y="648183"/>
                </a:cubicBezTo>
                <a:cubicBezTo>
                  <a:pt x="1933647" y="624358"/>
                  <a:pt x="1935571" y="619407"/>
                  <a:pt x="1967696" y="601884"/>
                </a:cubicBezTo>
                <a:cubicBezTo>
                  <a:pt x="1997991" y="585359"/>
                  <a:pt x="2031580" y="574727"/>
                  <a:pt x="2060293" y="555585"/>
                </a:cubicBezTo>
                <a:cubicBezTo>
                  <a:pt x="2083443" y="540152"/>
                  <a:pt x="2107484" y="525980"/>
                  <a:pt x="2129742" y="509286"/>
                </a:cubicBezTo>
                <a:cubicBezTo>
                  <a:pt x="2145175" y="497711"/>
                  <a:pt x="2161622" y="487378"/>
                  <a:pt x="2176040" y="474562"/>
                </a:cubicBezTo>
                <a:cubicBezTo>
                  <a:pt x="2196431" y="456437"/>
                  <a:pt x="2233914" y="416689"/>
                  <a:pt x="2233914" y="416689"/>
                </a:cubicBezTo>
                <a:cubicBezTo>
                  <a:pt x="2241630" y="393540"/>
                  <a:pt x="2259272" y="371542"/>
                  <a:pt x="2257063" y="347241"/>
                </a:cubicBezTo>
                <a:cubicBezTo>
                  <a:pt x="2253205" y="304800"/>
                  <a:pt x="2254417" y="261589"/>
                  <a:pt x="2245488" y="219919"/>
                </a:cubicBezTo>
                <a:cubicBezTo>
                  <a:pt x="2242573" y="206317"/>
                  <a:pt x="2228560" y="197637"/>
                  <a:pt x="2222339" y="185195"/>
                </a:cubicBezTo>
                <a:cubicBezTo>
                  <a:pt x="2203512" y="147541"/>
                  <a:pt x="2220784" y="148916"/>
                  <a:pt x="2187615" y="115747"/>
                </a:cubicBezTo>
                <a:cubicBezTo>
                  <a:pt x="2177778" y="105910"/>
                  <a:pt x="2163754" y="101288"/>
                  <a:pt x="2152891" y="92598"/>
                </a:cubicBezTo>
                <a:cubicBezTo>
                  <a:pt x="2144370" y="85781"/>
                  <a:pt x="2139503" y="74328"/>
                  <a:pt x="2129742" y="69448"/>
                </a:cubicBezTo>
                <a:cubicBezTo>
                  <a:pt x="2107916" y="58535"/>
                  <a:pt x="2083443" y="54015"/>
                  <a:pt x="2060293" y="46299"/>
                </a:cubicBezTo>
                <a:cubicBezTo>
                  <a:pt x="2048718" y="42441"/>
                  <a:pt x="2035721" y="41492"/>
                  <a:pt x="2025569" y="34724"/>
                </a:cubicBezTo>
                <a:cubicBezTo>
                  <a:pt x="1980693" y="4807"/>
                  <a:pt x="2004042" y="15974"/>
                  <a:pt x="1956121" y="0"/>
                </a:cubicBezTo>
                <a:cubicBezTo>
                  <a:pt x="1882815" y="3858"/>
                  <a:pt x="1809334" y="5216"/>
                  <a:pt x="1736202" y="11575"/>
                </a:cubicBezTo>
                <a:cubicBezTo>
                  <a:pt x="1720354" y="12953"/>
                  <a:pt x="1705800" y="22539"/>
                  <a:pt x="1689904" y="23150"/>
                </a:cubicBezTo>
                <a:cubicBezTo>
                  <a:pt x="1605086" y="26412"/>
                  <a:pt x="1520142" y="23150"/>
                  <a:pt x="1435261" y="23150"/>
                </a:cubicBezTo>
                <a:lnTo>
                  <a:pt x="1516283" y="11575"/>
                </a:lnTo>
                <a:close/>
              </a:path>
            </a:pathLst>
          </a:cu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0" name="Rectangle 49"/>
              <p:cNvSpPr/>
              <p:nvPr/>
            </p:nvSpPr>
            <p:spPr>
              <a:xfrm>
                <a:off x="3759322" y="2314209"/>
                <a:ext cx="1258026" cy="427618"/>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𝛼</m:t>
                          </m:r>
                        </m:e>
                        <m:sub>
                          <m:r>
                            <a:rPr lang="en-US" sz="2000" b="0" i="1" smtClean="0">
                              <a:latin typeface="Cambria Math" panose="02040503050406030204" pitchFamily="18" charset="0"/>
                            </a:rPr>
                            <m:t>𝑜</m:t>
                          </m:r>
                          <m:r>
                            <a:rPr lang="en-US" sz="2000" b="0" i="1" smtClean="0">
                              <a:latin typeface="Cambria Math" panose="02040503050406030204" pitchFamily="18" charset="0"/>
                            </a:rPr>
                            <m:t>/1</m:t>
                          </m:r>
                        </m:sub>
                      </m:sSub>
                    </m:oMath>
                  </m:oMathPara>
                </a14:m>
                <a:endParaRPr lang="en-US" sz="2000" dirty="0"/>
              </a:p>
            </p:txBody>
          </p:sp>
        </mc:Choice>
        <mc:Fallback xmlns="">
          <p:sp>
            <p:nvSpPr>
              <p:cNvPr id="50" name="Rectangle 49"/>
              <p:cNvSpPr>
                <a:spLocks noRot="1" noChangeAspect="1" noMove="1" noResize="1" noEditPoints="1" noAdjustHandles="1" noChangeArrowheads="1" noChangeShapeType="1" noTextEdit="1"/>
              </p:cNvSpPr>
              <p:nvPr/>
            </p:nvSpPr>
            <p:spPr>
              <a:xfrm>
                <a:off x="3759322" y="2314209"/>
                <a:ext cx="1258026" cy="427618"/>
              </a:xfrm>
              <a:prstGeom prst="rect">
                <a:avLst/>
              </a:prstGeom>
              <a:blipFill rotWithShape="0">
                <a:blip r:embed="rId9"/>
                <a:stretch>
                  <a:fillRect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6165798" y="3200186"/>
                <a:ext cx="598703" cy="4276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rPr>
                            <m:t>𝑜</m:t>
                          </m:r>
                          <m:r>
                            <a:rPr lang="en-US" sz="2000" i="1">
                              <a:latin typeface="Cambria Math" panose="02040503050406030204" pitchFamily="18" charset="0"/>
                            </a:rPr>
                            <m:t>/1/2</m:t>
                          </m:r>
                        </m:sub>
                      </m:sSub>
                    </m:oMath>
                  </m:oMathPara>
                </a14:m>
                <a:endParaRPr lang="en-US" sz="2000" dirty="0"/>
              </a:p>
            </p:txBody>
          </p:sp>
        </mc:Choice>
        <mc:Fallback xmlns="">
          <p:sp>
            <p:nvSpPr>
              <p:cNvPr id="51" name="Rectangle 50"/>
              <p:cNvSpPr>
                <a:spLocks noRot="1" noChangeAspect="1" noMove="1" noResize="1" noEditPoints="1" noAdjustHandles="1" noChangeArrowheads="1" noChangeShapeType="1" noTextEdit="1"/>
              </p:cNvSpPr>
              <p:nvPr/>
            </p:nvSpPr>
            <p:spPr>
              <a:xfrm>
                <a:off x="6165798" y="3200186"/>
                <a:ext cx="598703" cy="427618"/>
              </a:xfrm>
              <a:prstGeom prst="rect">
                <a:avLst/>
              </a:prstGeom>
              <a:blipFill rotWithShape="0">
                <a:blip r:embed="rId10"/>
                <a:stretch>
                  <a:fillRect l="-4040" r="-40404"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3444174" y="3188848"/>
                <a:ext cx="598703" cy="427618"/>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𝜙</m:t>
                          </m:r>
                        </m:e>
                        <m:sub>
                          <m:r>
                            <a:rPr lang="en-US" sz="2000" i="1">
                              <a:latin typeface="Cambria Math" panose="02040503050406030204" pitchFamily="18" charset="0"/>
                            </a:rPr>
                            <m:t>𝑜</m:t>
                          </m:r>
                          <m:r>
                            <a:rPr lang="en-US" sz="2000" i="1">
                              <a:latin typeface="Cambria Math" panose="02040503050406030204" pitchFamily="18" charset="0"/>
                            </a:rPr>
                            <m:t>/1/1</m:t>
                          </m:r>
                        </m:sub>
                      </m:sSub>
                    </m:oMath>
                  </m:oMathPara>
                </a14:m>
                <a:endParaRPr lang="en-US" sz="2000" dirty="0"/>
              </a:p>
            </p:txBody>
          </p:sp>
        </mc:Choice>
        <mc:Fallback xmlns="">
          <p:sp>
            <p:nvSpPr>
              <p:cNvPr id="52" name="Rectangle 51"/>
              <p:cNvSpPr>
                <a:spLocks noRot="1" noChangeAspect="1" noMove="1" noResize="1" noEditPoints="1" noAdjustHandles="1" noChangeArrowheads="1" noChangeShapeType="1" noTextEdit="1"/>
              </p:cNvSpPr>
              <p:nvPr/>
            </p:nvSpPr>
            <p:spPr>
              <a:xfrm>
                <a:off x="3444174" y="3188848"/>
                <a:ext cx="598703" cy="427618"/>
              </a:xfrm>
              <a:prstGeom prst="rect">
                <a:avLst/>
              </a:prstGeom>
              <a:blipFill rotWithShape="0">
                <a:blip r:embed="rId11"/>
                <a:stretch>
                  <a:fillRect l="-4082" r="-40816" b="-1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5308924" y="1724445"/>
                <a:ext cx="561800" cy="400110"/>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𝛼</m:t>
                          </m:r>
                        </m:e>
                        <m:sub>
                          <m:r>
                            <a:rPr lang="en-US" sz="2000" b="0" i="1" smtClean="0">
                              <a:latin typeface="Cambria Math" panose="02040503050406030204" pitchFamily="18" charset="0"/>
                            </a:rPr>
                            <m:t>𝑜</m:t>
                          </m:r>
                        </m:sub>
                      </m:sSub>
                    </m:oMath>
                  </m:oMathPara>
                </a14:m>
                <a:endParaRPr lang="en-US" sz="2000" dirty="0"/>
              </a:p>
            </p:txBody>
          </p:sp>
        </mc:Choice>
        <mc:Fallback xmlns="">
          <p:sp>
            <p:nvSpPr>
              <p:cNvPr id="53" name="Rectangle 52"/>
              <p:cNvSpPr>
                <a:spLocks noRot="1" noChangeAspect="1" noMove="1" noResize="1" noEditPoints="1" noAdjustHandles="1" noChangeArrowheads="1" noChangeShapeType="1" noTextEdit="1"/>
              </p:cNvSpPr>
              <p:nvPr/>
            </p:nvSpPr>
            <p:spPr>
              <a:xfrm>
                <a:off x="5308924" y="1724445"/>
                <a:ext cx="561800" cy="400110"/>
              </a:xfrm>
              <a:prstGeom prst="rect">
                <a:avLst/>
              </a:prstGeom>
              <a:blipFill rotWithShape="0">
                <a:blip r:embed="rId12"/>
                <a:stretch>
                  <a:fillRect/>
                </a:stretch>
              </a:blipFill>
            </p:spPr>
            <p:txBody>
              <a:bodyPr/>
              <a:lstStyle/>
              <a:p>
                <a:r>
                  <a:rPr lang="en-US">
                    <a:noFill/>
                  </a:rPr>
                  <a:t> </a:t>
                </a:r>
              </a:p>
            </p:txBody>
          </p:sp>
        </mc:Fallback>
      </mc:AlternateContent>
      <p:sp>
        <p:nvSpPr>
          <p:cNvPr id="54" name="Footer Placeholder 99"/>
          <p:cNvSpPr>
            <a:spLocks noGrp="1"/>
          </p:cNvSpPr>
          <p:nvPr>
            <p:ph type="ftr" sz="quarter" idx="11"/>
          </p:nvPr>
        </p:nvSpPr>
        <p:spPr>
          <a:xfrm>
            <a:off x="3686185" y="6459785"/>
            <a:ext cx="4822804" cy="365125"/>
          </a:xfrm>
        </p:spPr>
        <p:txBody>
          <a:bodyPr/>
          <a:lstStyle/>
          <a:p>
            <a:r>
              <a:rPr lang="en-US" dirty="0" smtClean="0"/>
              <a:t>[Wang et al. 14b]</a:t>
            </a:r>
            <a:endParaRPr lang="en-US" dirty="0"/>
          </a:p>
        </p:txBody>
      </p:sp>
    </p:spTree>
    <p:extLst>
      <p:ext uri="{BB962C8B-B14F-4D97-AF65-F5344CB8AC3E}">
        <p14:creationId xmlns:p14="http://schemas.microsoft.com/office/powerpoint/2010/main" val="24353104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Recursive Inference for </a:t>
            </a:r>
            <a:br>
              <a:rPr lang="en-US" dirty="0" smtClean="0"/>
            </a:br>
            <a:r>
              <a:rPr lang="en-US" dirty="0" smtClean="0"/>
              <a:t>LDA with Topic Tree </a:t>
            </a:r>
            <a:endParaRPr lang="en-US" dirty="0"/>
          </a:p>
        </p:txBody>
      </p:sp>
      <p:sp>
        <p:nvSpPr>
          <p:cNvPr id="9" name="Content Placeholder 8"/>
          <p:cNvSpPr>
            <a:spLocks noGrp="1"/>
          </p:cNvSpPr>
          <p:nvPr>
            <p:ph idx="1"/>
          </p:nvPr>
        </p:nvSpPr>
        <p:spPr/>
        <p:txBody>
          <a:bodyPr>
            <a:normAutofit/>
          </a:bodyPr>
          <a:lstStyle/>
          <a:p>
            <a:pPr>
              <a:buFont typeface="Wingdings" panose="05000000000000000000" pitchFamily="2" charset="2"/>
              <a:buChar char="q"/>
            </a:pPr>
            <a:r>
              <a:rPr lang="en-US" sz="2400" dirty="0" smtClean="0">
                <a:solidFill>
                  <a:srgbClr val="404040"/>
                </a:solidFill>
              </a:rPr>
              <a:t> A </a:t>
            </a:r>
            <a:r>
              <a:rPr lang="en-US" sz="2400" dirty="0">
                <a:solidFill>
                  <a:srgbClr val="404040"/>
                </a:solidFill>
              </a:rPr>
              <a:t>large tree </a:t>
            </a:r>
            <a:r>
              <a:rPr lang="en-US" sz="2400" i="1" dirty="0">
                <a:solidFill>
                  <a:schemeClr val="tx1"/>
                </a:solidFill>
              </a:rPr>
              <a:t>subsume</a:t>
            </a:r>
            <a:r>
              <a:rPr lang="en-US" sz="2400" dirty="0">
                <a:solidFill>
                  <a:schemeClr val="tx1"/>
                </a:solidFill>
              </a:rPr>
              <a:t>s</a:t>
            </a:r>
            <a:r>
              <a:rPr lang="en-US" sz="2400" dirty="0"/>
              <a:t> </a:t>
            </a:r>
            <a:r>
              <a:rPr lang="en-US" sz="2400" dirty="0">
                <a:solidFill>
                  <a:srgbClr val="404040"/>
                </a:solidFill>
              </a:rPr>
              <a:t>a smaller tree with shared </a:t>
            </a:r>
            <a:r>
              <a:rPr lang="en-US" sz="2400" dirty="0" smtClean="0">
                <a:solidFill>
                  <a:srgbClr val="404040"/>
                </a:solidFill>
              </a:rPr>
              <a:t>model parameters</a:t>
            </a:r>
            <a:endParaRPr lang="en-US" sz="2400" dirty="0"/>
          </a:p>
          <a:p>
            <a:endParaRPr lang="en-US" sz="2400" dirty="0"/>
          </a:p>
        </p:txBody>
      </p:sp>
      <p:sp>
        <p:nvSpPr>
          <p:cNvPr id="7" name="Slide Number Placeholder 6"/>
          <p:cNvSpPr>
            <a:spLocks noGrp="1"/>
          </p:cNvSpPr>
          <p:nvPr>
            <p:ph type="sldNum" sz="quarter" idx="12"/>
          </p:nvPr>
        </p:nvSpPr>
        <p:spPr/>
        <p:txBody>
          <a:bodyPr/>
          <a:lstStyle/>
          <a:p>
            <a:fld id="{4FAB73BC-B049-4115-A692-8D63A059BFB8}" type="slidenum">
              <a:rPr lang="en-US" smtClean="0"/>
              <a:t>49</a:t>
            </a:fld>
            <a:endParaRPr lang="en-US" dirty="0"/>
          </a:p>
        </p:txBody>
      </p:sp>
      <p:pic>
        <p:nvPicPr>
          <p:cNvPr id="10" name="Picture 9"/>
          <p:cNvPicPr>
            <a:picLocks noChangeAspect="1"/>
          </p:cNvPicPr>
          <p:nvPr/>
        </p:nvPicPr>
        <p:blipFill>
          <a:blip r:embed="rId3">
            <a:lum bright="-20000" contrast="40000"/>
          </a:blip>
          <a:stretch>
            <a:fillRect/>
          </a:stretch>
        </p:blipFill>
        <p:spPr>
          <a:xfrm>
            <a:off x="574079" y="2328051"/>
            <a:ext cx="11104802" cy="2547775"/>
          </a:xfrm>
          <a:prstGeom prst="rect">
            <a:avLst/>
          </a:prstGeom>
        </p:spPr>
      </p:pic>
      <p:cxnSp>
        <p:nvCxnSpPr>
          <p:cNvPr id="11" name="Straight Connector 10"/>
          <p:cNvCxnSpPr>
            <a:cxnSpLocks noChangeShapeType="1"/>
          </p:cNvCxnSpPr>
          <p:nvPr/>
        </p:nvCxnSpPr>
        <p:spPr bwMode="auto">
          <a:xfrm flipV="1">
            <a:off x="1396074" y="5067790"/>
            <a:ext cx="9007419" cy="16330"/>
          </a:xfrm>
          <a:prstGeom prst="line">
            <a:avLst/>
          </a:prstGeom>
          <a:noFill/>
          <a:ln w="19050" algn="ctr">
            <a:solidFill>
              <a:schemeClr val="tx1"/>
            </a:solidFill>
            <a:round/>
            <a:headEnd type="none" w="med" len="med"/>
            <a:tailEnd type="triangle" w="lg" len="lg"/>
          </a:ln>
          <a:extLst>
            <a:ext uri="{909E8E84-426E-40dd-AFC4-6F175D3DCCD1}">
              <a14:hiddenFill xmlns:a14="http://schemas.microsoft.com/office/drawing/2010/main" xmlns="">
                <a:noFill/>
              </a14:hiddenFill>
            </a:ext>
          </a:extLst>
        </p:spPr>
      </p:cxnSp>
      <p:sp>
        <p:nvSpPr>
          <p:cNvPr id="14" name="Rectangle 13"/>
          <p:cNvSpPr/>
          <p:nvPr/>
        </p:nvSpPr>
        <p:spPr>
          <a:xfrm>
            <a:off x="4651009" y="5249466"/>
            <a:ext cx="2156488" cy="461665"/>
          </a:xfrm>
          <a:prstGeom prst="rect">
            <a:avLst/>
          </a:prstGeom>
        </p:spPr>
        <p:txBody>
          <a:bodyPr wrap="none">
            <a:spAutoFit/>
          </a:bodyPr>
          <a:lstStyle/>
          <a:p>
            <a:r>
              <a:rPr lang="en-US" sz="2400" b="1" dirty="0" smtClean="0"/>
              <a:t>Inference order</a:t>
            </a:r>
          </a:p>
        </p:txBody>
      </p:sp>
      <p:sp>
        <p:nvSpPr>
          <p:cNvPr id="100" name="Footer Placeholder 99"/>
          <p:cNvSpPr>
            <a:spLocks noGrp="1"/>
          </p:cNvSpPr>
          <p:nvPr>
            <p:ph type="ftr" sz="quarter" idx="11"/>
          </p:nvPr>
        </p:nvSpPr>
        <p:spPr/>
        <p:txBody>
          <a:bodyPr/>
          <a:lstStyle/>
          <a:p>
            <a:r>
              <a:rPr lang="en-US" dirty="0" smtClean="0"/>
              <a:t>[Wang et al. 14b]</a:t>
            </a:r>
            <a:endParaRPr lang="en-US" dirty="0"/>
          </a:p>
        </p:txBody>
      </p:sp>
      <p:sp>
        <p:nvSpPr>
          <p:cNvPr id="101" name="Rectangle 100"/>
          <p:cNvSpPr/>
          <p:nvPr/>
        </p:nvSpPr>
        <p:spPr>
          <a:xfrm>
            <a:off x="1468045" y="5333443"/>
            <a:ext cx="2747764" cy="83099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b="1" dirty="0"/>
              <a:t>Flexible</a:t>
            </a:r>
            <a:r>
              <a:rPr lang="en-US" sz="2400" dirty="0" smtClean="0"/>
              <a:t> </a:t>
            </a:r>
            <a:r>
              <a:rPr lang="en-US" sz="2400" b="1" dirty="0"/>
              <a:t>to decide when to terminate</a:t>
            </a:r>
          </a:p>
        </p:txBody>
      </p:sp>
      <p:sp>
        <p:nvSpPr>
          <p:cNvPr id="102" name="Rectangle 101"/>
          <p:cNvSpPr/>
          <p:nvPr/>
        </p:nvSpPr>
        <p:spPr>
          <a:xfrm>
            <a:off x="7677898" y="5333442"/>
            <a:ext cx="2492922" cy="83099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b="1" dirty="0" smtClean="0"/>
              <a:t>Easy to revise </a:t>
            </a:r>
            <a:r>
              <a:rPr lang="en-US" sz="2400" b="1" dirty="0"/>
              <a:t>the tree </a:t>
            </a:r>
            <a:r>
              <a:rPr lang="en-US" sz="2400" b="1" dirty="0" smtClean="0"/>
              <a:t>structure</a:t>
            </a:r>
            <a:endParaRPr lang="en-US" sz="2400" b="1" dirty="0"/>
          </a:p>
        </p:txBody>
      </p:sp>
    </p:spTree>
    <p:extLst>
      <p:ext uri="{BB962C8B-B14F-4D97-AF65-F5344CB8AC3E}">
        <p14:creationId xmlns:p14="http://schemas.microsoft.com/office/powerpoint/2010/main" val="261906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Research Publications</a:t>
            </a:r>
            <a:endParaRPr lang="en-US" dirty="0"/>
          </a:p>
        </p:txBody>
      </p:sp>
      <p:sp>
        <p:nvSpPr>
          <p:cNvPr id="3" name="Content Placeholder 2"/>
          <p:cNvSpPr>
            <a:spLocks noGrp="1"/>
          </p:cNvSpPr>
          <p:nvPr>
            <p:ph idx="1"/>
          </p:nvPr>
        </p:nvSpPr>
        <p:spPr>
          <a:xfrm>
            <a:off x="1097280" y="1845734"/>
            <a:ext cx="10058400" cy="1406464"/>
          </a:xfrm>
        </p:spPr>
        <p:txBody>
          <a:bodyPr>
            <a:normAutofit/>
          </a:bodyPr>
          <a:lstStyle/>
          <a:p>
            <a:r>
              <a:rPr lang="en-US" sz="2400" dirty="0" smtClean="0"/>
              <a:t>Every year, hundreds of thousands papers are published</a:t>
            </a:r>
          </a:p>
          <a:p>
            <a:pPr lvl="1"/>
            <a:r>
              <a:rPr lang="en-US" sz="2400" dirty="0" smtClean="0"/>
              <a:t>Unstructured data: paper text</a:t>
            </a:r>
          </a:p>
          <a:p>
            <a:pPr lvl="1"/>
            <a:r>
              <a:rPr lang="en-US" sz="2400" dirty="0" smtClean="0"/>
              <a:t>Loosely structured entities: authors, venues</a:t>
            </a:r>
            <a:endParaRPr lang="en-US" sz="2400" dirty="0"/>
          </a:p>
        </p:txBody>
      </p:sp>
      <p:pic>
        <p:nvPicPr>
          <p:cNvPr id="4" name="Picture 2" descr="http://trit.or.tz/wp-content/uploads/2011/02/central-public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188" y="3261978"/>
            <a:ext cx="4448248" cy="290498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val 4"/>
          <p:cNvSpPr/>
          <p:nvPr/>
        </p:nvSpPr>
        <p:spPr>
          <a:xfrm>
            <a:off x="1955905" y="4953827"/>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 name="Oval 5"/>
          <p:cNvSpPr/>
          <p:nvPr/>
        </p:nvSpPr>
        <p:spPr>
          <a:xfrm>
            <a:off x="2708823" y="5500000"/>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 name="Oval 6"/>
          <p:cNvSpPr/>
          <p:nvPr/>
        </p:nvSpPr>
        <p:spPr>
          <a:xfrm>
            <a:off x="3216468" y="4079058"/>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8" name="Straight Connector 7"/>
          <p:cNvCxnSpPr>
            <a:stCxn id="6" idx="0"/>
          </p:cNvCxnSpPr>
          <p:nvPr/>
        </p:nvCxnSpPr>
        <p:spPr>
          <a:xfrm flipH="1" flipV="1">
            <a:off x="2526439" y="4970788"/>
            <a:ext cx="264934" cy="529212"/>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5" idx="7"/>
          </p:cNvCxnSpPr>
          <p:nvPr/>
        </p:nvCxnSpPr>
        <p:spPr>
          <a:xfrm flipV="1">
            <a:off x="2096827" y="4512501"/>
            <a:ext cx="481377" cy="465504"/>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355954" y="4464876"/>
            <a:ext cx="365125" cy="365125"/>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1" name="Rectangle 10"/>
          <p:cNvSpPr/>
          <p:nvPr/>
        </p:nvSpPr>
        <p:spPr>
          <a:xfrm>
            <a:off x="2508354" y="4617276"/>
            <a:ext cx="365125" cy="365125"/>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2" name="Rectangle 11"/>
          <p:cNvSpPr/>
          <p:nvPr/>
        </p:nvSpPr>
        <p:spPr>
          <a:xfrm>
            <a:off x="2660753" y="4769677"/>
            <a:ext cx="1163846" cy="340554"/>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papers</a:t>
            </a:r>
            <a:endParaRPr lang="en-US" sz="2400" dirty="0">
              <a:solidFill>
                <a:srgbClr val="000000"/>
              </a:solidFill>
            </a:endParaRPr>
          </a:p>
        </p:txBody>
      </p:sp>
      <p:cxnSp>
        <p:nvCxnSpPr>
          <p:cNvPr id="13" name="Straight Connector 12"/>
          <p:cNvCxnSpPr>
            <a:stCxn id="6" idx="6"/>
          </p:cNvCxnSpPr>
          <p:nvPr/>
        </p:nvCxnSpPr>
        <p:spPr>
          <a:xfrm flipV="1">
            <a:off x="2873923" y="5102751"/>
            <a:ext cx="411166" cy="47979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2147115" y="4922519"/>
            <a:ext cx="379324" cy="559628"/>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7" idx="2"/>
          </p:cNvCxnSpPr>
          <p:nvPr/>
        </p:nvCxnSpPr>
        <p:spPr>
          <a:xfrm flipH="1">
            <a:off x="2705117" y="4161608"/>
            <a:ext cx="511351" cy="332108"/>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1967015" y="5419134"/>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7" name="Oval 16"/>
          <p:cNvSpPr/>
          <p:nvPr/>
        </p:nvSpPr>
        <p:spPr>
          <a:xfrm>
            <a:off x="3719177" y="5654011"/>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18" name="Straight Connector 17"/>
          <p:cNvCxnSpPr>
            <a:endCxn id="17" idx="1"/>
          </p:cNvCxnSpPr>
          <p:nvPr/>
        </p:nvCxnSpPr>
        <p:spPr>
          <a:xfrm>
            <a:off x="3417028" y="5119246"/>
            <a:ext cx="326327" cy="558943"/>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309568" y="3911809"/>
            <a:ext cx="1027543" cy="3323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venue</a:t>
            </a:r>
            <a:endParaRPr lang="en-US" sz="2400" dirty="0">
              <a:solidFill>
                <a:schemeClr val="tx1"/>
              </a:solidFill>
            </a:endParaRPr>
          </a:p>
        </p:txBody>
      </p:sp>
      <p:sp>
        <p:nvSpPr>
          <p:cNvPr id="20" name="Rectangle 19"/>
          <p:cNvSpPr/>
          <p:nvPr/>
        </p:nvSpPr>
        <p:spPr>
          <a:xfrm>
            <a:off x="2414036" y="5662614"/>
            <a:ext cx="1061227" cy="3202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author</a:t>
            </a:r>
            <a:endParaRPr lang="en-US" sz="2400" dirty="0">
              <a:solidFill>
                <a:schemeClr val="tx1"/>
              </a:solidFill>
            </a:endParaRPr>
          </a:p>
        </p:txBody>
      </p:sp>
      <p:sp>
        <p:nvSpPr>
          <p:cNvPr id="21" name="Rounded Rectangle 20"/>
          <p:cNvSpPr/>
          <p:nvPr/>
        </p:nvSpPr>
        <p:spPr>
          <a:xfrm>
            <a:off x="1872620" y="3874692"/>
            <a:ext cx="2585720" cy="2206625"/>
          </a:xfrm>
          <a:prstGeom prst="roundRect">
            <a:avLst/>
          </a:prstGeom>
          <a:no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V="1">
            <a:off x="4514563" y="3271442"/>
            <a:ext cx="1354145" cy="1798532"/>
          </a:xfrm>
          <a:prstGeom prst="line">
            <a:avLst/>
          </a:prstGeom>
          <a:ln>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514563" y="5069973"/>
            <a:ext cx="1287625" cy="981521"/>
          </a:xfrm>
          <a:prstGeom prst="line">
            <a:avLst/>
          </a:prstGeom>
          <a:ln>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22" name="Slide Number Placeholder 21"/>
          <p:cNvSpPr>
            <a:spLocks noGrp="1"/>
          </p:cNvSpPr>
          <p:nvPr>
            <p:ph type="sldNum" sz="quarter" idx="12"/>
          </p:nvPr>
        </p:nvSpPr>
        <p:spPr/>
        <p:txBody>
          <a:bodyPr/>
          <a:lstStyle/>
          <a:p>
            <a:fld id="{6113E31D-E2AB-40D1-8B51-AFA5AFEF393A}" type="slidenum">
              <a:rPr lang="en-US" smtClean="0"/>
              <a:t>5</a:t>
            </a:fld>
            <a:endParaRPr lang="en-US" dirty="0"/>
          </a:p>
        </p:txBody>
      </p:sp>
    </p:spTree>
    <p:extLst>
      <p:ext uri="{BB962C8B-B14F-4D97-AF65-F5344CB8AC3E}">
        <p14:creationId xmlns:p14="http://schemas.microsoft.com/office/powerpoint/2010/main" val="1322266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Scalable Tensor Recursive Orthogonal Decomposition </a:t>
            </a:r>
          </a:p>
        </p:txBody>
      </p:sp>
      <p:sp>
        <p:nvSpPr>
          <p:cNvPr id="3" name="Content Placeholder 2"/>
          <p:cNvSpPr>
            <a:spLocks noGrp="1"/>
          </p:cNvSpPr>
          <p:nvPr>
            <p:ph idx="1"/>
          </p:nvPr>
        </p:nvSpPr>
        <p:spPr>
          <a:xfrm>
            <a:off x="1155337" y="5420073"/>
            <a:ext cx="8221138" cy="594073"/>
          </a:xfrm>
        </p:spPr>
        <p:txBody>
          <a:bodyPr/>
          <a:lstStyle/>
          <a:p>
            <a:pPr lvl="0">
              <a:buClr>
                <a:srgbClr val="E48312"/>
              </a:buClr>
            </a:pPr>
            <a:r>
              <a:rPr lang="en-US" sz="2400" b="1" i="1" dirty="0">
                <a:solidFill>
                  <a:srgbClr val="000000"/>
                </a:solidFill>
              </a:rPr>
              <a:t>Theorem</a:t>
            </a:r>
            <a:r>
              <a:rPr lang="en-US" altLang="zh-CN" sz="2400" b="1" i="1" dirty="0">
                <a:solidFill>
                  <a:srgbClr val="000000"/>
                </a:solidFill>
              </a:rPr>
              <a:t>. </a:t>
            </a:r>
            <a:r>
              <a:rPr lang="en-US" sz="2400" i="1" dirty="0" smtClean="0">
                <a:solidFill>
                  <a:srgbClr val="000000">
                    <a:lumMod val="75000"/>
                    <a:lumOff val="25000"/>
                  </a:srgbClr>
                </a:solidFill>
              </a:rPr>
              <a:t>STROD ensures robust recovery and revision</a:t>
            </a:r>
            <a:endParaRPr lang="en-US" sz="2400" i="1" dirty="0">
              <a:solidFill>
                <a:srgbClr val="000000">
                  <a:lumMod val="75000"/>
                  <a:lumOff val="25000"/>
                </a:srgbClr>
              </a:solidFill>
            </a:endParaRPr>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50</a:t>
            </a:fld>
            <a:endParaRPr lang="en-US" dirty="0"/>
          </a:p>
        </p:txBody>
      </p:sp>
      <p:sp>
        <p:nvSpPr>
          <p:cNvPr id="5" name="Bent-Up Arrow 4"/>
          <p:cNvSpPr/>
          <p:nvPr/>
        </p:nvSpPr>
        <p:spPr>
          <a:xfrm rot="5400000">
            <a:off x="1075840" y="3375744"/>
            <a:ext cx="761232" cy="481230"/>
          </a:xfrm>
          <a:prstGeom prst="bentUpArrow">
            <a:avLst>
              <a:gd name="adj1" fmla="val 18514"/>
              <a:gd name="adj2" fmla="val 25000"/>
              <a:gd name="adj3" fmla="val 25000"/>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6" name="Content Placeholder 4"/>
          <p:cNvGraphicFramePr>
            <a:graphicFrameLocks/>
          </p:cNvGraphicFramePr>
          <p:nvPr>
            <p:extLst/>
          </p:nvPr>
        </p:nvGraphicFramePr>
        <p:xfrm>
          <a:off x="1786863" y="3591431"/>
          <a:ext cx="3547907" cy="158496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961271">
                  <a:extLst>
                    <a:ext uri="{9D8B030D-6E8A-4147-A177-3AD203B41FA5}">
                      <a16:colId xmlns:a16="http://schemas.microsoft.com/office/drawing/2014/main" xmlns="" val="2944965382"/>
                    </a:ext>
                  </a:extLst>
                </a:gridCol>
                <a:gridCol w="1249845">
                  <a:extLst>
                    <a:ext uri="{9D8B030D-6E8A-4147-A177-3AD203B41FA5}">
                      <a16:colId xmlns:a16="http://schemas.microsoft.com/office/drawing/2014/main" xmlns="" val="1316219228"/>
                    </a:ext>
                  </a:extLst>
                </a:gridCol>
                <a:gridCol w="1336791">
                  <a:extLst>
                    <a:ext uri="{9D8B030D-6E8A-4147-A177-3AD203B41FA5}">
                      <a16:colId xmlns:a16="http://schemas.microsoft.com/office/drawing/2014/main" xmlns="" val="3285505006"/>
                    </a:ext>
                  </a:extLst>
                </a:gridCol>
              </a:tblGrid>
              <a:tr h="3509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 0.03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dirty="0" smtClean="0"/>
                        <a:t>AB:</a:t>
                      </a:r>
                      <a:r>
                        <a:rPr lang="en-US" sz="2000" u="none" baseline="0" dirty="0" smtClean="0"/>
                        <a:t> 0.001</a:t>
                      </a:r>
                      <a:endParaRPr lang="en-US" sz="2000" u="none" dirty="0" smtClean="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ABC: 0.001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xmlns="" val="3263063063"/>
                  </a:ext>
                </a:extLst>
              </a:tr>
              <a:tr h="3509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B: 0.01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dirty="0" smtClean="0"/>
                        <a:t>BC: 0.002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ABD: 0.005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1486512946"/>
                  </a:ext>
                </a:extLst>
              </a:tr>
              <a:tr h="350948">
                <a:tc>
                  <a:txBody>
                    <a:bodyPr/>
                    <a:lstStyle/>
                    <a:p>
                      <a:pPr algn="ctr"/>
                      <a:r>
                        <a:rPr lang="en-US" sz="2000" dirty="0" smtClean="0"/>
                        <a:t>C: 0.04</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u="none" dirty="0" smtClean="0"/>
                        <a:t>AC</a:t>
                      </a:r>
                      <a:r>
                        <a:rPr lang="en-US" sz="2000" u="none" baseline="0" dirty="0" smtClean="0"/>
                        <a:t>: 0.003</a:t>
                      </a:r>
                      <a:endParaRPr lang="en-US" sz="2000" u="none"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BCD</a:t>
                      </a:r>
                      <a:r>
                        <a:rPr lang="en-US" sz="2000" baseline="0" dirty="0" smtClean="0"/>
                        <a:t>: 0.004</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2440658358"/>
                  </a:ext>
                </a:extLst>
              </a:tr>
              <a:tr h="350948">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3443254590"/>
                  </a:ext>
                </a:extLst>
              </a:tr>
            </a:tbl>
          </a:graphicData>
        </a:graphic>
      </p:graphicFrame>
      <p:sp>
        <p:nvSpPr>
          <p:cNvPr id="7" name="Rectangle 6"/>
          <p:cNvSpPr/>
          <p:nvPr/>
        </p:nvSpPr>
        <p:spPr>
          <a:xfrm>
            <a:off x="1915194" y="3256085"/>
            <a:ext cx="3551935" cy="400110"/>
          </a:xfrm>
          <a:prstGeom prst="rect">
            <a:avLst/>
          </a:prstGeom>
        </p:spPr>
        <p:txBody>
          <a:bodyPr wrap="square">
            <a:spAutoFit/>
          </a:bodyPr>
          <a:lstStyle/>
          <a:p>
            <a:r>
              <a:rPr lang="en-US" sz="2000" dirty="0" smtClean="0"/>
              <a:t>Normalized pattern counts for t</a:t>
            </a:r>
            <a:endParaRPr lang="en-US" sz="2000" i="1" dirty="0"/>
          </a:p>
        </p:txBody>
      </p:sp>
      <p:pic>
        <p:nvPicPr>
          <p:cNvPr id="59" name="Picture 58"/>
          <p:cNvPicPr>
            <a:picLocks noChangeAspect="1"/>
          </p:cNvPicPr>
          <p:nvPr/>
        </p:nvPicPr>
        <p:blipFill>
          <a:blip r:embed="rId2"/>
          <a:stretch>
            <a:fillRect/>
          </a:stretch>
        </p:blipFill>
        <p:spPr>
          <a:xfrm>
            <a:off x="8239898" y="3616359"/>
            <a:ext cx="679216" cy="682390"/>
          </a:xfrm>
          <a:prstGeom prst="rect">
            <a:avLst/>
          </a:prstGeom>
        </p:spPr>
      </p:pic>
      <p:cxnSp>
        <p:nvCxnSpPr>
          <p:cNvPr id="60" name="Straight Arrow Connector 59"/>
          <p:cNvCxnSpPr/>
          <p:nvPr/>
        </p:nvCxnSpPr>
        <p:spPr>
          <a:xfrm>
            <a:off x="8239898" y="4495360"/>
            <a:ext cx="566824"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8394234" y="4328176"/>
            <a:ext cx="288862" cy="369332"/>
          </a:xfrm>
          <a:prstGeom prst="rect">
            <a:avLst/>
          </a:prstGeom>
          <a:solidFill>
            <a:schemeClr val="bg1"/>
          </a:solidFill>
        </p:spPr>
        <p:txBody>
          <a:bodyPr wrap="none">
            <a:spAutoFit/>
          </a:bodyPr>
          <a:lstStyle/>
          <a:p>
            <a:r>
              <a:rPr lang="en-US" i="1" dirty="0" smtClean="0"/>
              <a:t>k</a:t>
            </a:r>
            <a:endParaRPr lang="en-US" i="1" dirty="0"/>
          </a:p>
        </p:txBody>
      </p:sp>
      <p:cxnSp>
        <p:nvCxnSpPr>
          <p:cNvPr id="62" name="Straight Arrow Connector 61"/>
          <p:cNvCxnSpPr/>
          <p:nvPr/>
        </p:nvCxnSpPr>
        <p:spPr>
          <a:xfrm flipV="1">
            <a:off x="8799564" y="4195464"/>
            <a:ext cx="196110" cy="21674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8848658" y="4240756"/>
            <a:ext cx="214889" cy="369332"/>
          </a:xfrm>
          <a:prstGeom prst="rect">
            <a:avLst/>
          </a:prstGeom>
          <a:noFill/>
        </p:spPr>
        <p:txBody>
          <a:bodyPr wrap="square">
            <a:spAutoFit/>
          </a:bodyPr>
          <a:lstStyle/>
          <a:p>
            <a:r>
              <a:rPr lang="en-US" dirty="0" smtClean="0"/>
              <a:t>k</a:t>
            </a:r>
            <a:endParaRPr lang="en-US" dirty="0"/>
          </a:p>
        </p:txBody>
      </p:sp>
      <p:cxnSp>
        <p:nvCxnSpPr>
          <p:cNvPr id="64" name="Straight Arrow Connector 63"/>
          <p:cNvCxnSpPr/>
          <p:nvPr/>
        </p:nvCxnSpPr>
        <p:spPr>
          <a:xfrm>
            <a:off x="8100210" y="3769282"/>
            <a:ext cx="0" cy="54932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7962258" y="3879377"/>
            <a:ext cx="201080" cy="369332"/>
          </a:xfrm>
          <a:prstGeom prst="rect">
            <a:avLst/>
          </a:prstGeom>
          <a:solidFill>
            <a:schemeClr val="bg1"/>
          </a:solidFill>
        </p:spPr>
        <p:txBody>
          <a:bodyPr wrap="square">
            <a:spAutoFit/>
          </a:bodyPr>
          <a:lstStyle/>
          <a:p>
            <a:r>
              <a:rPr lang="en-US" i="1" dirty="0"/>
              <a:t>k</a:t>
            </a:r>
          </a:p>
        </p:txBody>
      </p:sp>
      <mc:AlternateContent xmlns:mc="http://schemas.openxmlformats.org/markup-compatibility/2006" xmlns:a14="http://schemas.microsoft.com/office/drawing/2010/main">
        <mc:Choice Requires="a14">
          <p:sp>
            <p:nvSpPr>
              <p:cNvPr id="66" name="Rectangle 65"/>
              <p:cNvSpPr/>
              <p:nvPr/>
            </p:nvSpPr>
            <p:spPr>
              <a:xfrm>
                <a:off x="8217159" y="4624494"/>
                <a:ext cx="716863" cy="37619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rPr>
                          </m:ctrlPr>
                        </m:accPr>
                        <m:e>
                          <m:r>
                            <a:rPr lang="en-US" i="1" dirty="0">
                              <a:latin typeface="Cambria Math" panose="02040503050406030204" pitchFamily="18" charset="0"/>
                            </a:rPr>
                            <m:t>𝑇</m:t>
                          </m:r>
                        </m:e>
                      </m:acc>
                      <m:r>
                        <a:rPr lang="en-US" b="0" i="1" dirty="0" smtClean="0">
                          <a:latin typeface="Cambria Math" panose="02040503050406030204" pitchFamily="18" charset="0"/>
                        </a:rPr>
                        <m:t>(</m:t>
                      </m:r>
                      <m:r>
                        <a:rPr lang="en-US" b="0" i="1" dirty="0" smtClean="0">
                          <a:latin typeface="Cambria Math" panose="02040503050406030204" pitchFamily="18" charset="0"/>
                        </a:rPr>
                        <m:t>𝑡</m:t>
                      </m:r>
                      <m:r>
                        <a:rPr lang="en-US" b="0" i="1" dirty="0" smtClean="0">
                          <a:latin typeface="Cambria Math" panose="02040503050406030204" pitchFamily="18" charset="0"/>
                        </a:rPr>
                        <m:t>)</m:t>
                      </m:r>
                    </m:oMath>
                  </m:oMathPara>
                </a14:m>
                <a:endParaRPr lang="en-US" dirty="0"/>
              </a:p>
            </p:txBody>
          </p:sp>
        </mc:Choice>
        <mc:Fallback xmlns="">
          <p:sp>
            <p:nvSpPr>
              <p:cNvPr id="66" name="Rectangle 65"/>
              <p:cNvSpPr>
                <a:spLocks noRot="1" noChangeAspect="1" noMove="1" noResize="1" noEditPoints="1" noAdjustHandles="1" noChangeArrowheads="1" noChangeShapeType="1" noTextEdit="1"/>
              </p:cNvSpPr>
              <p:nvPr/>
            </p:nvSpPr>
            <p:spPr>
              <a:xfrm>
                <a:off x="8217159" y="4624494"/>
                <a:ext cx="716863" cy="376193"/>
              </a:xfrm>
              <a:prstGeom prst="rect">
                <a:avLst/>
              </a:prstGeom>
              <a:blipFill rotWithShape="0">
                <a:blip r:embed="rId3"/>
                <a:stretch>
                  <a:fillRect t="-4918" b="-13115"/>
                </a:stretch>
              </a:blipFill>
            </p:spPr>
            <p:txBody>
              <a:bodyPr/>
              <a:lstStyle/>
              <a:p>
                <a:r>
                  <a:rPr lang="en-US">
                    <a:noFill/>
                  </a:rPr>
                  <a:t> </a:t>
                </a:r>
              </a:p>
            </p:txBody>
          </p:sp>
        </mc:Fallback>
      </mc:AlternateContent>
      <p:sp>
        <p:nvSpPr>
          <p:cNvPr id="67" name="Striped Right Arrow 66"/>
          <p:cNvSpPr/>
          <p:nvPr/>
        </p:nvSpPr>
        <p:spPr>
          <a:xfrm>
            <a:off x="9058801" y="3948735"/>
            <a:ext cx="549312" cy="18364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Left Brace 67"/>
          <p:cNvSpPr/>
          <p:nvPr/>
        </p:nvSpPr>
        <p:spPr>
          <a:xfrm>
            <a:off x="9775093" y="2647752"/>
            <a:ext cx="228730" cy="294617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Rectangle 68"/>
          <p:cNvSpPr/>
          <p:nvPr/>
        </p:nvSpPr>
        <p:spPr>
          <a:xfrm>
            <a:off x="928190" y="1985923"/>
            <a:ext cx="799496" cy="708975"/>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1080591" y="2138323"/>
            <a:ext cx="899008" cy="724887"/>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1224463" y="2286511"/>
            <a:ext cx="967211" cy="771050"/>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Input corpus</a:t>
            </a:r>
            <a:endParaRPr lang="en-US" sz="2000" dirty="0">
              <a:solidFill>
                <a:srgbClr val="000000"/>
              </a:solidFill>
            </a:endParaRPr>
          </a:p>
        </p:txBody>
      </p:sp>
      <mc:AlternateContent xmlns:mc="http://schemas.openxmlformats.org/markup-compatibility/2006" xmlns:a14="http://schemas.microsoft.com/office/drawing/2010/main">
        <mc:Choice Requires="a14">
          <p:sp>
            <p:nvSpPr>
              <p:cNvPr id="72" name="Oval 71"/>
              <p:cNvSpPr>
                <a:spLocks noChangeArrowheads="1"/>
              </p:cNvSpPr>
              <p:nvPr/>
            </p:nvSpPr>
            <p:spPr bwMode="auto">
              <a:xfrm>
                <a:off x="10053629" y="2295714"/>
                <a:ext cx="1582530" cy="530225"/>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𝒕</m:t>
                        </m:r>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m:t>
                        </m:r>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72" name="Oval 71"/>
              <p:cNvSpPr>
                <a:spLocks noRot="1" noChangeAspect="1" noMove="1" noResize="1" noEditPoints="1" noAdjustHandles="1" noChangeArrowheads="1" noChangeShapeType="1" noTextEdit="1"/>
              </p:cNvSpPr>
              <p:nvPr/>
            </p:nvSpPr>
            <p:spPr bwMode="auto">
              <a:xfrm>
                <a:off x="10053629" y="2295714"/>
                <a:ext cx="1582530" cy="530225"/>
              </a:xfrm>
              <a:prstGeom prst="ellipse">
                <a:avLst/>
              </a:prstGeom>
              <a:blipFill rotWithShape="0">
                <a:blip r:embed="rId4"/>
                <a:stretch>
                  <a:fillRect/>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Oval 6"/>
              <p:cNvSpPr>
                <a:spLocks noChangeArrowheads="1"/>
              </p:cNvSpPr>
              <p:nvPr/>
            </p:nvSpPr>
            <p:spPr bwMode="auto">
              <a:xfrm>
                <a:off x="10073160" y="4719004"/>
                <a:ext cx="1467719" cy="511970"/>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𝒕</m:t>
                        </m:r>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m:t>
                        </m:r>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73" name="Oval 6"/>
              <p:cNvSpPr>
                <a:spLocks noRot="1" noChangeAspect="1" noMove="1" noResize="1" noEditPoints="1" noAdjustHandles="1" noChangeArrowheads="1" noChangeShapeType="1" noTextEdit="1"/>
              </p:cNvSpPr>
              <p:nvPr/>
            </p:nvSpPr>
            <p:spPr bwMode="auto">
              <a:xfrm>
                <a:off x="10073160" y="4719004"/>
                <a:ext cx="1467719" cy="511970"/>
              </a:xfrm>
              <a:prstGeom prst="ellipse">
                <a:avLst/>
              </a:prstGeom>
              <a:blipFill rotWithShape="0">
                <a:blip r:embed="rId5"/>
                <a:stretch>
                  <a:fillRect b="-1163"/>
                </a:stretch>
              </a:blipFill>
              <a:ln w="9525" algn="ctr">
                <a:solidFill>
                  <a:schemeClr val="tx1"/>
                </a:solidFill>
                <a:round/>
                <a:headEnd/>
                <a:tailEnd/>
              </a:ln>
            </p:spPr>
            <p:txBody>
              <a:bodyPr/>
              <a:lstStyle/>
              <a:p>
                <a:r>
                  <a:rPr lang="en-US">
                    <a:noFill/>
                  </a:rPr>
                  <a:t> </a:t>
                </a:r>
              </a:p>
            </p:txBody>
          </p:sp>
        </mc:Fallback>
      </mc:AlternateContent>
      <p:sp>
        <p:nvSpPr>
          <p:cNvPr id="74" name="Text Box 10"/>
          <p:cNvSpPr txBox="1">
            <a:spLocks noChangeArrowheads="1"/>
          </p:cNvSpPr>
          <p:nvPr/>
        </p:nvSpPr>
        <p:spPr bwMode="auto">
          <a:xfrm>
            <a:off x="10537472" y="4086178"/>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75" name="Text Box 13"/>
          <p:cNvSpPr txBox="1">
            <a:spLocks noChangeArrowheads="1"/>
          </p:cNvSpPr>
          <p:nvPr/>
        </p:nvSpPr>
        <p:spPr bwMode="auto">
          <a:xfrm>
            <a:off x="10075511" y="2939019"/>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0.3 </a:t>
            </a:r>
            <a:br>
              <a:rPr lang="en-US" altLang="zh-CN" dirty="0">
                <a:ea typeface="SimSun" panose="02010600030101010101" pitchFamily="2" charset="-122"/>
              </a:rPr>
            </a:br>
            <a:r>
              <a:rPr lang="en-US" altLang="zh-CN" dirty="0">
                <a:ea typeface="SimSun" panose="02010600030101010101" pitchFamily="2" charset="-122"/>
              </a:rPr>
              <a:t>response  0.2</a:t>
            </a:r>
            <a:br>
              <a:rPr lang="en-US" altLang="zh-CN" dirty="0">
                <a:ea typeface="SimSun" panose="02010600030101010101" pitchFamily="2" charset="-122"/>
              </a:rPr>
            </a:br>
            <a:r>
              <a:rPr lang="en-US" altLang="zh-CN" dirty="0">
                <a:ea typeface="SimSun" panose="02010600030101010101" pitchFamily="2" charset="-122"/>
              </a:rPr>
              <a:t>...</a:t>
            </a:r>
          </a:p>
        </p:txBody>
      </p:sp>
      <p:sp>
        <p:nvSpPr>
          <p:cNvPr id="76" name="Text Box 14"/>
          <p:cNvSpPr txBox="1">
            <a:spLocks noChangeArrowheads="1"/>
          </p:cNvSpPr>
          <p:nvPr/>
        </p:nvSpPr>
        <p:spPr bwMode="auto">
          <a:xfrm>
            <a:off x="10073160" y="5380224"/>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0.1</a:t>
            </a:r>
            <a:br>
              <a:rPr lang="en-US" altLang="zh-CN" dirty="0">
                <a:ea typeface="SimSun" panose="02010600030101010101" pitchFamily="2" charset="-122"/>
              </a:rPr>
            </a:br>
            <a:r>
              <a:rPr lang="en-US" altLang="zh-CN" dirty="0">
                <a:ea typeface="SimSun" panose="02010600030101010101" pitchFamily="2" charset="-122"/>
              </a:rPr>
              <a:t>relief 0.05</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sp>
        <p:nvSpPr>
          <p:cNvPr id="77" name="Striped Right Arrow 76"/>
          <p:cNvSpPr/>
          <p:nvPr/>
        </p:nvSpPr>
        <p:spPr>
          <a:xfrm>
            <a:off x="5470729" y="3885398"/>
            <a:ext cx="2414969" cy="174384"/>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Multiply 77"/>
          <p:cNvSpPr/>
          <p:nvPr/>
        </p:nvSpPr>
        <p:spPr>
          <a:xfrm>
            <a:off x="3693141" y="3495202"/>
            <a:ext cx="1964080" cy="1717344"/>
          </a:xfrm>
          <a:prstGeom prst="mathMultiply">
            <a:avLst>
              <a:gd name="adj1" fmla="val 7922"/>
            </a:avLst>
          </a:prstGeom>
          <a:solidFill>
            <a:srgbClr val="865640">
              <a:alpha val="3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3" name="Bent-Up Arrow 82"/>
          <p:cNvSpPr/>
          <p:nvPr/>
        </p:nvSpPr>
        <p:spPr>
          <a:xfrm rot="10800000" flipH="1">
            <a:off x="3765698" y="2668500"/>
            <a:ext cx="5033866" cy="748185"/>
          </a:xfrm>
          <a:prstGeom prst="bentUpArrow">
            <a:avLst>
              <a:gd name="adj1" fmla="val 9337"/>
              <a:gd name="adj2" fmla="val 15250"/>
              <a:gd name="adj3" fmla="val 19264"/>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Footer Placeholder 99"/>
          <p:cNvSpPr>
            <a:spLocks noGrp="1"/>
          </p:cNvSpPr>
          <p:nvPr>
            <p:ph type="ftr" sz="quarter" idx="11"/>
          </p:nvPr>
        </p:nvSpPr>
        <p:spPr>
          <a:xfrm>
            <a:off x="3686185" y="6459785"/>
            <a:ext cx="4822804" cy="365125"/>
          </a:xfrm>
        </p:spPr>
        <p:txBody>
          <a:bodyPr/>
          <a:lstStyle/>
          <a:p>
            <a:r>
              <a:rPr lang="en-US" dirty="0" smtClean="0"/>
              <a:t>[Wang et al. 14b]</a:t>
            </a:r>
            <a:endParaRPr lang="en-US" dirty="0"/>
          </a:p>
        </p:txBody>
      </p:sp>
      <p:sp>
        <p:nvSpPr>
          <p:cNvPr id="89" name="Rectangle 88"/>
          <p:cNvSpPr/>
          <p:nvPr/>
        </p:nvSpPr>
        <p:spPr>
          <a:xfrm>
            <a:off x="2303517" y="2558406"/>
            <a:ext cx="1226490" cy="46166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sz="2400" dirty="0" smtClean="0"/>
              <a:t>+ Topic </a:t>
            </a:r>
            <a:r>
              <a:rPr lang="en-US" sz="2400" i="1" dirty="0" smtClean="0"/>
              <a:t>t</a:t>
            </a:r>
            <a:endParaRPr lang="en-US" sz="2400" i="1" dirty="0"/>
          </a:p>
        </p:txBody>
      </p:sp>
      <p:cxnSp>
        <p:nvCxnSpPr>
          <p:cNvPr id="92" name="Elbow Connector 91"/>
          <p:cNvCxnSpPr>
            <a:stCxn id="72" idx="0"/>
            <a:endCxn id="89" idx="0"/>
          </p:cNvCxnSpPr>
          <p:nvPr/>
        </p:nvCxnSpPr>
        <p:spPr>
          <a:xfrm rot="16200000" flipH="1" flipV="1">
            <a:off x="6749482" y="-1537006"/>
            <a:ext cx="262692" cy="7928132"/>
          </a:xfrm>
          <a:prstGeom prst="bentConnector3">
            <a:avLst>
              <a:gd name="adj1" fmla="val -87022"/>
            </a:avLst>
          </a:prstGeom>
          <a:ln w="38100">
            <a:prstDash val="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497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Methodologies of Topic Mining</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51</a:t>
            </a:fld>
            <a:endParaRPr lang="en-US" dirty="0"/>
          </a:p>
        </p:txBody>
      </p:sp>
      <p:graphicFrame>
        <p:nvGraphicFramePr>
          <p:cNvPr id="6" name="Diagram 5"/>
          <p:cNvGraphicFramePr/>
          <p:nvPr>
            <p:extLst>
              <p:ext uri="{D42A27DB-BD31-4B8C-83A1-F6EECF244321}">
                <p14:modId xmlns:p14="http://schemas.microsoft.com/office/powerpoint/2010/main" val="964851582"/>
              </p:ext>
            </p:extLst>
          </p:nvPr>
        </p:nvGraphicFramePr>
        <p:xfrm>
          <a:off x="1027523" y="1951346"/>
          <a:ext cx="10322350" cy="4147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98437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0" dirty="0" smtClean="0"/>
              <a:t>Unigrams -&gt; N-Grams</a:t>
            </a:r>
            <a:endParaRPr lang="en-US" dirty="0"/>
          </a:p>
        </p:txBody>
      </p:sp>
      <p:sp>
        <p:nvSpPr>
          <p:cNvPr id="7" name="Content Placeholder 6"/>
          <p:cNvSpPr>
            <a:spLocks noGrp="1"/>
          </p:cNvSpPr>
          <p:nvPr>
            <p:ph idx="1"/>
          </p:nvPr>
        </p:nvSpPr>
        <p:spPr/>
        <p:txBody>
          <a:bodyPr>
            <a:normAutofit/>
          </a:bodyPr>
          <a:lstStyle/>
          <a:p>
            <a:pPr>
              <a:buFont typeface="Wingdings" panose="05000000000000000000" pitchFamily="2" charset="2"/>
              <a:buChar char="q"/>
            </a:pPr>
            <a:r>
              <a:rPr lang="en-US" sz="2400" dirty="0" smtClean="0"/>
              <a:t> Motivation: </a:t>
            </a:r>
            <a:r>
              <a:rPr lang="en-US" sz="2400" dirty="0"/>
              <a:t>unigrams can be difficult to </a:t>
            </a:r>
            <a:r>
              <a:rPr lang="en-US" sz="2400" dirty="0" smtClean="0"/>
              <a:t>interpret</a:t>
            </a:r>
          </a:p>
          <a:p>
            <a:pPr>
              <a:buFont typeface="Wingdings" panose="05000000000000000000" pitchFamily="2" charset="2"/>
              <a:buChar char="q"/>
            </a:pPr>
            <a:endParaRPr lang="en-US" sz="2200" dirty="0"/>
          </a:p>
        </p:txBody>
      </p:sp>
      <p:sp>
        <p:nvSpPr>
          <p:cNvPr id="4" name="Slide Number Placeholder 3"/>
          <p:cNvSpPr>
            <a:spLocks noGrp="1"/>
          </p:cNvSpPr>
          <p:nvPr>
            <p:ph type="sldNum" sz="quarter" idx="12"/>
          </p:nvPr>
        </p:nvSpPr>
        <p:spPr/>
        <p:txBody>
          <a:bodyPr/>
          <a:lstStyle/>
          <a:p>
            <a:fld id="{6113E31D-E2AB-40D1-8B51-AFA5AFEF393A}" type="slidenum">
              <a:rPr lang="en-US" smtClean="0"/>
              <a:t>52</a:t>
            </a:fld>
            <a:endParaRPr lang="en-US" dirty="0"/>
          </a:p>
        </p:txBody>
      </p:sp>
      <p:graphicFrame>
        <p:nvGraphicFramePr>
          <p:cNvPr id="9" name="Content Placeholder 4"/>
          <p:cNvGraphicFramePr>
            <a:graphicFrameLocks/>
          </p:cNvGraphicFramePr>
          <p:nvPr>
            <p:extLst>
              <p:ext uri="{D42A27DB-BD31-4B8C-83A1-F6EECF244321}">
                <p14:modId xmlns:p14="http://schemas.microsoft.com/office/powerpoint/2010/main" val="1582336791"/>
              </p:ext>
            </p:extLst>
          </p:nvPr>
        </p:nvGraphicFramePr>
        <p:xfrm>
          <a:off x="1884583" y="2302934"/>
          <a:ext cx="2743200" cy="356616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2743200"/>
              </a:tblGrid>
              <a:tr h="385070">
                <a:tc>
                  <a:txBody>
                    <a:bodyPr/>
                    <a:lstStyle/>
                    <a:p>
                      <a:pPr algn="ctr"/>
                      <a:r>
                        <a:rPr lang="en-US" sz="2000" b="0" i="0" dirty="0" smtClean="0">
                          <a:latin typeface="Gill Sans Light"/>
                          <a:cs typeface="Gill Sans Light"/>
                        </a:rPr>
                        <a:t>learning</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r>
              <a:tr h="385070">
                <a:tc>
                  <a:txBody>
                    <a:bodyPr/>
                    <a:lstStyle/>
                    <a:p>
                      <a:pPr algn="ctr"/>
                      <a:r>
                        <a:rPr lang="en-US" sz="2000" b="0" i="0" dirty="0" smtClean="0">
                          <a:latin typeface="Gill Sans Light"/>
                          <a:cs typeface="Gill Sans Light"/>
                        </a:rPr>
                        <a:t>reinforcement</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85070">
                <a:tc>
                  <a:txBody>
                    <a:bodyPr/>
                    <a:lstStyle/>
                    <a:p>
                      <a:pPr algn="ctr"/>
                      <a:r>
                        <a:rPr lang="en-US" sz="2000" b="0" i="0" dirty="0" smtClean="0">
                          <a:latin typeface="Gill Sans Light"/>
                          <a:cs typeface="Gill Sans Light"/>
                        </a:rPr>
                        <a:t>support</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85070">
                <a:tc>
                  <a:txBody>
                    <a:bodyPr/>
                    <a:lstStyle/>
                    <a:p>
                      <a:pPr algn="ctr"/>
                      <a:r>
                        <a:rPr lang="en-US" sz="2000" b="0" i="0" dirty="0" smtClean="0">
                          <a:latin typeface="Gill Sans Light"/>
                          <a:cs typeface="Gill Sans Light"/>
                        </a:rPr>
                        <a:t>machine</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85070">
                <a:tc>
                  <a:txBody>
                    <a:bodyPr/>
                    <a:lstStyle/>
                    <a:p>
                      <a:pPr algn="ctr"/>
                      <a:r>
                        <a:rPr lang="en-US" sz="2000" b="0" i="0" dirty="0" smtClean="0">
                          <a:latin typeface="Gill Sans Light"/>
                          <a:cs typeface="Gill Sans Light"/>
                        </a:rPr>
                        <a:t>vector</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85070">
                <a:tc>
                  <a:txBody>
                    <a:bodyPr/>
                    <a:lstStyle/>
                    <a:p>
                      <a:pPr algn="ctr"/>
                      <a:r>
                        <a:rPr lang="en-US" sz="2000" b="0" i="0" dirty="0" smtClean="0">
                          <a:latin typeface="Gill Sans Light"/>
                          <a:cs typeface="Gill Sans Light"/>
                        </a:rPr>
                        <a:t>selection</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85070">
                <a:tc>
                  <a:txBody>
                    <a:bodyPr/>
                    <a:lstStyle/>
                    <a:p>
                      <a:pPr algn="ctr"/>
                      <a:r>
                        <a:rPr lang="en-US" sz="2000" b="0" i="0" dirty="0" smtClean="0">
                          <a:latin typeface="Gill Sans Light"/>
                          <a:cs typeface="Gill Sans Light"/>
                        </a:rPr>
                        <a:t>feature</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85070">
                <a:tc>
                  <a:txBody>
                    <a:bodyPr/>
                    <a:lstStyle/>
                    <a:p>
                      <a:pPr algn="ctr"/>
                      <a:r>
                        <a:rPr lang="en-US" sz="2000" b="0" i="0" dirty="0" smtClean="0">
                          <a:latin typeface="Gill Sans Light"/>
                          <a:cs typeface="Gill Sans Light"/>
                        </a:rPr>
                        <a:t>random</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85070">
                <a:tc>
                  <a:txBody>
                    <a:bodyPr/>
                    <a:lstStyle/>
                    <a:p>
                      <a:pPr algn="ctr"/>
                      <a:r>
                        <a:rPr lang="en-US" sz="2000" b="0" i="0" dirty="0" smtClean="0">
                          <a:latin typeface="Gill Sans Light"/>
                          <a:cs typeface="Gill Sans Light"/>
                        </a:rPr>
                        <a:t>:</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r>
            </a:tbl>
          </a:graphicData>
        </a:graphic>
      </p:graphicFrame>
      <p:sp>
        <p:nvSpPr>
          <p:cNvPr id="10" name="Content Placeholder 2"/>
          <p:cNvSpPr txBox="1">
            <a:spLocks/>
          </p:cNvSpPr>
          <p:nvPr/>
        </p:nvSpPr>
        <p:spPr bwMode="auto">
          <a:xfrm>
            <a:off x="5455403" y="4159474"/>
            <a:ext cx="1146746" cy="463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8" tIns="45715" rIns="91428" bIns="45715" numCol="1" anchor="t" anchorCtr="0" compatLnSpc="1">
            <a:prstTxWarp prst="textNoShape">
              <a:avLst/>
            </a:prstTxWarp>
          </a:bodyPr>
          <a:lstStyle>
            <a:lvl1pPr marL="341313" indent="-341313" algn="l" rtl="0" eaLnBrk="0" fontAlgn="base" hangingPunct="0">
              <a:spcBef>
                <a:spcPct val="20000"/>
              </a:spcBef>
              <a:spcAft>
                <a:spcPct val="0"/>
              </a:spcAft>
              <a:buClr>
                <a:schemeClr val="tx2"/>
              </a:buClr>
              <a:buSzPct val="70000"/>
              <a:buFont typeface="Wingdings" pitchFamily="2" charset="2"/>
              <a:buChar char="q"/>
              <a:defRPr sz="2800" b="1"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baseline="0">
                <a:solidFill>
                  <a:schemeClr val="tx1"/>
                </a:solidFill>
                <a:latin typeface="Garamond" pitchFamily="18" charset="0"/>
                <a:ea typeface="+mn-ea"/>
                <a:cs typeface="+mn-cs"/>
              </a:defRPr>
            </a:lvl2pPr>
            <a:lvl3pPr marL="1141413" indent="-227013" algn="l" rtl="0" eaLnBrk="0" fontAlgn="base" hangingPunct="0">
              <a:spcBef>
                <a:spcPct val="20000"/>
              </a:spcBef>
              <a:spcAft>
                <a:spcPct val="0"/>
              </a:spcAft>
              <a:buSzPct val="70000"/>
              <a:buFont typeface="Wingdings" pitchFamily="2" charset="2"/>
              <a:buChar char="§"/>
              <a:defRPr sz="2400" kern="1200">
                <a:solidFill>
                  <a:srgbClr val="8E0000"/>
                </a:solidFill>
                <a:latin typeface="Arial" pitchFamily="34" charset="0"/>
                <a:ea typeface="+mn-ea"/>
                <a:cs typeface="Arial" pitchFamily="34" charset="0"/>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Arial" pitchFamily="34" charset="0"/>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29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35"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0" dirty="0" smtClean="0">
                <a:solidFill>
                  <a:srgbClr val="7F7F7F"/>
                </a:solidFill>
                <a:latin typeface="Gill Sans Light"/>
                <a:cs typeface="Gill Sans Light"/>
              </a:rPr>
              <a:t>versus</a:t>
            </a:r>
            <a:endParaRPr lang="en-US" sz="2400" b="0" dirty="0">
              <a:solidFill>
                <a:srgbClr val="7F7F7F"/>
              </a:solidFill>
              <a:latin typeface="Gill Sans Light"/>
              <a:cs typeface="Gill Sans Light"/>
            </a:endParaRPr>
          </a:p>
        </p:txBody>
      </p:sp>
      <p:graphicFrame>
        <p:nvGraphicFramePr>
          <p:cNvPr id="11" name="Content Placeholder 4"/>
          <p:cNvGraphicFramePr>
            <a:graphicFrameLocks/>
          </p:cNvGraphicFramePr>
          <p:nvPr>
            <p:extLst>
              <p:ext uri="{D42A27DB-BD31-4B8C-83A1-F6EECF244321}">
                <p14:modId xmlns:p14="http://schemas.microsoft.com/office/powerpoint/2010/main" val="4207369207"/>
              </p:ext>
            </p:extLst>
          </p:nvPr>
        </p:nvGraphicFramePr>
        <p:xfrm>
          <a:off x="7335158" y="2394374"/>
          <a:ext cx="3301975" cy="347472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3301975"/>
              </a:tblGrid>
              <a:tr h="370840">
                <a:tc>
                  <a:txBody>
                    <a:bodyPr/>
                    <a:lstStyle/>
                    <a:p>
                      <a:pPr algn="ctr"/>
                      <a:r>
                        <a:rPr lang="en-US" sz="2000" b="0" i="0" dirty="0" smtClean="0">
                          <a:latin typeface="Gill Sans Light"/>
                          <a:cs typeface="Gill Sans Light"/>
                        </a:rPr>
                        <a:t>learning</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r>
              <a:tr h="370840">
                <a:tc>
                  <a:txBody>
                    <a:bodyPr/>
                    <a:lstStyle/>
                    <a:p>
                      <a:pPr algn="ctr"/>
                      <a:r>
                        <a:rPr lang="en-US" sz="2000" b="0" i="0" dirty="0" smtClean="0">
                          <a:latin typeface="Gill Sans Light"/>
                          <a:cs typeface="Gill Sans Light"/>
                        </a:rPr>
                        <a:t>support vector machines</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70840">
                <a:tc>
                  <a:txBody>
                    <a:bodyPr/>
                    <a:lstStyle/>
                    <a:p>
                      <a:pPr algn="ctr"/>
                      <a:r>
                        <a:rPr lang="en-US" sz="2000" b="0" i="0" dirty="0" smtClean="0">
                          <a:latin typeface="Gill Sans Light"/>
                          <a:cs typeface="Gill Sans Light"/>
                        </a:rPr>
                        <a:t>reinforcement learning</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70840">
                <a:tc>
                  <a:txBody>
                    <a:bodyPr/>
                    <a:lstStyle/>
                    <a:p>
                      <a:pPr algn="ctr"/>
                      <a:r>
                        <a:rPr lang="en-US" sz="2000" b="0" i="0" dirty="0" smtClean="0">
                          <a:latin typeface="Gill Sans Light"/>
                          <a:cs typeface="Gill Sans Light"/>
                        </a:rPr>
                        <a:t>feature selection</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70840">
                <a:tc>
                  <a:txBody>
                    <a:bodyPr/>
                    <a:lstStyle/>
                    <a:p>
                      <a:pPr algn="ctr"/>
                      <a:r>
                        <a:rPr lang="en-US" sz="2000" b="0" i="0" dirty="0" smtClean="0">
                          <a:latin typeface="Gill Sans Light"/>
                          <a:cs typeface="Gill Sans Light"/>
                        </a:rPr>
                        <a:t>conditional random fields</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70840">
                <a:tc>
                  <a:txBody>
                    <a:bodyPr/>
                    <a:lstStyle/>
                    <a:p>
                      <a:pPr algn="ctr"/>
                      <a:r>
                        <a:rPr lang="en-US" sz="2000" b="0" i="0" dirty="0" smtClean="0">
                          <a:latin typeface="Gill Sans Light"/>
                          <a:cs typeface="Gill Sans Light"/>
                        </a:rPr>
                        <a:t>classification</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70840">
                <a:tc>
                  <a:txBody>
                    <a:bodyPr/>
                    <a:lstStyle/>
                    <a:p>
                      <a:pPr algn="ctr"/>
                      <a:r>
                        <a:rPr lang="en-US" sz="2000" b="0" i="0" dirty="0" smtClean="0">
                          <a:latin typeface="Gill Sans Light"/>
                          <a:cs typeface="Gill Sans Light"/>
                        </a:rPr>
                        <a:t>decision</a:t>
                      </a:r>
                      <a:r>
                        <a:rPr lang="en-US" sz="2000" b="0" i="0" baseline="0" dirty="0" smtClean="0">
                          <a:latin typeface="Gill Sans Light"/>
                          <a:cs typeface="Gill Sans Light"/>
                        </a:rPr>
                        <a:t> trees</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70840">
                <a:tc>
                  <a:txBody>
                    <a:bodyPr/>
                    <a:lstStyle/>
                    <a:p>
                      <a:pPr algn="ctr"/>
                      <a:r>
                        <a:rPr lang="en-US" sz="2000" b="0" i="0" dirty="0" smtClean="0">
                          <a:latin typeface="Gill Sans Light"/>
                          <a:cs typeface="Gill Sans Light"/>
                        </a:rPr>
                        <a:t>:</a:t>
                      </a:r>
                      <a:endParaRPr lang="en-US" sz="20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bl>
          </a:graphicData>
        </a:graphic>
      </p:graphicFrame>
      <p:sp>
        <p:nvSpPr>
          <p:cNvPr id="12" name="Content Placeholder 2"/>
          <p:cNvSpPr txBox="1">
            <a:spLocks/>
          </p:cNvSpPr>
          <p:nvPr/>
        </p:nvSpPr>
        <p:spPr bwMode="auto">
          <a:xfrm>
            <a:off x="1859796" y="5886244"/>
            <a:ext cx="9004515" cy="463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8" tIns="45715" rIns="91428" bIns="45715" numCol="1" anchor="t" anchorCtr="0" compatLnSpc="1">
            <a:prstTxWarp prst="textNoShape">
              <a:avLst/>
            </a:prstTxWarp>
          </a:bodyPr>
          <a:lstStyle>
            <a:lvl1pPr marL="341313" indent="-341313" algn="l" rtl="0" eaLnBrk="0" fontAlgn="base" hangingPunct="0">
              <a:spcBef>
                <a:spcPct val="20000"/>
              </a:spcBef>
              <a:spcAft>
                <a:spcPct val="0"/>
              </a:spcAft>
              <a:buClr>
                <a:schemeClr val="tx2"/>
              </a:buClr>
              <a:buSzPct val="70000"/>
              <a:buFont typeface="Wingdings" pitchFamily="2" charset="2"/>
              <a:buChar char="q"/>
              <a:defRPr sz="2800" b="1"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baseline="0">
                <a:solidFill>
                  <a:schemeClr val="tx1"/>
                </a:solidFill>
                <a:latin typeface="Garamond" pitchFamily="18" charset="0"/>
                <a:ea typeface="+mn-ea"/>
                <a:cs typeface="+mn-cs"/>
              </a:defRPr>
            </a:lvl2pPr>
            <a:lvl3pPr marL="1141413" indent="-227013" algn="l" rtl="0" eaLnBrk="0" fontAlgn="base" hangingPunct="0">
              <a:spcBef>
                <a:spcPct val="20000"/>
              </a:spcBef>
              <a:spcAft>
                <a:spcPct val="0"/>
              </a:spcAft>
              <a:buSzPct val="70000"/>
              <a:buFont typeface="Wingdings" pitchFamily="2" charset="2"/>
              <a:buChar char="§"/>
              <a:defRPr sz="2400" kern="1200">
                <a:solidFill>
                  <a:srgbClr val="8E0000"/>
                </a:solidFill>
                <a:latin typeface="Arial" pitchFamily="34" charset="0"/>
                <a:ea typeface="+mn-ea"/>
                <a:cs typeface="Arial" pitchFamily="34" charset="0"/>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Arial" pitchFamily="34" charset="0"/>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29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35"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0" dirty="0" smtClean="0">
                <a:solidFill>
                  <a:srgbClr val="7F7F7F"/>
                </a:solidFill>
                <a:latin typeface="Gill Sans Light"/>
                <a:cs typeface="Gill Sans Light"/>
              </a:rPr>
              <a:t>The topic that represents the area of Machine Learning</a:t>
            </a:r>
            <a:endParaRPr lang="en-US" sz="2400" b="0" dirty="0">
              <a:solidFill>
                <a:srgbClr val="7F7F7F"/>
              </a:solidFill>
              <a:latin typeface="Gill Sans Light"/>
              <a:cs typeface="Gill Sans Light"/>
            </a:endParaRPr>
          </a:p>
        </p:txBody>
      </p:sp>
    </p:spTree>
    <p:extLst>
      <p:ext uri="{BB962C8B-B14F-4D97-AF65-F5344CB8AC3E}">
        <p14:creationId xmlns:p14="http://schemas.microsoft.com/office/powerpoint/2010/main" val="37200401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Various Strategies</a:t>
            </a:r>
            <a:endParaRPr lang="en-US" dirty="0"/>
          </a:p>
        </p:txBody>
      </p:sp>
      <p:sp>
        <p:nvSpPr>
          <p:cNvPr id="7" name="Content Placeholder 6"/>
          <p:cNvSpPr>
            <a:spLocks noGrp="1"/>
          </p:cNvSpPr>
          <p:nvPr>
            <p:ph idx="1"/>
          </p:nvPr>
        </p:nvSpPr>
        <p:spPr/>
        <p:txBody>
          <a:bodyPr>
            <a:normAutofit/>
          </a:bodyPr>
          <a:lstStyle/>
          <a:p>
            <a:pPr>
              <a:buFont typeface="Wingdings" panose="05000000000000000000" pitchFamily="2" charset="2"/>
              <a:buChar char="q"/>
            </a:pPr>
            <a:r>
              <a:rPr lang="en-US" sz="2400" dirty="0" smtClean="0"/>
              <a:t> Strategy 1: generate bag-of-words -&gt; generate sequence of tokens</a:t>
            </a:r>
          </a:p>
          <a:p>
            <a:pPr lvl="1"/>
            <a:r>
              <a:rPr lang="en-US" sz="2200" dirty="0" smtClean="0"/>
              <a:t>Bigram topical model [Wallach 06], </a:t>
            </a:r>
            <a:r>
              <a:rPr lang="en-US" sz="2200" dirty="0" smtClean="0">
                <a:solidFill>
                  <a:srgbClr val="C00000"/>
                </a:solidFill>
              </a:rPr>
              <a:t>topical n-gram model</a:t>
            </a:r>
            <a:r>
              <a:rPr lang="en-US" sz="2200" dirty="0" smtClean="0"/>
              <a:t> [Wang et al. 07], </a:t>
            </a:r>
            <a:r>
              <a:rPr lang="en-US" sz="2200" dirty="0" smtClean="0">
                <a:solidFill>
                  <a:srgbClr val="C00000"/>
                </a:solidFill>
              </a:rPr>
              <a:t>phrase discovering topic model</a:t>
            </a:r>
            <a:r>
              <a:rPr lang="en-US" sz="2200" dirty="0" smtClean="0"/>
              <a:t> [Lindsey et al. 12]</a:t>
            </a:r>
          </a:p>
          <a:p>
            <a:pPr lvl="1"/>
            <a:endParaRPr lang="en-US" sz="2200" dirty="0" smtClean="0"/>
          </a:p>
          <a:p>
            <a:pPr>
              <a:buFont typeface="Wingdings" panose="05000000000000000000" pitchFamily="2" charset="2"/>
              <a:buChar char="q"/>
            </a:pPr>
            <a:r>
              <a:rPr lang="en-US" sz="2400" dirty="0" smtClean="0"/>
              <a:t> Strategy 2: post bag-of-words model inference, visualize topics with n-grams</a:t>
            </a:r>
          </a:p>
          <a:p>
            <a:pPr lvl="1"/>
            <a:r>
              <a:rPr lang="en-US" sz="2200" dirty="0" smtClean="0">
                <a:solidFill>
                  <a:srgbClr val="800000"/>
                </a:solidFill>
              </a:rPr>
              <a:t>Label topic </a:t>
            </a:r>
            <a:r>
              <a:rPr lang="en-US" sz="2200" dirty="0" smtClean="0"/>
              <a:t>[Mei et al. 07], </a:t>
            </a:r>
            <a:r>
              <a:rPr lang="en-US" sz="2200" dirty="0" err="1" smtClean="0">
                <a:solidFill>
                  <a:srgbClr val="800000"/>
                </a:solidFill>
              </a:rPr>
              <a:t>TurboTopic</a:t>
            </a:r>
            <a:r>
              <a:rPr lang="en-US" sz="2200" dirty="0" smtClean="0"/>
              <a:t> [</a:t>
            </a:r>
            <a:r>
              <a:rPr lang="en-US" sz="2200" dirty="0" err="1" smtClean="0"/>
              <a:t>Blei</a:t>
            </a:r>
            <a:r>
              <a:rPr lang="en-US" sz="2200" dirty="0" smtClean="0"/>
              <a:t> &amp; Lafferty 09], </a:t>
            </a:r>
            <a:r>
              <a:rPr lang="en-US" sz="2200" dirty="0" smtClean="0">
                <a:solidFill>
                  <a:srgbClr val="C00000"/>
                </a:solidFill>
              </a:rPr>
              <a:t>KERT</a:t>
            </a:r>
            <a:r>
              <a:rPr lang="en-US" sz="2200" dirty="0" smtClean="0"/>
              <a:t> [</a:t>
            </a:r>
            <a:r>
              <a:rPr lang="en-US" sz="2200" dirty="0" err="1" smtClean="0"/>
              <a:t>Danilevsky</a:t>
            </a:r>
            <a:r>
              <a:rPr lang="en-US" sz="2200" dirty="0" smtClean="0"/>
              <a:t> et al. 14]</a:t>
            </a:r>
          </a:p>
          <a:p>
            <a:pPr lvl="1"/>
            <a:endParaRPr lang="en-US" sz="2200" dirty="0" smtClean="0"/>
          </a:p>
          <a:p>
            <a:pPr>
              <a:buFont typeface="Wingdings" panose="05000000000000000000" pitchFamily="2" charset="2"/>
              <a:buChar char="q"/>
            </a:pPr>
            <a:r>
              <a:rPr lang="en-US" sz="2400" dirty="0" smtClean="0"/>
              <a:t> Strategy 3: prior bag-of-words model inference, mine phrases and impose to the bag-of-words model </a:t>
            </a:r>
          </a:p>
          <a:p>
            <a:pPr lvl="1"/>
            <a:r>
              <a:rPr lang="en-US" sz="2200" dirty="0" smtClean="0"/>
              <a:t>Frequent pattern-enriched topic model [Kim et al. 12b], </a:t>
            </a:r>
            <a:r>
              <a:rPr lang="en-US" sz="2200" dirty="0" err="1" smtClean="0">
                <a:solidFill>
                  <a:srgbClr val="C00000"/>
                </a:solidFill>
              </a:rPr>
              <a:t>ToPMine</a:t>
            </a:r>
            <a:r>
              <a:rPr lang="en-US" sz="2200" dirty="0" smtClean="0"/>
              <a:t> [El-</a:t>
            </a:r>
            <a:r>
              <a:rPr lang="en-US" sz="2200" dirty="0" err="1" smtClean="0"/>
              <a:t>kishky</a:t>
            </a:r>
            <a:r>
              <a:rPr lang="en-US" sz="2200" dirty="0" smtClean="0"/>
              <a:t> et al. 14]</a:t>
            </a:r>
            <a:endParaRPr lang="en-US" sz="2200" dirty="0"/>
          </a:p>
        </p:txBody>
      </p:sp>
      <p:sp>
        <p:nvSpPr>
          <p:cNvPr id="4" name="Slide Number Placeholder 3"/>
          <p:cNvSpPr>
            <a:spLocks noGrp="1"/>
          </p:cNvSpPr>
          <p:nvPr>
            <p:ph type="sldNum" sz="quarter" idx="12"/>
          </p:nvPr>
        </p:nvSpPr>
        <p:spPr/>
        <p:txBody>
          <a:bodyPr/>
          <a:lstStyle/>
          <a:p>
            <a:fld id="{6113E31D-E2AB-40D1-8B51-AFA5AFEF393A}" type="slidenum">
              <a:rPr lang="en-US" smtClean="0"/>
              <a:t>53</a:t>
            </a:fld>
            <a:endParaRPr lang="en-US" dirty="0"/>
          </a:p>
        </p:txBody>
      </p:sp>
    </p:spTree>
    <p:extLst>
      <p:ext uri="{BB962C8B-B14F-4D97-AF65-F5344CB8AC3E}">
        <p14:creationId xmlns:p14="http://schemas.microsoft.com/office/powerpoint/2010/main" val="3475856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1 – Simultaneously Inferring Phrases and Topic</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54</a:t>
            </a:fld>
            <a:endParaRPr lang="en-US" dirty="0"/>
          </a:p>
        </p:txBody>
      </p:sp>
      <p:sp>
        <p:nvSpPr>
          <p:cNvPr id="63" name="Footer Placeholder 2"/>
          <p:cNvSpPr>
            <a:spLocks noGrp="1"/>
          </p:cNvSpPr>
          <p:nvPr>
            <p:ph type="ftr" sz="quarter" idx="11"/>
          </p:nvPr>
        </p:nvSpPr>
        <p:spPr>
          <a:xfrm>
            <a:off x="3686185" y="6459785"/>
            <a:ext cx="4822804" cy="365125"/>
          </a:xfrm>
        </p:spPr>
        <p:txBody>
          <a:bodyPr/>
          <a:lstStyle/>
          <a:p>
            <a:r>
              <a:rPr lang="en-US" sz="1600" dirty="0" smtClean="0"/>
              <a:t>[Wang et al. 07</a:t>
            </a:r>
            <a:r>
              <a:rPr lang="en-US" sz="1600"/>
              <a:t>, </a:t>
            </a:r>
            <a:r>
              <a:rPr lang="en-US" sz="1600" smtClean="0"/>
              <a:t>Lindsey </a:t>
            </a:r>
            <a:r>
              <a:rPr lang="en-US" sz="1600" dirty="0"/>
              <a:t>et al. 12]</a:t>
            </a:r>
          </a:p>
        </p:txBody>
      </p:sp>
      <p:sp>
        <p:nvSpPr>
          <p:cNvPr id="42" name="Content Placeholder 6"/>
          <p:cNvSpPr>
            <a:spLocks noGrp="1"/>
          </p:cNvSpPr>
          <p:nvPr>
            <p:ph idx="1"/>
          </p:nvPr>
        </p:nvSpPr>
        <p:spPr>
          <a:xfrm>
            <a:off x="1097280" y="1845734"/>
            <a:ext cx="10058400" cy="4023360"/>
          </a:xfrm>
        </p:spPr>
        <p:txBody>
          <a:bodyPr>
            <a:normAutofit/>
          </a:bodyPr>
          <a:lstStyle/>
          <a:p>
            <a:pPr>
              <a:buFont typeface="Wingdings" panose="05000000000000000000" pitchFamily="2" charset="2"/>
              <a:buChar char="q"/>
            </a:pPr>
            <a:r>
              <a:rPr lang="en-US" sz="2400" dirty="0" smtClean="0"/>
              <a:t> </a:t>
            </a:r>
            <a:r>
              <a:rPr lang="en-US" sz="2400" dirty="0" smtClean="0">
                <a:solidFill>
                  <a:srgbClr val="BF0000"/>
                </a:solidFill>
              </a:rPr>
              <a:t>Bigram </a:t>
            </a:r>
            <a:r>
              <a:rPr lang="en-US" sz="2400" dirty="0">
                <a:solidFill>
                  <a:srgbClr val="BF0000"/>
                </a:solidFill>
              </a:rPr>
              <a:t>Topic Model </a:t>
            </a:r>
            <a:r>
              <a:rPr lang="en-US" sz="2400" b="1" dirty="0"/>
              <a:t>[Wallach 06</a:t>
            </a:r>
            <a:r>
              <a:rPr lang="en-US" sz="2400" b="1" dirty="0" smtClean="0"/>
              <a:t>] </a:t>
            </a:r>
            <a:r>
              <a:rPr lang="en-US" sz="2400" dirty="0" smtClean="0"/>
              <a:t>– probabilistic generative model that conditions on previous word and topic when drawing next word</a:t>
            </a:r>
          </a:p>
          <a:p>
            <a:pPr>
              <a:buFont typeface="Wingdings" panose="05000000000000000000" pitchFamily="2" charset="2"/>
              <a:buChar char="q"/>
            </a:pPr>
            <a:r>
              <a:rPr lang="en-US" sz="2400" dirty="0" smtClean="0">
                <a:solidFill>
                  <a:srgbClr val="BF0000"/>
                </a:solidFill>
              </a:rPr>
              <a:t> Topical N-Grams </a:t>
            </a:r>
            <a:r>
              <a:rPr lang="en-US" sz="2200" b="1" dirty="0" smtClean="0"/>
              <a:t>[Wang et al. 07] </a:t>
            </a:r>
            <a:r>
              <a:rPr lang="en-US" sz="2200" dirty="0" smtClean="0"/>
              <a:t>– probabilistic model that generates words in textual order . Creates n-grams by concatenating successive bigrams (Generalization of Bigram Topic Model)</a:t>
            </a:r>
          </a:p>
          <a:p>
            <a:pPr>
              <a:buFont typeface="Wingdings" panose="05000000000000000000" pitchFamily="2" charset="2"/>
              <a:buChar char="q"/>
            </a:pPr>
            <a:r>
              <a:rPr lang="en-US" sz="2400" dirty="0" smtClean="0"/>
              <a:t> </a:t>
            </a:r>
            <a:r>
              <a:rPr lang="en-US" sz="2400" dirty="0" smtClean="0">
                <a:solidFill>
                  <a:srgbClr val="BF0000"/>
                </a:solidFill>
              </a:rPr>
              <a:t>Phrase-Discovering LDA </a:t>
            </a:r>
            <a:r>
              <a:rPr lang="en-US" sz="2400" dirty="0" smtClean="0"/>
              <a:t>(PDLDA) </a:t>
            </a:r>
            <a:r>
              <a:rPr lang="en-US" sz="2400" b="1" dirty="0" smtClean="0"/>
              <a:t>[Lindsey </a:t>
            </a:r>
            <a:r>
              <a:rPr lang="en-US" sz="2400" b="1" dirty="0"/>
              <a:t>et al. </a:t>
            </a:r>
            <a:r>
              <a:rPr lang="en-US" sz="2400" b="1" dirty="0" smtClean="0"/>
              <a:t>12] </a:t>
            </a:r>
            <a:r>
              <a:rPr lang="en-US" sz="2400" dirty="0" smtClean="0"/>
              <a:t>– Viewing each sentence as a time-series of words, PDLDA posits that the generative parameter (topic) changes periodically. Each word is drawn based on previous m words (context) and current phrase topic</a:t>
            </a:r>
          </a:p>
        </p:txBody>
      </p:sp>
    </p:spTree>
    <p:extLst>
      <p:ext uri="{BB962C8B-B14F-4D97-AF65-F5344CB8AC3E}">
        <p14:creationId xmlns:p14="http://schemas.microsoft.com/office/powerpoint/2010/main" val="2461566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1 – Bigram Topic Model</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55</a:t>
            </a:fld>
            <a:endParaRPr lang="en-US" dirty="0"/>
          </a:p>
        </p:txBody>
      </p:sp>
      <mc:AlternateContent xmlns:mc="http://schemas.openxmlformats.org/markup-compatibility/2006" xmlns:a14="http://schemas.microsoft.com/office/drawing/2010/main">
        <mc:Choice Requires="a14">
          <p:sp>
            <p:nvSpPr>
              <p:cNvPr id="5" name="Rectangle 4"/>
              <p:cNvSpPr/>
              <p:nvPr/>
            </p:nvSpPr>
            <p:spPr>
              <a:xfrm>
                <a:off x="1074361" y="1833002"/>
                <a:ext cx="9627988" cy="1865874"/>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To generate a </a:t>
                </a:r>
                <a:r>
                  <a:rPr lang="en-US" sz="2400" dirty="0"/>
                  <a:t>token </a:t>
                </a:r>
                <a:r>
                  <a:rPr lang="en-US" sz="2400" dirty="0" smtClean="0"/>
                  <a:t>in document :</a:t>
                </a:r>
                <a:r>
                  <a:rPr lang="en-US" sz="2400" dirty="0"/>
                  <a:t> </a:t>
                </a:r>
                <a:endParaRPr lang="en-US" sz="2400" dirty="0" smtClean="0"/>
              </a:p>
              <a:p>
                <a:pPr marL="457200" indent="-457200">
                  <a:buAutoNum type="arabicPeriod"/>
                </a:pPr>
                <a:r>
                  <a:rPr lang="en-US" sz="2400" dirty="0" smtClean="0">
                    <a:solidFill>
                      <a:srgbClr val="FFFF00"/>
                    </a:solidFill>
                  </a:rPr>
                  <a:t>Sample </a:t>
                </a:r>
                <a:r>
                  <a:rPr lang="en-US" sz="2400" dirty="0">
                    <a:solidFill>
                      <a:srgbClr val="FFFF00"/>
                    </a:solidFill>
                  </a:rPr>
                  <a:t>a topic label </a:t>
                </a:r>
                <a:r>
                  <a:rPr lang="en-US" sz="2400" dirty="0">
                    <a:solidFill>
                      <a:srgbClr val="CCFFCC"/>
                    </a:solidFill>
                  </a:rPr>
                  <a:t> </a:t>
                </a:r>
                <a:r>
                  <a:rPr lang="en-US" sz="2400" dirty="0" smtClean="0">
                    <a:solidFill>
                      <a:srgbClr val="FFFF00"/>
                    </a:solidFill>
                  </a:rPr>
                  <a:t>according to </a:t>
                </a:r>
                <a:endParaRPr lang="en-US" sz="2400" dirty="0" smtClean="0"/>
              </a:p>
              <a:p>
                <a:pPr marL="457200" indent="-457200">
                  <a:buAutoNum type="arabicPeriod"/>
                </a:pPr>
                <a:r>
                  <a:rPr lang="en-US" sz="2400" dirty="0"/>
                  <a:t>S</a:t>
                </a:r>
                <a:r>
                  <a:rPr lang="en-US" sz="2400" dirty="0" smtClean="0"/>
                  <a:t>ample a word w according to </a:t>
                </a:r>
                <a:r>
                  <a:rPr lang="en-US" sz="2400" dirty="0">
                    <a:solidFill>
                      <a:schemeClr val="bg1"/>
                    </a:solidFill>
                  </a:rPr>
                  <a:t>and the previous token</a:t>
                </a:r>
              </a:p>
            </p:txBody>
          </p:sp>
        </mc:Choice>
        <mc:Fallback xmlns="">
          <p:sp>
            <p:nvSpPr>
              <p:cNvPr id="5" name="Rectangle 4"/>
              <p:cNvSpPr>
                <a:spLocks noRot="1" noChangeAspect="1" noMove="1" noResize="1" noEditPoints="1" noAdjustHandles="1" noChangeArrowheads="1" noChangeShapeType="1" noTextEdit="1"/>
              </p:cNvSpPr>
              <p:nvPr/>
            </p:nvSpPr>
            <p:spPr>
              <a:xfrm>
                <a:off x="1074361" y="1833002"/>
                <a:ext cx="9627988" cy="1865874"/>
              </a:xfrm>
              <a:prstGeom prst="rect">
                <a:avLst/>
              </a:prstGeom>
              <a:blipFill rotWithShape="1">
                <a:blip r:embed="rId2"/>
                <a:stretch>
                  <a:fillRect/>
                </a:stretch>
              </a:blipFill>
            </p:spPr>
            <p:txBody>
              <a:bodyPr/>
              <a:lstStyle/>
              <a:p>
                <a:r>
                  <a:rPr lang="en-US">
                    <a:noFill/>
                  </a:rPr>
                  <a:t> </a:t>
                </a:r>
              </a:p>
            </p:txBody>
          </p:sp>
        </mc:Fallback>
      </mc:AlternateContent>
      <p:sp>
        <p:nvSpPr>
          <p:cNvPr id="59" name="Rectangle 58"/>
          <p:cNvSpPr/>
          <p:nvPr/>
        </p:nvSpPr>
        <p:spPr>
          <a:xfrm>
            <a:off x="0" y="5824815"/>
            <a:ext cx="461102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Better quality topic model</a:t>
            </a:r>
            <a:endParaRPr lang="en-US" sz="2400" dirty="0">
              <a:solidFill>
                <a:schemeClr val="lt1"/>
              </a:solidFill>
            </a:endParaRPr>
          </a:p>
        </p:txBody>
      </p:sp>
      <p:sp>
        <p:nvSpPr>
          <p:cNvPr id="60" name="Rectangle 59"/>
          <p:cNvSpPr/>
          <p:nvPr/>
        </p:nvSpPr>
        <p:spPr>
          <a:xfrm>
            <a:off x="8814450" y="5842186"/>
            <a:ext cx="337755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Fast inference</a:t>
            </a:r>
            <a:endParaRPr lang="en-US" sz="2400" dirty="0">
              <a:solidFill>
                <a:schemeClr val="lt1"/>
              </a:solidFill>
            </a:endParaRPr>
          </a:p>
        </p:txBody>
      </p:sp>
      <p:sp>
        <p:nvSpPr>
          <p:cNvPr id="63" name="Footer Placeholder 2"/>
          <p:cNvSpPr>
            <a:spLocks noGrp="1"/>
          </p:cNvSpPr>
          <p:nvPr>
            <p:ph type="ftr" sz="quarter" idx="11"/>
          </p:nvPr>
        </p:nvSpPr>
        <p:spPr>
          <a:xfrm>
            <a:off x="3686185" y="6459785"/>
            <a:ext cx="4822804" cy="365125"/>
          </a:xfrm>
        </p:spPr>
        <p:txBody>
          <a:bodyPr/>
          <a:lstStyle/>
          <a:p>
            <a:r>
              <a:rPr lang="en-US" sz="1600" dirty="0" smtClean="0"/>
              <a:t>[Wallach </a:t>
            </a:r>
            <a:r>
              <a:rPr lang="en-US" sz="1600" dirty="0"/>
              <a:t>et al. </a:t>
            </a:r>
            <a:r>
              <a:rPr lang="en-US" dirty="0" smtClean="0"/>
              <a:t>06</a:t>
            </a:r>
            <a:r>
              <a:rPr lang="en-US" sz="1600" dirty="0" smtClean="0"/>
              <a:t>]</a:t>
            </a:r>
            <a:endParaRPr lang="en-US" sz="1600" dirty="0"/>
          </a:p>
        </p:txBody>
      </p:sp>
      <p:sp>
        <p:nvSpPr>
          <p:cNvPr id="39" name="Rectangle 38"/>
          <p:cNvSpPr/>
          <p:nvPr/>
        </p:nvSpPr>
        <p:spPr>
          <a:xfrm>
            <a:off x="4663759" y="5811383"/>
            <a:ext cx="4121654" cy="430887"/>
          </a:xfrm>
          <a:prstGeom prst="rect">
            <a:avLst/>
          </a:prstGeom>
        </p:spPr>
        <p:txBody>
          <a:bodyPr wrap="none">
            <a:spAutoFit/>
          </a:bodyPr>
          <a:lstStyle/>
          <a:p>
            <a:r>
              <a:rPr lang="en-US" sz="2200" dirty="0" smtClean="0"/>
              <a:t>All consecutive bigrams generated</a:t>
            </a:r>
            <a:endParaRPr lang="en-US" sz="2200" dirty="0"/>
          </a:p>
        </p:txBody>
      </p:sp>
      <p:sp>
        <p:nvSpPr>
          <p:cNvPr id="42" name="Content Placeholder 6"/>
          <p:cNvSpPr>
            <a:spLocks noGrp="1"/>
          </p:cNvSpPr>
          <p:nvPr>
            <p:ph idx="1"/>
          </p:nvPr>
        </p:nvSpPr>
        <p:spPr>
          <a:xfrm>
            <a:off x="1097280" y="3778250"/>
            <a:ext cx="10058400" cy="2090844"/>
          </a:xfrm>
        </p:spPr>
        <p:txBody>
          <a:bodyPr>
            <a:normAutofit/>
          </a:bodyPr>
          <a:lstStyle/>
          <a:p>
            <a:pPr>
              <a:buFont typeface="Wingdings" panose="05000000000000000000" pitchFamily="2" charset="2"/>
              <a:buChar char="q"/>
            </a:pPr>
            <a:r>
              <a:rPr lang="en-US" sz="2400" dirty="0" smtClean="0"/>
              <a:t>Overall quality of inferred topics is improved by considering bigram statistics and word order</a:t>
            </a:r>
          </a:p>
          <a:p>
            <a:pPr>
              <a:buFont typeface="Wingdings" panose="05000000000000000000" pitchFamily="2" charset="2"/>
              <a:buChar char="q"/>
            </a:pPr>
            <a:r>
              <a:rPr lang="en-US" sz="2400" dirty="0" smtClean="0"/>
              <a:t>Interpretability of bigrams is not considered</a:t>
            </a:r>
          </a:p>
        </p:txBody>
      </p:sp>
    </p:spTree>
    <p:extLst>
      <p:ext uri="{BB962C8B-B14F-4D97-AF65-F5344CB8AC3E}">
        <p14:creationId xmlns:p14="http://schemas.microsoft.com/office/powerpoint/2010/main" val="34576346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1 – Topical N-Grams Model (TNG)</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56</a:t>
            </a:fld>
            <a:endParaRPr lang="en-US" dirty="0"/>
          </a:p>
        </p:txBody>
      </p:sp>
      <mc:AlternateContent xmlns:mc="http://schemas.openxmlformats.org/markup-compatibility/2006" xmlns:a14="http://schemas.microsoft.com/office/drawing/2010/main">
        <mc:Choice Requires="a14">
          <p:sp>
            <p:nvSpPr>
              <p:cNvPr id="5" name="Rectangle 4"/>
              <p:cNvSpPr/>
              <p:nvPr/>
            </p:nvSpPr>
            <p:spPr>
              <a:xfrm>
                <a:off x="1312486" y="3738001"/>
                <a:ext cx="9627988" cy="1958809"/>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To generate a </a:t>
                </a:r>
                <a:r>
                  <a:rPr lang="en-US" sz="2400" dirty="0"/>
                  <a:t>token </a:t>
                </a:r>
                <a:r>
                  <a:rPr lang="en-US" sz="2400" dirty="0" smtClean="0"/>
                  <a:t>in document </a:t>
                </a:r>
                <a14:m>
                  <m:oMath xmlns:m="http://schemas.openxmlformats.org/officeDocument/2006/math">
                    <m:r>
                      <a:rPr lang="en-US" sz="2400" i="1" dirty="0">
                        <a:latin typeface="Cambria Math" panose="02040503050406030204" pitchFamily="18" charset="0"/>
                      </a:rPr>
                      <m:t>𝑑</m:t>
                    </m:r>
                  </m:oMath>
                </a14:m>
                <a:r>
                  <a:rPr lang="en-US" sz="2400" dirty="0" smtClean="0"/>
                  <a:t>:</a:t>
                </a:r>
                <a:r>
                  <a:rPr lang="en-US" sz="2400" dirty="0"/>
                  <a:t> </a:t>
                </a:r>
                <a:endParaRPr lang="en-US" sz="2400" dirty="0" smtClean="0"/>
              </a:p>
              <a:p>
                <a:pPr marL="457200" indent="-457200">
                  <a:buAutoNum type="arabicPeriod"/>
                </a:pPr>
                <a:r>
                  <a:rPr lang="en-US" sz="2400" dirty="0">
                    <a:solidFill>
                      <a:srgbClr val="FFFF00"/>
                    </a:solidFill>
                  </a:rPr>
                  <a:t>Sample a binary variable </a:t>
                </a:r>
                <a14:m>
                  <m:oMath xmlns:m="http://schemas.openxmlformats.org/officeDocument/2006/math">
                    <m:r>
                      <a:rPr lang="en-US" sz="2400">
                        <a:solidFill>
                          <a:srgbClr val="FFFF00"/>
                        </a:solidFill>
                        <a:latin typeface="Cambria Math" panose="02040503050406030204" pitchFamily="18" charset="0"/>
                      </a:rPr>
                      <m:t>𝑥</m:t>
                    </m:r>
                  </m:oMath>
                </a14:m>
                <a:r>
                  <a:rPr lang="en-US" sz="2400" dirty="0">
                    <a:solidFill>
                      <a:srgbClr val="FFFF00"/>
                    </a:solidFill>
                  </a:rPr>
                  <a:t> according to the previous token &amp; topic label</a:t>
                </a:r>
              </a:p>
              <a:p>
                <a:pPr marL="457200" indent="-457200">
                  <a:buAutoNum type="arabicPeriod"/>
                </a:pPr>
                <a:r>
                  <a:rPr lang="en-US" sz="2400" dirty="0"/>
                  <a:t>Sample a topic label </a:t>
                </a:r>
                <a14:m>
                  <m:oMath xmlns:m="http://schemas.openxmlformats.org/officeDocument/2006/math">
                    <m:r>
                      <a:rPr lang="en-US" sz="2400">
                        <a:latin typeface="Cambria Math" panose="02040503050406030204" pitchFamily="18" charset="0"/>
                      </a:rPr>
                      <m:t>𝑧</m:t>
                    </m:r>
                  </m:oMath>
                </a14:m>
                <a:r>
                  <a:rPr lang="en-US" sz="2400" dirty="0"/>
                  <a:t> </a:t>
                </a:r>
                <a:r>
                  <a:rPr lang="en-US" sz="2400" dirty="0" smtClean="0"/>
                  <a:t>according 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𝑑</m:t>
                        </m:r>
                      </m:sub>
                    </m:sSub>
                  </m:oMath>
                </a14:m>
                <a:endParaRPr lang="en-US" sz="2400" dirty="0" smtClean="0"/>
              </a:p>
              <a:p>
                <a:pPr marL="457200" indent="-457200">
                  <a:buAutoNum type="arabicPeriod"/>
                </a:pPr>
                <a:r>
                  <a:rPr lang="en-US" sz="2400" dirty="0">
                    <a:solidFill>
                      <a:srgbClr val="FFFF00"/>
                    </a:solidFill>
                  </a:rPr>
                  <a:t>If </a:t>
                </a:r>
                <a14:m>
                  <m:oMath xmlns:m="http://schemas.openxmlformats.org/officeDocument/2006/math">
                    <m:r>
                      <a:rPr lang="en-US" sz="2400">
                        <a:solidFill>
                          <a:srgbClr val="FFFF00"/>
                        </a:solidFill>
                        <a:latin typeface="Cambria Math" panose="02040503050406030204" pitchFamily="18" charset="0"/>
                      </a:rPr>
                      <m:t>𝑥</m:t>
                    </m:r>
                    <m:r>
                      <a:rPr lang="en-US" sz="2400">
                        <a:solidFill>
                          <a:srgbClr val="FFFF00"/>
                        </a:solidFill>
                        <a:latin typeface="Cambria Math" panose="02040503050406030204" pitchFamily="18" charset="0"/>
                      </a:rPr>
                      <m:t>=0</m:t>
                    </m:r>
                  </m:oMath>
                </a14:m>
                <a:r>
                  <a:rPr lang="en-US" sz="2400" dirty="0">
                    <a:solidFill>
                      <a:srgbClr val="FFFF00"/>
                    </a:solidFill>
                  </a:rPr>
                  <a:t> (new phrase), </a:t>
                </a:r>
                <a:r>
                  <a:rPr lang="en-US" sz="2400" dirty="0"/>
                  <a:t>s</a:t>
                </a:r>
                <a:r>
                  <a:rPr lang="en-US" sz="2400" dirty="0" smtClean="0"/>
                  <a:t>ample a word w according 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𝜙</m:t>
                        </m:r>
                      </m:e>
                      <m:sub>
                        <m:r>
                          <a:rPr lang="en-US" sz="2400" b="0" i="1" smtClean="0">
                            <a:latin typeface="Cambria Math" panose="02040503050406030204" pitchFamily="18" charset="0"/>
                          </a:rPr>
                          <m:t>𝑧</m:t>
                        </m:r>
                      </m:sub>
                    </m:sSub>
                  </m:oMath>
                </a14:m>
                <a:r>
                  <a:rPr lang="en-US" sz="2400" dirty="0" smtClean="0"/>
                  <a:t>; </a:t>
                </a:r>
                <a:r>
                  <a:rPr lang="en-US" sz="2400" dirty="0">
                    <a:solidFill>
                      <a:srgbClr val="FFFF00"/>
                    </a:solidFill>
                  </a:rPr>
                  <a:t>otherwise, sample a word w according to </a:t>
                </a:r>
                <a14:m>
                  <m:oMath xmlns:m="http://schemas.openxmlformats.org/officeDocument/2006/math">
                    <m:r>
                      <a:rPr lang="en-US" sz="2400">
                        <a:solidFill>
                          <a:srgbClr val="FFFF00"/>
                        </a:solidFill>
                        <a:latin typeface="Cambria Math" panose="02040503050406030204" pitchFamily="18" charset="0"/>
                      </a:rPr>
                      <m:t>𝑧</m:t>
                    </m:r>
                  </m:oMath>
                </a14:m>
                <a:r>
                  <a:rPr lang="en-US" sz="2400" dirty="0">
                    <a:solidFill>
                      <a:srgbClr val="FFFF00"/>
                    </a:solidFill>
                  </a:rPr>
                  <a:t> and the previous token</a:t>
                </a:r>
              </a:p>
            </p:txBody>
          </p:sp>
        </mc:Choice>
        <mc:Fallback xmlns="">
          <p:sp>
            <p:nvSpPr>
              <p:cNvPr id="5" name="Rectangle 4"/>
              <p:cNvSpPr>
                <a:spLocks noRot="1" noChangeAspect="1" noMove="1" noResize="1" noEditPoints="1" noAdjustHandles="1" noChangeArrowheads="1" noChangeShapeType="1" noTextEdit="1"/>
              </p:cNvSpPr>
              <p:nvPr/>
            </p:nvSpPr>
            <p:spPr>
              <a:xfrm>
                <a:off x="1312486" y="3738001"/>
                <a:ext cx="9627988" cy="1958809"/>
              </a:xfrm>
              <a:prstGeom prst="rect">
                <a:avLst/>
              </a:prstGeom>
              <a:blipFill rotWithShape="0">
                <a:blip r:embed="rId2"/>
                <a:stretch>
                  <a:fillRect l="-948" t="-1231" b="-5231"/>
                </a:stretch>
              </a:blipFill>
            </p:spPr>
            <p:txBody>
              <a:bodyPr/>
              <a:lstStyle/>
              <a:p>
                <a:r>
                  <a:rPr lang="en-US">
                    <a:noFill/>
                  </a:rPr>
                  <a:t> </a:t>
                </a:r>
              </a:p>
            </p:txBody>
          </p:sp>
        </mc:Fallback>
      </mc:AlternateContent>
      <p:sp>
        <p:nvSpPr>
          <p:cNvPr id="6" name="Rectangle 4"/>
          <p:cNvSpPr>
            <a:spLocks noChangeArrowheads="1"/>
          </p:cNvSpPr>
          <p:nvPr/>
        </p:nvSpPr>
        <p:spPr bwMode="auto">
          <a:xfrm>
            <a:off x="2053760" y="2019751"/>
            <a:ext cx="2868389" cy="914400"/>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endParaRPr lang="en-US"/>
          </a:p>
        </p:txBody>
      </p:sp>
      <p:sp>
        <p:nvSpPr>
          <p:cNvPr id="7" name="Rectangle 5"/>
          <p:cNvSpPr>
            <a:spLocks noChangeArrowheads="1"/>
          </p:cNvSpPr>
          <p:nvPr/>
        </p:nvSpPr>
        <p:spPr bwMode="auto">
          <a:xfrm>
            <a:off x="6907061" y="2009242"/>
            <a:ext cx="2786870" cy="914400"/>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endParaRPr lang="en-US"/>
          </a:p>
        </p:txBody>
      </p:sp>
      <p:sp>
        <p:nvSpPr>
          <p:cNvPr id="8" name="TextBox 7"/>
          <p:cNvSpPr txBox="1">
            <a:spLocks noChangeArrowheads="1"/>
          </p:cNvSpPr>
          <p:nvPr/>
        </p:nvSpPr>
        <p:spPr bwMode="auto">
          <a:xfrm>
            <a:off x="2169610" y="2021272"/>
            <a:ext cx="15202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[white</a:t>
            </a:r>
            <a:endParaRPr lang="en-US" sz="1800" dirty="0">
              <a:latin typeface="Arial" panose="020B0604020202020204" pitchFamily="34" charset="0"/>
            </a:endParaRPr>
          </a:p>
        </p:txBody>
      </p:sp>
      <p:sp>
        <p:nvSpPr>
          <p:cNvPr id="9" name="TextBox 8"/>
          <p:cNvSpPr txBox="1">
            <a:spLocks noChangeArrowheads="1"/>
          </p:cNvSpPr>
          <p:nvPr/>
        </p:nvSpPr>
        <p:spPr bwMode="auto">
          <a:xfrm>
            <a:off x="2177586" y="2324551"/>
            <a:ext cx="140482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house]</a:t>
            </a:r>
            <a:endParaRPr lang="en-US" sz="1800" dirty="0">
              <a:latin typeface="Arial" panose="020B0604020202020204" pitchFamily="34" charset="0"/>
            </a:endParaRPr>
          </a:p>
        </p:txBody>
      </p:sp>
      <p:sp>
        <p:nvSpPr>
          <p:cNvPr id="10" name="TextBox 9"/>
          <p:cNvSpPr txBox="1">
            <a:spLocks noChangeArrowheads="1"/>
          </p:cNvSpPr>
          <p:nvPr/>
        </p:nvSpPr>
        <p:spPr bwMode="auto">
          <a:xfrm>
            <a:off x="2177586" y="2619826"/>
            <a:ext cx="155005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[reports</a:t>
            </a:r>
            <a:endParaRPr lang="en-US" sz="1800" dirty="0">
              <a:latin typeface="Arial" panose="020B0604020202020204" pitchFamily="34" charset="0"/>
            </a:endParaRPr>
          </a:p>
        </p:txBody>
      </p:sp>
      <p:sp>
        <p:nvSpPr>
          <p:cNvPr id="11" name="Rectangle 32"/>
          <p:cNvSpPr>
            <a:spLocks noChangeArrowheads="1"/>
          </p:cNvSpPr>
          <p:nvPr/>
        </p:nvSpPr>
        <p:spPr bwMode="auto">
          <a:xfrm>
            <a:off x="3727642" y="2116559"/>
            <a:ext cx="424204" cy="135429"/>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12" name="Rectangle 35"/>
          <p:cNvSpPr>
            <a:spLocks noChangeArrowheads="1"/>
          </p:cNvSpPr>
          <p:nvPr/>
        </p:nvSpPr>
        <p:spPr bwMode="auto">
          <a:xfrm>
            <a:off x="3727641" y="2404346"/>
            <a:ext cx="424204" cy="152358"/>
          </a:xfrm>
          <a:prstGeom prst="rect">
            <a:avLst/>
          </a:prstGeom>
          <a:solidFill>
            <a:srgbClr val="FF0000"/>
          </a:solidFill>
          <a:ln w="9525">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14" name="TextBox 69"/>
          <p:cNvSpPr txBox="1">
            <a:spLocks noChangeArrowheads="1"/>
          </p:cNvSpPr>
          <p:nvPr/>
        </p:nvSpPr>
        <p:spPr bwMode="auto">
          <a:xfrm>
            <a:off x="7027695" y="1983461"/>
            <a:ext cx="13846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[white]</a:t>
            </a:r>
            <a:endParaRPr lang="en-US" sz="1800" dirty="0">
              <a:latin typeface="Arial" panose="020B0604020202020204" pitchFamily="34" charset="0"/>
            </a:endParaRPr>
          </a:p>
        </p:txBody>
      </p:sp>
      <p:sp>
        <p:nvSpPr>
          <p:cNvPr id="15" name="TextBox 70"/>
          <p:cNvSpPr txBox="1">
            <a:spLocks noChangeArrowheads="1"/>
          </p:cNvSpPr>
          <p:nvPr/>
        </p:nvSpPr>
        <p:spPr bwMode="auto">
          <a:xfrm>
            <a:off x="7021361" y="2287054"/>
            <a:ext cx="15217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[black</a:t>
            </a:r>
            <a:endParaRPr lang="en-US" sz="1800" dirty="0">
              <a:latin typeface="Arial" panose="020B0604020202020204" pitchFamily="34" charset="0"/>
            </a:endParaRPr>
          </a:p>
        </p:txBody>
      </p:sp>
      <p:sp>
        <p:nvSpPr>
          <p:cNvPr id="16" name="TextBox 227"/>
          <p:cNvSpPr txBox="1">
            <a:spLocks noChangeArrowheads="1"/>
          </p:cNvSpPr>
          <p:nvPr/>
        </p:nvSpPr>
        <p:spPr bwMode="auto">
          <a:xfrm>
            <a:off x="1389153" y="2222645"/>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2400" dirty="0">
                <a:latin typeface="Arial" panose="020B0604020202020204" pitchFamily="34" charset="0"/>
              </a:rPr>
              <a:t>d</a:t>
            </a:r>
            <a:r>
              <a:rPr lang="en-US" sz="2400" baseline="-25000" dirty="0">
                <a:latin typeface="Arial" panose="020B0604020202020204" pitchFamily="34" charset="0"/>
              </a:rPr>
              <a:t>1</a:t>
            </a:r>
          </a:p>
        </p:txBody>
      </p:sp>
      <p:sp>
        <p:nvSpPr>
          <p:cNvPr id="17" name="TextBox 228"/>
          <p:cNvSpPr txBox="1">
            <a:spLocks noChangeArrowheads="1"/>
          </p:cNvSpPr>
          <p:nvPr/>
        </p:nvSpPr>
        <p:spPr bwMode="auto">
          <a:xfrm>
            <a:off x="6232536" y="2222857"/>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2400" dirty="0" err="1" smtClean="0">
                <a:latin typeface="Arial" panose="020B0604020202020204" pitchFamily="34" charset="0"/>
              </a:rPr>
              <a:t>d</a:t>
            </a:r>
            <a:r>
              <a:rPr lang="en-US" sz="2400" baseline="-25000" dirty="0" err="1" smtClean="0">
                <a:latin typeface="Arial" panose="020B0604020202020204" pitchFamily="34" charset="0"/>
              </a:rPr>
              <a:t>D</a:t>
            </a:r>
            <a:endParaRPr lang="en-US" sz="2400" baseline="-25000" dirty="0">
              <a:latin typeface="Arial" panose="020B0604020202020204" pitchFamily="34" charset="0"/>
            </a:endParaRPr>
          </a:p>
        </p:txBody>
      </p:sp>
      <p:sp>
        <p:nvSpPr>
          <p:cNvPr id="18" name="TextBox 71"/>
          <p:cNvSpPr txBox="1">
            <a:spLocks noChangeArrowheads="1"/>
          </p:cNvSpPr>
          <p:nvPr/>
        </p:nvSpPr>
        <p:spPr bwMode="auto">
          <a:xfrm>
            <a:off x="7021361" y="2612844"/>
            <a:ext cx="129477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color]</a:t>
            </a:r>
            <a:endParaRPr lang="en-US" sz="1800" dirty="0">
              <a:latin typeface="Arial" panose="020B0604020202020204" pitchFamily="34" charset="0"/>
            </a:endParaRPr>
          </a:p>
        </p:txBody>
      </p:sp>
      <p:sp>
        <p:nvSpPr>
          <p:cNvPr id="19" name="Text Box 10"/>
          <p:cNvSpPr txBox="1">
            <a:spLocks noChangeArrowheads="1"/>
          </p:cNvSpPr>
          <p:nvPr/>
        </p:nvSpPr>
        <p:spPr bwMode="auto">
          <a:xfrm>
            <a:off x="5503002" y="2352141"/>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25" name="Rectangle 45"/>
          <p:cNvSpPr>
            <a:spLocks noChangeArrowheads="1"/>
          </p:cNvSpPr>
          <p:nvPr/>
        </p:nvSpPr>
        <p:spPr bwMode="auto">
          <a:xfrm>
            <a:off x="8602612" y="2400772"/>
            <a:ext cx="421005" cy="152358"/>
          </a:xfrm>
          <a:prstGeom prst="rect">
            <a:avLst/>
          </a:prstGeom>
          <a:solidFill>
            <a:srgbClr val="0000CC"/>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31" name="Rectangle 45"/>
          <p:cNvSpPr>
            <a:spLocks noChangeArrowheads="1"/>
          </p:cNvSpPr>
          <p:nvPr/>
        </p:nvSpPr>
        <p:spPr bwMode="auto">
          <a:xfrm>
            <a:off x="8602612" y="2099630"/>
            <a:ext cx="421005" cy="152358"/>
          </a:xfrm>
          <a:prstGeom prst="rect">
            <a:avLst/>
          </a:prstGeom>
          <a:solidFill>
            <a:srgbClr val="0000CC"/>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cxnSp>
        <p:nvCxnSpPr>
          <p:cNvPr id="35" name="Straight Connector 34"/>
          <p:cNvCxnSpPr>
            <a:cxnSpLocks noChangeShapeType="1"/>
          </p:cNvCxnSpPr>
          <p:nvPr/>
        </p:nvCxnSpPr>
        <p:spPr bwMode="auto">
          <a:xfrm>
            <a:off x="3614026" y="1848925"/>
            <a:ext cx="7642" cy="1777567"/>
          </a:xfrm>
          <a:prstGeom prst="line">
            <a:avLst/>
          </a:prstGeom>
          <a:noFill/>
          <a:ln w="9525" algn="ctr">
            <a:solidFill>
              <a:schemeClr val="tx1"/>
            </a:solidFill>
            <a:round/>
            <a:headEnd type="none" w="med" len="med"/>
            <a:tailEnd type="triangle" w="med" len="med"/>
          </a:ln>
          <a:extLst>
            <a:ext uri="{909E8E84-426E-40dd-AFC4-6F175D3DCCD1}">
              <a14:hiddenFill xmlns:a14="http://schemas.microsoft.com/office/drawing/2010/main" xmlns="">
                <a:noFill/>
              </a14:hiddenFill>
            </a:ext>
          </a:extLst>
        </p:spPr>
      </p:cxnSp>
      <p:sp>
        <p:nvSpPr>
          <p:cNvPr id="38" name="TextBox 37"/>
          <p:cNvSpPr txBox="1"/>
          <p:nvPr/>
        </p:nvSpPr>
        <p:spPr>
          <a:xfrm>
            <a:off x="9284556" y="1991143"/>
            <a:ext cx="312906" cy="369332"/>
          </a:xfrm>
          <a:prstGeom prst="rect">
            <a:avLst/>
          </a:prstGeom>
          <a:noFill/>
        </p:spPr>
        <p:txBody>
          <a:bodyPr wrap="none" rtlCol="0">
            <a:spAutoFit/>
          </a:bodyPr>
          <a:lstStyle/>
          <a:p>
            <a:r>
              <a:rPr lang="en-US" b="1" i="1" dirty="0">
                <a:latin typeface="Arial" panose="020B0604020202020204" pitchFamily="34" charset="0"/>
              </a:rPr>
              <a:t>0</a:t>
            </a:r>
          </a:p>
        </p:txBody>
      </p:sp>
      <p:sp>
        <p:nvSpPr>
          <p:cNvPr id="40" name="TextBox 228"/>
          <p:cNvSpPr txBox="1">
            <a:spLocks noChangeArrowheads="1"/>
          </p:cNvSpPr>
          <p:nvPr/>
        </p:nvSpPr>
        <p:spPr bwMode="auto">
          <a:xfrm>
            <a:off x="3754347" y="3023387"/>
            <a:ext cx="438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2400" dirty="0" smtClean="0">
                <a:latin typeface="Arial" panose="020B0604020202020204" pitchFamily="34" charset="0"/>
              </a:rPr>
              <a:t>z</a:t>
            </a:r>
            <a:endParaRPr lang="en-US" sz="2400" baseline="-25000" dirty="0">
              <a:latin typeface="Arial" panose="020B0604020202020204" pitchFamily="34" charset="0"/>
            </a:endParaRPr>
          </a:p>
        </p:txBody>
      </p:sp>
      <p:sp>
        <p:nvSpPr>
          <p:cNvPr id="41" name="TextBox 228"/>
          <p:cNvSpPr txBox="1">
            <a:spLocks noChangeArrowheads="1"/>
          </p:cNvSpPr>
          <p:nvPr/>
        </p:nvSpPr>
        <p:spPr bwMode="auto">
          <a:xfrm>
            <a:off x="4347620" y="3022201"/>
            <a:ext cx="438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2400" dirty="0" smtClean="0">
                <a:latin typeface="Arial" panose="020B0604020202020204" pitchFamily="34" charset="0"/>
              </a:rPr>
              <a:t>x</a:t>
            </a:r>
            <a:endParaRPr lang="en-US" sz="2400" baseline="-25000" dirty="0">
              <a:latin typeface="Arial" panose="020B0604020202020204" pitchFamily="34" charset="0"/>
            </a:endParaRPr>
          </a:p>
        </p:txBody>
      </p:sp>
      <p:sp>
        <p:nvSpPr>
          <p:cNvPr id="44" name="TextBox 43"/>
          <p:cNvSpPr txBox="1">
            <a:spLocks noChangeArrowheads="1"/>
          </p:cNvSpPr>
          <p:nvPr/>
        </p:nvSpPr>
        <p:spPr bwMode="auto">
          <a:xfrm>
            <a:off x="4367983" y="2021272"/>
            <a:ext cx="2899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0</a:t>
            </a:r>
            <a:endParaRPr lang="en-US" sz="1800" dirty="0">
              <a:latin typeface="Arial" panose="020B0604020202020204" pitchFamily="34" charset="0"/>
            </a:endParaRPr>
          </a:p>
        </p:txBody>
      </p:sp>
      <p:sp>
        <p:nvSpPr>
          <p:cNvPr id="47" name="TextBox 46"/>
          <p:cNvSpPr txBox="1">
            <a:spLocks noChangeArrowheads="1"/>
          </p:cNvSpPr>
          <p:nvPr/>
        </p:nvSpPr>
        <p:spPr bwMode="auto">
          <a:xfrm>
            <a:off x="4358059" y="2321529"/>
            <a:ext cx="2899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a:latin typeface="Arial" panose="020B0604020202020204" pitchFamily="34" charset="0"/>
              </a:rPr>
              <a:t>1</a:t>
            </a:r>
          </a:p>
        </p:txBody>
      </p:sp>
      <p:sp>
        <p:nvSpPr>
          <p:cNvPr id="48" name="TextBox 47"/>
          <p:cNvSpPr txBox="1">
            <a:spLocks noChangeArrowheads="1"/>
          </p:cNvSpPr>
          <p:nvPr/>
        </p:nvSpPr>
        <p:spPr bwMode="auto">
          <a:xfrm>
            <a:off x="4344507" y="2619826"/>
            <a:ext cx="2899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1800" dirty="0" smtClean="0">
                <a:latin typeface="Arial" panose="020B0604020202020204" pitchFamily="34" charset="0"/>
              </a:rPr>
              <a:t>0</a:t>
            </a:r>
            <a:endParaRPr lang="en-US" sz="1800" dirty="0">
              <a:latin typeface="Arial" panose="020B0604020202020204" pitchFamily="34" charset="0"/>
            </a:endParaRPr>
          </a:p>
        </p:txBody>
      </p:sp>
      <p:sp>
        <p:nvSpPr>
          <p:cNvPr id="49" name="Rectangle 34"/>
          <p:cNvSpPr>
            <a:spLocks noChangeArrowheads="1"/>
          </p:cNvSpPr>
          <p:nvPr/>
        </p:nvSpPr>
        <p:spPr bwMode="auto">
          <a:xfrm>
            <a:off x="3732512" y="2729776"/>
            <a:ext cx="421005" cy="152358"/>
          </a:xfrm>
          <a:prstGeom prst="rect">
            <a:avLst/>
          </a:prstGeom>
          <a:solidFill>
            <a:srgbClr val="008000"/>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cxnSp>
        <p:nvCxnSpPr>
          <p:cNvPr id="50" name="Straight Connector 49"/>
          <p:cNvCxnSpPr>
            <a:cxnSpLocks noChangeShapeType="1"/>
          </p:cNvCxnSpPr>
          <p:nvPr/>
        </p:nvCxnSpPr>
        <p:spPr bwMode="auto">
          <a:xfrm>
            <a:off x="8349956" y="1848925"/>
            <a:ext cx="7642" cy="1777567"/>
          </a:xfrm>
          <a:prstGeom prst="line">
            <a:avLst/>
          </a:prstGeom>
          <a:noFill/>
          <a:ln w="9525" algn="ctr">
            <a:solidFill>
              <a:schemeClr val="tx1"/>
            </a:solidFill>
            <a:round/>
            <a:headEnd type="none" w="med" len="med"/>
            <a:tailEnd type="triangle" w="med" len="med"/>
          </a:ln>
          <a:extLst>
            <a:ext uri="{909E8E84-426E-40dd-AFC4-6F175D3DCCD1}">
              <a14:hiddenFill xmlns:a14="http://schemas.microsoft.com/office/drawing/2010/main" xmlns="">
                <a:noFill/>
              </a14:hiddenFill>
            </a:ext>
          </a:extLst>
        </p:spPr>
      </p:cxnSp>
      <p:sp>
        <p:nvSpPr>
          <p:cNvPr id="51" name="TextBox 50"/>
          <p:cNvSpPr txBox="1"/>
          <p:nvPr/>
        </p:nvSpPr>
        <p:spPr>
          <a:xfrm>
            <a:off x="9284556" y="2306409"/>
            <a:ext cx="312906" cy="369332"/>
          </a:xfrm>
          <a:prstGeom prst="rect">
            <a:avLst/>
          </a:prstGeom>
          <a:noFill/>
        </p:spPr>
        <p:txBody>
          <a:bodyPr wrap="none" rtlCol="0">
            <a:spAutoFit/>
          </a:bodyPr>
          <a:lstStyle/>
          <a:p>
            <a:r>
              <a:rPr lang="en-US" b="1" i="1" dirty="0">
                <a:latin typeface="Arial" panose="020B0604020202020204" pitchFamily="34" charset="0"/>
              </a:rPr>
              <a:t>0</a:t>
            </a:r>
          </a:p>
        </p:txBody>
      </p:sp>
      <p:sp>
        <p:nvSpPr>
          <p:cNvPr id="52" name="Rectangle 45"/>
          <p:cNvSpPr>
            <a:spLocks noChangeArrowheads="1"/>
          </p:cNvSpPr>
          <p:nvPr/>
        </p:nvSpPr>
        <p:spPr bwMode="auto">
          <a:xfrm>
            <a:off x="8601804" y="2724372"/>
            <a:ext cx="421005" cy="152358"/>
          </a:xfrm>
          <a:prstGeom prst="rect">
            <a:avLst/>
          </a:prstGeom>
          <a:solidFill>
            <a:srgbClr val="0000CC"/>
          </a:solidFill>
          <a:ln w="9525" algn="ctr">
            <a:solidFill>
              <a:schemeClr val="tx1"/>
            </a:solidFill>
            <a:round/>
            <a:headEnd/>
            <a:tailEnd/>
          </a:ln>
        </p:spPr>
        <p:txBody>
          <a:bodyPr wrap="none" anchor="ctr"/>
          <a:lstStyle/>
          <a:p>
            <a:endParaRPr lang="en-US" b="1" i="1">
              <a:solidFill>
                <a:schemeClr val="bg1"/>
              </a:solidFill>
              <a:latin typeface="Arial" panose="020B0604020202020204" pitchFamily="34" charset="0"/>
              <a:ea typeface="SimSun" panose="02010600030101010101" pitchFamily="2" charset="-122"/>
            </a:endParaRPr>
          </a:p>
        </p:txBody>
      </p:sp>
      <p:sp>
        <p:nvSpPr>
          <p:cNvPr id="53" name="TextBox 52"/>
          <p:cNvSpPr txBox="1"/>
          <p:nvPr/>
        </p:nvSpPr>
        <p:spPr>
          <a:xfrm>
            <a:off x="9274446" y="2641456"/>
            <a:ext cx="312906" cy="369332"/>
          </a:xfrm>
          <a:prstGeom prst="rect">
            <a:avLst/>
          </a:prstGeom>
          <a:noFill/>
        </p:spPr>
        <p:txBody>
          <a:bodyPr wrap="none" rtlCol="0">
            <a:spAutoFit/>
          </a:bodyPr>
          <a:lstStyle/>
          <a:p>
            <a:r>
              <a:rPr lang="en-US" b="1" i="1" dirty="0">
                <a:latin typeface="Arial" panose="020B0604020202020204" pitchFamily="34" charset="0"/>
              </a:rPr>
              <a:t>1</a:t>
            </a:r>
          </a:p>
        </p:txBody>
      </p:sp>
      <p:sp>
        <p:nvSpPr>
          <p:cNvPr id="55" name="TextBox 228"/>
          <p:cNvSpPr txBox="1">
            <a:spLocks noChangeArrowheads="1"/>
          </p:cNvSpPr>
          <p:nvPr/>
        </p:nvSpPr>
        <p:spPr bwMode="auto">
          <a:xfrm>
            <a:off x="8662244" y="3078394"/>
            <a:ext cx="438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2400" dirty="0" smtClean="0">
                <a:latin typeface="Arial" panose="020B0604020202020204" pitchFamily="34" charset="0"/>
              </a:rPr>
              <a:t>z</a:t>
            </a:r>
            <a:endParaRPr lang="en-US" sz="2400" baseline="-25000" dirty="0">
              <a:latin typeface="Arial" panose="020B0604020202020204" pitchFamily="34" charset="0"/>
            </a:endParaRPr>
          </a:p>
        </p:txBody>
      </p:sp>
      <p:sp>
        <p:nvSpPr>
          <p:cNvPr id="56" name="TextBox 228"/>
          <p:cNvSpPr txBox="1">
            <a:spLocks noChangeArrowheads="1"/>
          </p:cNvSpPr>
          <p:nvPr/>
        </p:nvSpPr>
        <p:spPr bwMode="auto">
          <a:xfrm>
            <a:off x="9255517" y="3077208"/>
            <a:ext cx="438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sz="2400" dirty="0" smtClean="0">
                <a:latin typeface="Arial" panose="020B0604020202020204" pitchFamily="34" charset="0"/>
              </a:rPr>
              <a:t>x</a:t>
            </a:r>
            <a:endParaRPr lang="en-US" sz="2400" baseline="-25000" dirty="0">
              <a:latin typeface="Arial" panose="020B0604020202020204" pitchFamily="34" charset="0"/>
            </a:endParaRPr>
          </a:p>
        </p:txBody>
      </p:sp>
      <p:sp>
        <p:nvSpPr>
          <p:cNvPr id="59" name="Rectangle 58"/>
          <p:cNvSpPr/>
          <p:nvPr/>
        </p:nvSpPr>
        <p:spPr>
          <a:xfrm>
            <a:off x="0" y="5824815"/>
            <a:ext cx="461102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High model complexity - </a:t>
            </a:r>
            <a:r>
              <a:rPr lang="en-US" sz="2400" dirty="0" err="1" smtClean="0"/>
              <a:t>overfitting</a:t>
            </a:r>
            <a:endParaRPr lang="en-US" sz="2400" dirty="0">
              <a:solidFill>
                <a:schemeClr val="lt1"/>
              </a:solidFill>
            </a:endParaRPr>
          </a:p>
        </p:txBody>
      </p:sp>
      <p:sp>
        <p:nvSpPr>
          <p:cNvPr id="60" name="Rectangle 59"/>
          <p:cNvSpPr/>
          <p:nvPr/>
        </p:nvSpPr>
        <p:spPr>
          <a:xfrm>
            <a:off x="8814450" y="5842186"/>
            <a:ext cx="337755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High inference cost - slow</a:t>
            </a:r>
            <a:endParaRPr lang="en-US" sz="2400" dirty="0">
              <a:solidFill>
                <a:schemeClr val="lt1"/>
              </a:solidFill>
            </a:endParaRPr>
          </a:p>
        </p:txBody>
      </p:sp>
      <p:sp>
        <p:nvSpPr>
          <p:cNvPr id="63" name="Footer Placeholder 2"/>
          <p:cNvSpPr>
            <a:spLocks noGrp="1"/>
          </p:cNvSpPr>
          <p:nvPr>
            <p:ph type="ftr" sz="quarter" idx="11"/>
          </p:nvPr>
        </p:nvSpPr>
        <p:spPr>
          <a:xfrm>
            <a:off x="3686185" y="6459785"/>
            <a:ext cx="4822804" cy="365125"/>
          </a:xfrm>
        </p:spPr>
        <p:txBody>
          <a:bodyPr/>
          <a:lstStyle/>
          <a:p>
            <a:r>
              <a:rPr lang="en-US" sz="1600" dirty="0" smtClean="0"/>
              <a:t>[Wang et al. 07</a:t>
            </a:r>
            <a:r>
              <a:rPr lang="en-US" sz="1600" dirty="0"/>
              <a:t>, </a:t>
            </a:r>
            <a:r>
              <a:rPr lang="en-US" sz="1600" dirty="0" smtClean="0"/>
              <a:t>Lindsey </a:t>
            </a:r>
            <a:r>
              <a:rPr lang="en-US" sz="1600" dirty="0"/>
              <a:t>et al. 12]</a:t>
            </a:r>
          </a:p>
        </p:txBody>
      </p:sp>
      <p:sp>
        <p:nvSpPr>
          <p:cNvPr id="39" name="Rectangle 38"/>
          <p:cNvSpPr/>
          <p:nvPr/>
        </p:nvSpPr>
        <p:spPr>
          <a:xfrm>
            <a:off x="4663759" y="5811383"/>
            <a:ext cx="4214227" cy="430887"/>
          </a:xfrm>
          <a:prstGeom prst="rect">
            <a:avLst/>
          </a:prstGeom>
        </p:spPr>
        <p:txBody>
          <a:bodyPr wrap="none">
            <a:spAutoFit/>
          </a:bodyPr>
          <a:lstStyle/>
          <a:p>
            <a:r>
              <a:rPr lang="en-US" sz="2200" dirty="0" smtClean="0"/>
              <a:t>Words in phrase do not share topic</a:t>
            </a:r>
            <a:endParaRPr lang="en-US" sz="2200" dirty="0"/>
          </a:p>
        </p:txBody>
      </p:sp>
    </p:spTree>
    <p:extLst>
      <p:ext uri="{BB962C8B-B14F-4D97-AF65-F5344CB8AC3E}">
        <p14:creationId xmlns:p14="http://schemas.microsoft.com/office/powerpoint/2010/main" val="38896353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030" y="5598795"/>
            <a:ext cx="10113264" cy="822960"/>
          </a:xfrm>
        </p:spPr>
        <p:txBody>
          <a:bodyPr/>
          <a:lstStyle/>
          <a:p>
            <a:pPr>
              <a:defRPr/>
            </a:pPr>
            <a:r>
              <a:rPr lang="en-US" dirty="0" smtClean="0"/>
              <a:t>TNG:  Experiments </a:t>
            </a:r>
            <a:r>
              <a:rPr lang="en-US" dirty="0"/>
              <a:t>on </a:t>
            </a:r>
            <a:r>
              <a:rPr lang="en-US" dirty="0" smtClean="0"/>
              <a:t>Research Papers</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57</a:t>
            </a:fld>
            <a:endParaRPr lang="en-US" dirty="0"/>
          </a:p>
        </p:txBody>
      </p:sp>
      <p:pic>
        <p:nvPicPr>
          <p:cNvPr id="8" name="Picture 7"/>
          <p:cNvPicPr>
            <a:picLocks noChangeAspect="1"/>
          </p:cNvPicPr>
          <p:nvPr/>
        </p:nvPicPr>
        <p:blipFill>
          <a:blip r:embed="rId3"/>
          <a:stretch>
            <a:fillRect/>
          </a:stretch>
        </p:blipFill>
        <p:spPr>
          <a:xfrm>
            <a:off x="1412875" y="0"/>
            <a:ext cx="9121328" cy="4794250"/>
          </a:xfrm>
          <a:prstGeom prst="rect">
            <a:avLst/>
          </a:prstGeom>
        </p:spPr>
      </p:pic>
    </p:spTree>
    <p:extLst>
      <p:ext uri="{BB962C8B-B14F-4D97-AF65-F5344CB8AC3E}">
        <p14:creationId xmlns:p14="http://schemas.microsoft.com/office/powerpoint/2010/main" val="35307779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030" y="5598795"/>
            <a:ext cx="10113264" cy="822960"/>
          </a:xfrm>
        </p:spPr>
        <p:txBody>
          <a:bodyPr/>
          <a:lstStyle/>
          <a:p>
            <a:pPr>
              <a:defRPr/>
            </a:pPr>
            <a:r>
              <a:rPr lang="en-US" dirty="0" smtClean="0"/>
              <a:t>TNG:  Experiments </a:t>
            </a:r>
            <a:r>
              <a:rPr lang="en-US" dirty="0"/>
              <a:t>on </a:t>
            </a:r>
            <a:r>
              <a:rPr lang="en-US" dirty="0" smtClean="0"/>
              <a:t>Research Papers</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58</a:t>
            </a:fld>
            <a:endParaRPr lang="en-US" dirty="0"/>
          </a:p>
        </p:txBody>
      </p:sp>
      <p:pic>
        <p:nvPicPr>
          <p:cNvPr id="3" name="Picture 2"/>
          <p:cNvPicPr>
            <a:picLocks noChangeAspect="1"/>
          </p:cNvPicPr>
          <p:nvPr/>
        </p:nvPicPr>
        <p:blipFill>
          <a:blip r:embed="rId3"/>
          <a:stretch>
            <a:fillRect/>
          </a:stretch>
        </p:blipFill>
        <p:spPr>
          <a:xfrm>
            <a:off x="1508125" y="0"/>
            <a:ext cx="9207500" cy="4848094"/>
          </a:xfrm>
          <a:prstGeom prst="rect">
            <a:avLst/>
          </a:prstGeom>
        </p:spPr>
      </p:pic>
    </p:spTree>
    <p:extLst>
      <p:ext uri="{BB962C8B-B14F-4D97-AF65-F5344CB8AC3E}">
        <p14:creationId xmlns:p14="http://schemas.microsoft.com/office/powerpoint/2010/main" val="42032220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175" y="286603"/>
            <a:ext cx="10058400" cy="1450757"/>
          </a:xfrm>
        </p:spPr>
        <p:txBody>
          <a:bodyPr/>
          <a:lstStyle/>
          <a:p>
            <a:r>
              <a:rPr lang="en-US" dirty="0" smtClean="0"/>
              <a:t>Strategy 1 – </a:t>
            </a:r>
            <a:r>
              <a:rPr lang="en-US" dirty="0"/>
              <a:t>Phrase Discovering </a:t>
            </a:r>
            <a:r>
              <a:rPr lang="en-US" dirty="0" smtClean="0"/>
              <a:t>Latent </a:t>
            </a:r>
            <a:r>
              <a:rPr lang="en-US" dirty="0" err="1" smtClean="0"/>
              <a:t>Dirichlet</a:t>
            </a:r>
            <a:r>
              <a:rPr lang="en-US" dirty="0" smtClean="0"/>
              <a:t> Allocation</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59</a:t>
            </a:fld>
            <a:endParaRPr lang="en-US" dirty="0"/>
          </a:p>
        </p:txBody>
      </p:sp>
      <p:sp>
        <p:nvSpPr>
          <p:cNvPr id="59" name="Rectangle 58"/>
          <p:cNvSpPr/>
          <p:nvPr/>
        </p:nvSpPr>
        <p:spPr>
          <a:xfrm>
            <a:off x="397160" y="5821688"/>
            <a:ext cx="461102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High model complexity - </a:t>
            </a:r>
            <a:r>
              <a:rPr lang="en-US" sz="2400" dirty="0" err="1" smtClean="0"/>
              <a:t>overfitting</a:t>
            </a:r>
            <a:endParaRPr lang="en-US" sz="2400" dirty="0">
              <a:solidFill>
                <a:schemeClr val="lt1"/>
              </a:solidFill>
            </a:endParaRPr>
          </a:p>
        </p:txBody>
      </p:sp>
      <p:sp>
        <p:nvSpPr>
          <p:cNvPr id="60" name="Rectangle 59"/>
          <p:cNvSpPr/>
          <p:nvPr/>
        </p:nvSpPr>
        <p:spPr>
          <a:xfrm>
            <a:off x="8814450" y="5808319"/>
            <a:ext cx="337755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High inference cost - slow</a:t>
            </a:r>
            <a:endParaRPr lang="en-US" sz="2400" dirty="0">
              <a:solidFill>
                <a:schemeClr val="lt1"/>
              </a:solidFill>
            </a:endParaRPr>
          </a:p>
        </p:txBody>
      </p:sp>
      <p:sp>
        <p:nvSpPr>
          <p:cNvPr id="62" name="Rectangle 61"/>
          <p:cNvSpPr/>
          <p:nvPr/>
        </p:nvSpPr>
        <p:spPr>
          <a:xfrm>
            <a:off x="5155424" y="5781582"/>
            <a:ext cx="3627465" cy="461665"/>
          </a:xfrm>
          <a:prstGeom prst="rect">
            <a:avLst/>
          </a:prstGeom>
        </p:spPr>
        <p:txBody>
          <a:bodyPr wrap="none">
            <a:spAutoFit/>
          </a:bodyPr>
          <a:lstStyle/>
          <a:p>
            <a:r>
              <a:rPr lang="en-US" sz="2400" dirty="0" smtClean="0"/>
              <a:t>Principled topic assignment</a:t>
            </a:r>
            <a:endParaRPr lang="en-US" sz="2400" dirty="0"/>
          </a:p>
        </p:txBody>
      </p:sp>
      <p:sp>
        <p:nvSpPr>
          <p:cNvPr id="63" name="Footer Placeholder 2"/>
          <p:cNvSpPr>
            <a:spLocks noGrp="1"/>
          </p:cNvSpPr>
          <p:nvPr>
            <p:ph type="ftr" sz="quarter" idx="11"/>
          </p:nvPr>
        </p:nvSpPr>
        <p:spPr>
          <a:xfrm>
            <a:off x="3686185" y="6459785"/>
            <a:ext cx="4822804" cy="365125"/>
          </a:xfrm>
        </p:spPr>
        <p:txBody>
          <a:bodyPr/>
          <a:lstStyle/>
          <a:p>
            <a:r>
              <a:rPr lang="en-US" sz="1600" dirty="0" smtClean="0"/>
              <a:t>[Wang et al. 07</a:t>
            </a:r>
            <a:r>
              <a:rPr lang="en-US" sz="1600" dirty="0"/>
              <a:t>, </a:t>
            </a:r>
            <a:r>
              <a:rPr lang="en-US" sz="1600" dirty="0" smtClean="0"/>
              <a:t>Lindsey </a:t>
            </a:r>
            <a:r>
              <a:rPr lang="en-US" sz="1600" dirty="0"/>
              <a:t>et al. 12]</a:t>
            </a:r>
          </a:p>
        </p:txBody>
      </p:sp>
      <p:pic>
        <p:nvPicPr>
          <p:cNvPr id="3" name="Picture 2"/>
          <p:cNvPicPr>
            <a:picLocks noChangeAspect="1"/>
          </p:cNvPicPr>
          <p:nvPr/>
        </p:nvPicPr>
        <p:blipFill>
          <a:blip r:embed="rId2"/>
          <a:stretch>
            <a:fillRect/>
          </a:stretch>
        </p:blipFill>
        <p:spPr>
          <a:xfrm>
            <a:off x="6553866" y="1800392"/>
            <a:ext cx="5142713" cy="3260413"/>
          </a:xfrm>
          <a:prstGeom prst="rect">
            <a:avLst/>
          </a:prstGeom>
        </p:spPr>
      </p:pic>
      <p:sp>
        <p:nvSpPr>
          <p:cNvPr id="13" name="TextBox 12"/>
          <p:cNvSpPr txBox="1"/>
          <p:nvPr/>
        </p:nvSpPr>
        <p:spPr>
          <a:xfrm>
            <a:off x="588212" y="1911687"/>
            <a:ext cx="5561262" cy="3785652"/>
          </a:xfrm>
          <a:prstGeom prst="rect">
            <a:avLst/>
          </a:prstGeom>
          <a:solidFill>
            <a:schemeClr val="tx1">
              <a:lumMod val="85000"/>
              <a:lumOff val="15000"/>
            </a:schemeClr>
          </a:solidFill>
        </p:spPr>
        <p:txBody>
          <a:bodyPr wrap="square" rtlCol="0">
            <a:spAutoFit/>
          </a:bodyPr>
          <a:lstStyle/>
          <a:p>
            <a:r>
              <a:rPr lang="en-US" sz="2400" dirty="0" smtClean="0">
                <a:solidFill>
                  <a:schemeClr val="bg1"/>
                </a:solidFill>
              </a:rPr>
              <a:t>To generate a token in a document:</a:t>
            </a:r>
          </a:p>
          <a:p>
            <a:pPr marL="342900" indent="-342900">
              <a:buFont typeface="Arial"/>
              <a:buChar char="•"/>
            </a:pPr>
            <a:r>
              <a:rPr lang="en-US" sz="2400" dirty="0" smtClean="0">
                <a:solidFill>
                  <a:srgbClr val="FFFF00"/>
                </a:solidFill>
              </a:rPr>
              <a:t>Let </a:t>
            </a:r>
            <a:r>
              <a:rPr lang="en-US" sz="2400" b="1" i="1" dirty="0" smtClean="0">
                <a:solidFill>
                  <a:srgbClr val="FFFF00"/>
                </a:solidFill>
              </a:rPr>
              <a:t>u</a:t>
            </a:r>
            <a:r>
              <a:rPr lang="en-US" sz="2400" dirty="0" smtClean="0">
                <a:solidFill>
                  <a:srgbClr val="FFFF00"/>
                </a:solidFill>
              </a:rPr>
              <a:t>, a context vector consisting of the shared phrase topic and the past </a:t>
            </a:r>
            <a:r>
              <a:rPr lang="en-US" sz="2400" b="1" i="1" dirty="0" smtClean="0">
                <a:solidFill>
                  <a:srgbClr val="FFFF00"/>
                </a:solidFill>
              </a:rPr>
              <a:t>m</a:t>
            </a:r>
            <a:r>
              <a:rPr lang="en-US" sz="2400" dirty="0" smtClean="0">
                <a:solidFill>
                  <a:srgbClr val="FFFF00"/>
                </a:solidFill>
              </a:rPr>
              <a:t> words.</a:t>
            </a:r>
          </a:p>
          <a:p>
            <a:pPr marL="342900" indent="-342900">
              <a:buFont typeface="Arial"/>
              <a:buChar char="•"/>
            </a:pPr>
            <a:r>
              <a:rPr lang="en-US" sz="2400" dirty="0" smtClean="0">
                <a:solidFill>
                  <a:srgbClr val="FFFF00"/>
                </a:solidFill>
              </a:rPr>
              <a:t>Draw a token from the Pitman-</a:t>
            </a:r>
            <a:r>
              <a:rPr lang="en-US" sz="2400" dirty="0" err="1" smtClean="0">
                <a:solidFill>
                  <a:srgbClr val="FFFF00"/>
                </a:solidFill>
              </a:rPr>
              <a:t>Yor</a:t>
            </a:r>
            <a:r>
              <a:rPr lang="en-US" sz="2400" dirty="0" smtClean="0">
                <a:solidFill>
                  <a:srgbClr val="FFFF00"/>
                </a:solidFill>
              </a:rPr>
              <a:t> Process conditioned on</a:t>
            </a:r>
            <a:r>
              <a:rPr lang="en-US" sz="2400" b="1" i="1" dirty="0" smtClean="0">
                <a:solidFill>
                  <a:srgbClr val="FFFF00"/>
                </a:solidFill>
              </a:rPr>
              <a:t> u</a:t>
            </a:r>
          </a:p>
          <a:p>
            <a:endParaRPr lang="en-US" sz="2400" dirty="0" smtClean="0">
              <a:solidFill>
                <a:schemeClr val="bg1">
                  <a:lumMod val="85000"/>
                </a:schemeClr>
              </a:solidFill>
            </a:endParaRPr>
          </a:p>
          <a:p>
            <a:r>
              <a:rPr lang="en-US" sz="2400" dirty="0" smtClean="0">
                <a:solidFill>
                  <a:schemeClr val="bg1">
                    <a:lumMod val="85000"/>
                  </a:schemeClr>
                </a:solidFill>
              </a:rPr>
              <a:t>When </a:t>
            </a:r>
            <a:r>
              <a:rPr lang="en-US" sz="2400" b="1" i="1" dirty="0" smtClean="0">
                <a:solidFill>
                  <a:schemeClr val="bg1">
                    <a:lumMod val="85000"/>
                  </a:schemeClr>
                </a:solidFill>
              </a:rPr>
              <a:t>m</a:t>
            </a:r>
            <a:r>
              <a:rPr lang="en-US" sz="2400" dirty="0" smtClean="0">
                <a:solidFill>
                  <a:schemeClr val="bg1">
                    <a:lumMod val="85000"/>
                  </a:schemeClr>
                </a:solidFill>
              </a:rPr>
              <a:t> = 1, this generative model is equivalent to TNG</a:t>
            </a:r>
          </a:p>
          <a:p>
            <a:endParaRPr lang="en-US" sz="2400" dirty="0" smtClean="0">
              <a:solidFill>
                <a:srgbClr val="FFFF00"/>
              </a:solidFill>
            </a:endParaRPr>
          </a:p>
        </p:txBody>
      </p:sp>
    </p:spTree>
    <p:extLst>
      <p:ext uri="{BB962C8B-B14F-4D97-AF65-F5344CB8AC3E}">
        <p14:creationId xmlns:p14="http://schemas.microsoft.com/office/powerpoint/2010/main" val="854709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r>
              <a:rPr lang="en-US" dirty="0"/>
              <a:t>: </a:t>
            </a:r>
            <a:r>
              <a:rPr lang="en-US" dirty="0" smtClean="0"/>
              <a:t>News Articles</a:t>
            </a:r>
            <a:endParaRPr lang="en-US" dirty="0"/>
          </a:p>
        </p:txBody>
      </p:sp>
      <p:sp>
        <p:nvSpPr>
          <p:cNvPr id="3" name="Content Placeholder 2"/>
          <p:cNvSpPr>
            <a:spLocks noGrp="1"/>
          </p:cNvSpPr>
          <p:nvPr>
            <p:ph idx="1"/>
          </p:nvPr>
        </p:nvSpPr>
        <p:spPr/>
        <p:txBody>
          <a:bodyPr>
            <a:normAutofit/>
          </a:bodyPr>
          <a:lstStyle/>
          <a:p>
            <a:r>
              <a:rPr lang="en-US" sz="2400" dirty="0"/>
              <a:t>Every </a:t>
            </a:r>
            <a:r>
              <a:rPr lang="en-US" sz="2400" dirty="0" smtClean="0"/>
              <a:t>day, &gt;90,000 news articles </a:t>
            </a:r>
            <a:r>
              <a:rPr lang="en-US" sz="2400" dirty="0"/>
              <a:t>are </a:t>
            </a:r>
            <a:r>
              <a:rPr lang="en-US" sz="2400" dirty="0" smtClean="0"/>
              <a:t>produced</a:t>
            </a:r>
            <a:endParaRPr lang="en-US" sz="2400" dirty="0"/>
          </a:p>
          <a:p>
            <a:pPr lvl="1"/>
            <a:r>
              <a:rPr lang="en-US" sz="2400" dirty="0"/>
              <a:t>Unstructured data: </a:t>
            </a:r>
            <a:r>
              <a:rPr lang="en-US" sz="2400" dirty="0" smtClean="0"/>
              <a:t>news content</a:t>
            </a:r>
            <a:endParaRPr lang="en-US" sz="2400" dirty="0"/>
          </a:p>
          <a:p>
            <a:pPr lvl="1"/>
            <a:r>
              <a:rPr lang="en-US" sz="2400" dirty="0" smtClean="0"/>
              <a:t>Extracted entities</a:t>
            </a:r>
            <a:r>
              <a:rPr lang="en-US" sz="2400" dirty="0"/>
              <a:t>: </a:t>
            </a:r>
            <a:r>
              <a:rPr lang="en-US" sz="2400" dirty="0" smtClean="0"/>
              <a:t>persons, locations, organizations, …</a:t>
            </a:r>
            <a:endParaRPr lang="en-US" sz="2400" dirty="0"/>
          </a:p>
        </p:txBody>
      </p:sp>
      <p:grpSp>
        <p:nvGrpSpPr>
          <p:cNvPr id="6" name="Group 5"/>
          <p:cNvGrpSpPr/>
          <p:nvPr/>
        </p:nvGrpSpPr>
        <p:grpSpPr>
          <a:xfrm>
            <a:off x="6677526" y="3080085"/>
            <a:ext cx="4391527" cy="3113690"/>
            <a:chOff x="9035129" y="2113507"/>
            <a:chExt cx="2211853" cy="1809529"/>
          </a:xfrm>
        </p:grpSpPr>
        <p:pic>
          <p:nvPicPr>
            <p:cNvPr id="4" name="Picture 4" descr="http://www.fakesteve.net/wp-content/uploads/2010/01/drupal-news-site-collage.png"/>
            <p:cNvPicPr>
              <a:picLocks noChangeAspect="1" noChangeArrowheads="1"/>
            </p:cNvPicPr>
            <p:nvPr/>
          </p:nvPicPr>
          <p:blipFill rotWithShape="1">
            <a:blip r:embed="rId2">
              <a:extLst>
                <a:ext uri="{28A0092B-C50C-407E-A947-70E740481C1C}">
                  <a14:useLocalDpi xmlns:a14="http://schemas.microsoft.com/office/drawing/2010/main" val="0"/>
                </a:ext>
              </a:extLst>
            </a:blip>
            <a:srcRect t="26277" r="37015"/>
            <a:stretch/>
          </p:blipFill>
          <p:spPr bwMode="auto">
            <a:xfrm>
              <a:off x="9036436" y="2113507"/>
              <a:ext cx="2210546" cy="174390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http://www.addictinginfo.org/wp-content/uploads/2011/07/ne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5129" y="3108452"/>
              <a:ext cx="1483608" cy="81458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Oval 6"/>
          <p:cNvSpPr/>
          <p:nvPr/>
        </p:nvSpPr>
        <p:spPr>
          <a:xfrm>
            <a:off x="2913531" y="5780054"/>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8" name="Oval 7"/>
          <p:cNvSpPr/>
          <p:nvPr/>
        </p:nvSpPr>
        <p:spPr>
          <a:xfrm>
            <a:off x="1932192" y="4409181"/>
            <a:ext cx="165100" cy="165100"/>
          </a:xfrm>
          <a:prstGeom prst="ellipse">
            <a:avLst/>
          </a:prstGeom>
          <a:solidFill>
            <a:srgbClr val="008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9" name="Oval 8"/>
          <p:cNvSpPr/>
          <p:nvPr/>
        </p:nvSpPr>
        <p:spPr>
          <a:xfrm>
            <a:off x="2206830" y="5070821"/>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 name="Oval 9"/>
          <p:cNvSpPr/>
          <p:nvPr/>
        </p:nvSpPr>
        <p:spPr>
          <a:xfrm>
            <a:off x="3753496" y="4491150"/>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11" name="Straight Connector 10"/>
          <p:cNvCxnSpPr>
            <a:stCxn id="9" idx="7"/>
            <a:endCxn id="13" idx="1"/>
          </p:cNvCxnSpPr>
          <p:nvPr/>
        </p:nvCxnSpPr>
        <p:spPr>
          <a:xfrm flipV="1">
            <a:off x="2347752" y="4762612"/>
            <a:ext cx="462768" cy="332387"/>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13" idx="1"/>
          </p:cNvCxnSpPr>
          <p:nvPr/>
        </p:nvCxnSpPr>
        <p:spPr>
          <a:xfrm flipH="1" flipV="1">
            <a:off x="2057431" y="4459130"/>
            <a:ext cx="753089" cy="303482"/>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810520" y="4580049"/>
            <a:ext cx="365125" cy="365125"/>
          </a:xfrm>
          <a:prstGeom prst="rect">
            <a:avLst/>
          </a:prstGeom>
          <a:solidFill>
            <a:schemeClr val="accent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4" name="Rectangle 13"/>
          <p:cNvSpPr/>
          <p:nvPr/>
        </p:nvSpPr>
        <p:spPr>
          <a:xfrm>
            <a:off x="2962920" y="4732449"/>
            <a:ext cx="365125" cy="365125"/>
          </a:xfrm>
          <a:prstGeom prst="rect">
            <a:avLst/>
          </a:prstGeom>
          <a:solidFill>
            <a:schemeClr val="accent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5" name="Rectangle 14"/>
          <p:cNvSpPr/>
          <p:nvPr/>
        </p:nvSpPr>
        <p:spPr>
          <a:xfrm>
            <a:off x="3115319" y="4884850"/>
            <a:ext cx="908675" cy="337014"/>
          </a:xfrm>
          <a:prstGeom prst="rect">
            <a:avLst/>
          </a:prstGeom>
          <a:solidFill>
            <a:schemeClr val="accent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news</a:t>
            </a:r>
            <a:endParaRPr lang="en-US" sz="2400" dirty="0">
              <a:solidFill>
                <a:srgbClr val="000000"/>
              </a:solidFill>
            </a:endParaRPr>
          </a:p>
        </p:txBody>
      </p:sp>
      <p:sp>
        <p:nvSpPr>
          <p:cNvPr id="16" name="Oval 15"/>
          <p:cNvSpPr/>
          <p:nvPr/>
        </p:nvSpPr>
        <p:spPr>
          <a:xfrm>
            <a:off x="3420476" y="4215175"/>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7" name="Oval 16"/>
          <p:cNvSpPr/>
          <p:nvPr/>
        </p:nvSpPr>
        <p:spPr>
          <a:xfrm>
            <a:off x="2290788" y="5305625"/>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8" name="Oval 17"/>
          <p:cNvSpPr/>
          <p:nvPr/>
        </p:nvSpPr>
        <p:spPr>
          <a:xfrm>
            <a:off x="2227290" y="5767573"/>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19" name="Straight Connector 18"/>
          <p:cNvCxnSpPr>
            <a:stCxn id="18" idx="7"/>
          </p:cNvCxnSpPr>
          <p:nvPr/>
        </p:nvCxnSpPr>
        <p:spPr>
          <a:xfrm flipV="1">
            <a:off x="2368212" y="5102254"/>
            <a:ext cx="617891" cy="689497"/>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6" idx="4"/>
            <a:endCxn id="15" idx="0"/>
          </p:cNvCxnSpPr>
          <p:nvPr/>
        </p:nvCxnSpPr>
        <p:spPr>
          <a:xfrm>
            <a:off x="3503026" y="4380275"/>
            <a:ext cx="66631" cy="504575"/>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7" idx="7"/>
            <a:endCxn id="15" idx="2"/>
          </p:cNvCxnSpPr>
          <p:nvPr/>
        </p:nvCxnSpPr>
        <p:spPr>
          <a:xfrm flipV="1">
            <a:off x="3054453" y="5221864"/>
            <a:ext cx="515204" cy="582368"/>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3" idx="1"/>
            <a:endCxn id="17" idx="7"/>
          </p:cNvCxnSpPr>
          <p:nvPr/>
        </p:nvCxnSpPr>
        <p:spPr>
          <a:xfrm flipH="1">
            <a:off x="2431710" y="4762612"/>
            <a:ext cx="378810" cy="56719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0" idx="3"/>
          </p:cNvCxnSpPr>
          <p:nvPr/>
        </p:nvCxnSpPr>
        <p:spPr>
          <a:xfrm flipH="1">
            <a:off x="3281836" y="4632072"/>
            <a:ext cx="495838" cy="127919"/>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975818" y="5665820"/>
            <a:ext cx="1195912" cy="35075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person</a:t>
            </a:r>
            <a:endParaRPr lang="en-US" sz="2400" dirty="0">
              <a:solidFill>
                <a:schemeClr val="tx1"/>
              </a:solidFill>
            </a:endParaRPr>
          </a:p>
        </p:txBody>
      </p:sp>
      <p:sp>
        <p:nvSpPr>
          <p:cNvPr id="25" name="Rectangle 24"/>
          <p:cNvSpPr/>
          <p:nvPr/>
        </p:nvSpPr>
        <p:spPr>
          <a:xfrm>
            <a:off x="1583272" y="4119621"/>
            <a:ext cx="1193046" cy="27826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location</a:t>
            </a:r>
            <a:endParaRPr lang="en-US" sz="2400" dirty="0">
              <a:solidFill>
                <a:schemeClr val="tx1"/>
              </a:solidFill>
            </a:endParaRPr>
          </a:p>
        </p:txBody>
      </p:sp>
      <p:sp>
        <p:nvSpPr>
          <p:cNvPr id="26" name="Rectangle 25"/>
          <p:cNvSpPr/>
          <p:nvPr/>
        </p:nvSpPr>
        <p:spPr>
          <a:xfrm>
            <a:off x="2916139" y="3874692"/>
            <a:ext cx="1861538" cy="291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organization</a:t>
            </a:r>
            <a:endParaRPr lang="en-US" sz="2400" dirty="0">
              <a:solidFill>
                <a:schemeClr val="tx1"/>
              </a:solidFill>
            </a:endParaRPr>
          </a:p>
        </p:txBody>
      </p:sp>
      <p:cxnSp>
        <p:nvCxnSpPr>
          <p:cNvPr id="27" name="Straight Connector 26"/>
          <p:cNvCxnSpPr/>
          <p:nvPr/>
        </p:nvCxnSpPr>
        <p:spPr>
          <a:xfrm flipV="1">
            <a:off x="4806679" y="3080085"/>
            <a:ext cx="1870847" cy="1804768"/>
          </a:xfrm>
          <a:prstGeom prst="line">
            <a:avLst/>
          </a:prstGeom>
          <a:ln>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35" idx="3"/>
          </p:cNvCxnSpPr>
          <p:nvPr/>
        </p:nvCxnSpPr>
        <p:spPr>
          <a:xfrm>
            <a:off x="4777676" y="4978005"/>
            <a:ext cx="1899850" cy="967149"/>
          </a:xfrm>
          <a:prstGeom prst="line">
            <a:avLst/>
          </a:prstGeom>
          <a:ln>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35" name="Rounded Rectangle 34"/>
          <p:cNvSpPr/>
          <p:nvPr/>
        </p:nvSpPr>
        <p:spPr>
          <a:xfrm>
            <a:off x="1554269" y="3874692"/>
            <a:ext cx="3223407" cy="2206625"/>
          </a:xfrm>
          <a:prstGeom prst="roundRect">
            <a:avLst/>
          </a:prstGeom>
          <a:no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Slide Number Placeholder 28"/>
          <p:cNvSpPr>
            <a:spLocks noGrp="1"/>
          </p:cNvSpPr>
          <p:nvPr>
            <p:ph type="sldNum" sz="quarter" idx="12"/>
          </p:nvPr>
        </p:nvSpPr>
        <p:spPr/>
        <p:txBody>
          <a:bodyPr/>
          <a:lstStyle/>
          <a:p>
            <a:fld id="{6113E31D-E2AB-40D1-8B51-AFA5AFEF393A}" type="slidenum">
              <a:rPr lang="en-US" smtClean="0"/>
              <a:t>6</a:t>
            </a:fld>
            <a:endParaRPr lang="en-US" dirty="0"/>
          </a:p>
        </p:txBody>
      </p:sp>
    </p:spTree>
    <p:extLst>
      <p:ext uri="{BB962C8B-B14F-4D97-AF65-F5344CB8AC3E}">
        <p14:creationId xmlns:p14="http://schemas.microsoft.com/office/powerpoint/2010/main" val="40743279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030" y="5598795"/>
            <a:ext cx="10113264" cy="822960"/>
          </a:xfrm>
        </p:spPr>
        <p:txBody>
          <a:bodyPr/>
          <a:lstStyle/>
          <a:p>
            <a:pPr>
              <a:defRPr/>
            </a:pPr>
            <a:r>
              <a:rPr lang="en-US" dirty="0" smtClean="0"/>
              <a:t>PD-LDA</a:t>
            </a:r>
            <a:r>
              <a:rPr lang="en-US" dirty="0"/>
              <a:t>:  </a:t>
            </a:r>
            <a:r>
              <a:rPr lang="en-US" dirty="0" smtClean="0"/>
              <a:t>Experiments on the Touchstone </a:t>
            </a:r>
            <a:r>
              <a:rPr lang="en-US" dirty="0"/>
              <a:t>Applied </a:t>
            </a:r>
            <a:r>
              <a:rPr lang="en-US" dirty="0" smtClean="0"/>
              <a:t>Science Associates </a:t>
            </a:r>
            <a:r>
              <a:rPr lang="en-US" dirty="0"/>
              <a:t>(TASA) corpus</a:t>
            </a:r>
          </a:p>
        </p:txBody>
      </p:sp>
      <p:sp>
        <p:nvSpPr>
          <p:cNvPr id="5" name="Slide Number Placeholder 4"/>
          <p:cNvSpPr>
            <a:spLocks noGrp="1"/>
          </p:cNvSpPr>
          <p:nvPr>
            <p:ph type="sldNum" sz="quarter" idx="12"/>
          </p:nvPr>
        </p:nvSpPr>
        <p:spPr/>
        <p:txBody>
          <a:bodyPr/>
          <a:lstStyle/>
          <a:p>
            <a:fld id="{4FAB73BC-B049-4115-A692-8D63A059BFB8}" type="slidenum">
              <a:rPr lang="en-US" smtClean="0"/>
              <a:t>60</a:t>
            </a:fld>
            <a:endParaRPr lang="en-US" dirty="0"/>
          </a:p>
        </p:txBody>
      </p:sp>
      <p:pic>
        <p:nvPicPr>
          <p:cNvPr id="3" name="Picture 2"/>
          <p:cNvPicPr>
            <a:picLocks noChangeAspect="1"/>
          </p:cNvPicPr>
          <p:nvPr/>
        </p:nvPicPr>
        <p:blipFill>
          <a:blip r:embed="rId3"/>
          <a:stretch>
            <a:fillRect/>
          </a:stretch>
        </p:blipFill>
        <p:spPr>
          <a:xfrm>
            <a:off x="0" y="790575"/>
            <a:ext cx="12192000" cy="4287948"/>
          </a:xfrm>
          <a:prstGeom prst="rect">
            <a:avLst/>
          </a:prstGeom>
        </p:spPr>
      </p:pic>
    </p:spTree>
    <p:extLst>
      <p:ext uri="{BB962C8B-B14F-4D97-AF65-F5344CB8AC3E}">
        <p14:creationId xmlns:p14="http://schemas.microsoft.com/office/powerpoint/2010/main" val="36769911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030" y="5598795"/>
            <a:ext cx="10113264" cy="822960"/>
          </a:xfrm>
        </p:spPr>
        <p:txBody>
          <a:bodyPr/>
          <a:lstStyle/>
          <a:p>
            <a:pPr>
              <a:defRPr/>
            </a:pPr>
            <a:r>
              <a:rPr lang="en-US" dirty="0" smtClean="0"/>
              <a:t>PD-LDA</a:t>
            </a:r>
            <a:r>
              <a:rPr lang="en-US" dirty="0"/>
              <a:t>:  </a:t>
            </a:r>
            <a:r>
              <a:rPr lang="en-US" dirty="0" smtClean="0"/>
              <a:t>Experiments on the Touchstone </a:t>
            </a:r>
            <a:r>
              <a:rPr lang="en-US" dirty="0"/>
              <a:t>Applied </a:t>
            </a:r>
            <a:r>
              <a:rPr lang="en-US" dirty="0" smtClean="0"/>
              <a:t>Science Associates </a:t>
            </a:r>
            <a:r>
              <a:rPr lang="en-US" dirty="0"/>
              <a:t>(TASA) corpus</a:t>
            </a:r>
          </a:p>
        </p:txBody>
      </p:sp>
      <p:sp>
        <p:nvSpPr>
          <p:cNvPr id="5" name="Slide Number Placeholder 4"/>
          <p:cNvSpPr>
            <a:spLocks noGrp="1"/>
          </p:cNvSpPr>
          <p:nvPr>
            <p:ph type="sldNum" sz="quarter" idx="12"/>
          </p:nvPr>
        </p:nvSpPr>
        <p:spPr/>
        <p:txBody>
          <a:bodyPr/>
          <a:lstStyle/>
          <a:p>
            <a:fld id="{4FAB73BC-B049-4115-A692-8D63A059BFB8}" type="slidenum">
              <a:rPr lang="en-US" smtClean="0"/>
              <a:t>61</a:t>
            </a:fld>
            <a:endParaRPr lang="en-US" dirty="0"/>
          </a:p>
        </p:txBody>
      </p:sp>
      <p:pic>
        <p:nvPicPr>
          <p:cNvPr id="4" name="Picture 3"/>
          <p:cNvPicPr>
            <a:picLocks noChangeAspect="1"/>
          </p:cNvPicPr>
          <p:nvPr/>
        </p:nvPicPr>
        <p:blipFill>
          <a:blip r:embed="rId3"/>
          <a:stretch>
            <a:fillRect/>
          </a:stretch>
        </p:blipFill>
        <p:spPr>
          <a:xfrm>
            <a:off x="0" y="533400"/>
            <a:ext cx="12192000" cy="4258781"/>
          </a:xfrm>
          <a:prstGeom prst="rect">
            <a:avLst/>
          </a:prstGeom>
        </p:spPr>
      </p:pic>
    </p:spTree>
    <p:extLst>
      <p:ext uri="{BB962C8B-B14F-4D97-AF65-F5344CB8AC3E}">
        <p14:creationId xmlns:p14="http://schemas.microsoft.com/office/powerpoint/2010/main" val="3761721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2 – Post topic modeling phrase construction</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62</a:t>
            </a:fld>
            <a:endParaRPr lang="en-US" dirty="0"/>
          </a:p>
        </p:txBody>
      </p:sp>
      <p:sp>
        <p:nvSpPr>
          <p:cNvPr id="63" name="Footer Placeholder 2"/>
          <p:cNvSpPr>
            <a:spLocks noGrp="1"/>
          </p:cNvSpPr>
          <p:nvPr>
            <p:ph type="ftr" sz="quarter" idx="11"/>
          </p:nvPr>
        </p:nvSpPr>
        <p:spPr>
          <a:xfrm>
            <a:off x="3686185" y="6459785"/>
            <a:ext cx="4822804" cy="365125"/>
          </a:xfrm>
        </p:spPr>
        <p:txBody>
          <a:bodyPr/>
          <a:lstStyle/>
          <a:p>
            <a:r>
              <a:rPr lang="en-US" sz="1600" dirty="0" smtClean="0"/>
              <a:t>[</a:t>
            </a:r>
            <a:r>
              <a:rPr lang="en-US" sz="1600" dirty="0" err="1" smtClean="0"/>
              <a:t>Blei</a:t>
            </a:r>
            <a:r>
              <a:rPr lang="en-US" sz="1600" dirty="0" smtClean="0"/>
              <a:t> et al. 07</a:t>
            </a:r>
            <a:r>
              <a:rPr lang="en-US" sz="1600" dirty="0"/>
              <a:t>, </a:t>
            </a:r>
            <a:r>
              <a:rPr lang="en-US" dirty="0" err="1" smtClean="0"/>
              <a:t>Danilevsky</a:t>
            </a:r>
            <a:r>
              <a:rPr lang="en-US" dirty="0" smtClean="0"/>
              <a:t> et AL . </a:t>
            </a:r>
            <a:r>
              <a:rPr lang="en-US" sz="1600" dirty="0" smtClean="0"/>
              <a:t>14]</a:t>
            </a:r>
            <a:endParaRPr lang="en-US" sz="1600" dirty="0"/>
          </a:p>
        </p:txBody>
      </p:sp>
      <p:sp>
        <p:nvSpPr>
          <p:cNvPr id="42" name="Content Placeholder 6"/>
          <p:cNvSpPr>
            <a:spLocks noGrp="1"/>
          </p:cNvSpPr>
          <p:nvPr>
            <p:ph idx="1"/>
          </p:nvPr>
        </p:nvSpPr>
        <p:spPr>
          <a:xfrm>
            <a:off x="1097280" y="1845734"/>
            <a:ext cx="10058400" cy="4023360"/>
          </a:xfrm>
        </p:spPr>
        <p:txBody>
          <a:bodyPr>
            <a:normAutofit/>
          </a:bodyPr>
          <a:lstStyle/>
          <a:p>
            <a:pPr>
              <a:buFont typeface="Wingdings" panose="05000000000000000000" pitchFamily="2" charset="2"/>
              <a:buChar char="q"/>
            </a:pPr>
            <a:r>
              <a:rPr lang="en-US" sz="2400" dirty="0" smtClean="0"/>
              <a:t> </a:t>
            </a:r>
            <a:r>
              <a:rPr lang="en-US" sz="2400" dirty="0" err="1" smtClean="0"/>
              <a:t>TurboTopics</a:t>
            </a:r>
            <a:r>
              <a:rPr lang="en-US" sz="2400" dirty="0" smtClean="0"/>
              <a:t> [</a:t>
            </a:r>
            <a:r>
              <a:rPr lang="en-US" sz="2400" dirty="0" err="1"/>
              <a:t>Blei</a:t>
            </a:r>
            <a:r>
              <a:rPr lang="en-US" sz="2400" dirty="0"/>
              <a:t> &amp; Lafferty 09</a:t>
            </a:r>
            <a:r>
              <a:rPr lang="en-US" sz="2400" dirty="0" smtClean="0"/>
              <a:t>] – Phrase construction as a post-processing step to Latent </a:t>
            </a:r>
            <a:r>
              <a:rPr lang="en-US" sz="2400" dirty="0" err="1" smtClean="0"/>
              <a:t>Dirichlet</a:t>
            </a:r>
            <a:r>
              <a:rPr lang="en-US" sz="2400" dirty="0" smtClean="0"/>
              <a:t> Allocation</a:t>
            </a:r>
          </a:p>
          <a:p>
            <a:pPr lvl="1">
              <a:buFont typeface="Wingdings" panose="05000000000000000000" pitchFamily="2" charset="2"/>
              <a:buChar char="q"/>
            </a:pPr>
            <a:r>
              <a:rPr lang="en-US" sz="2200" dirty="0" smtClean="0"/>
              <a:t>Merges adjacent unigrams with same topic label if merge significant.</a:t>
            </a:r>
          </a:p>
          <a:p>
            <a:pPr>
              <a:buFont typeface="Wingdings" panose="05000000000000000000" pitchFamily="2" charset="2"/>
              <a:buChar char="q"/>
            </a:pPr>
            <a:endParaRPr lang="en-US" sz="2400" dirty="0" smtClean="0"/>
          </a:p>
          <a:p>
            <a:pPr>
              <a:buFont typeface="Wingdings" panose="05000000000000000000" pitchFamily="2" charset="2"/>
              <a:buChar char="q"/>
            </a:pPr>
            <a:r>
              <a:rPr lang="en-US" sz="2400" dirty="0" smtClean="0"/>
              <a:t>KERT [</a:t>
            </a:r>
            <a:r>
              <a:rPr lang="en-US" sz="2400" dirty="0" err="1" smtClean="0"/>
              <a:t>Danilevsky</a:t>
            </a:r>
            <a:r>
              <a:rPr lang="en-US" sz="2400" dirty="0"/>
              <a:t> </a:t>
            </a:r>
            <a:r>
              <a:rPr lang="en-US" sz="2400" dirty="0" smtClean="0"/>
              <a:t>et al] – Phrase construction as a post-processing step to Latent </a:t>
            </a:r>
            <a:r>
              <a:rPr lang="en-US" sz="2400" dirty="0" err="1" smtClean="0"/>
              <a:t>Dirichlet</a:t>
            </a:r>
            <a:r>
              <a:rPr lang="en-US" sz="2400" dirty="0" smtClean="0"/>
              <a:t> Allocation</a:t>
            </a:r>
          </a:p>
          <a:p>
            <a:pPr lvl="1">
              <a:buFont typeface="Wingdings" panose="05000000000000000000" pitchFamily="2" charset="2"/>
              <a:buChar char="q"/>
            </a:pPr>
            <a:r>
              <a:rPr lang="en-US" sz="2200" dirty="0" smtClean="0"/>
              <a:t>Performs frequent pattern mining on each topic</a:t>
            </a:r>
          </a:p>
          <a:p>
            <a:pPr lvl="1">
              <a:buFont typeface="Wingdings" panose="05000000000000000000" pitchFamily="2" charset="2"/>
              <a:buChar char="q"/>
            </a:pPr>
            <a:r>
              <a:rPr lang="en-US" sz="2200" dirty="0" smtClean="0"/>
              <a:t>Performs phrase ranking on four different criterion</a:t>
            </a:r>
          </a:p>
        </p:txBody>
      </p:sp>
    </p:spTree>
    <p:extLst>
      <p:ext uri="{BB962C8B-B14F-4D97-AF65-F5344CB8AC3E}">
        <p14:creationId xmlns:p14="http://schemas.microsoft.com/office/powerpoint/2010/main" val="11889910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2 – </a:t>
            </a:r>
            <a:r>
              <a:rPr lang="en-US" dirty="0" err="1" smtClean="0"/>
              <a:t>TurboTopics</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63</a:t>
            </a:fld>
            <a:endParaRPr lang="en-US" dirty="0"/>
          </a:p>
        </p:txBody>
      </p:sp>
      <p:sp>
        <p:nvSpPr>
          <p:cNvPr id="11" name="Footer Placeholder 2"/>
          <p:cNvSpPr>
            <a:spLocks noGrp="1"/>
          </p:cNvSpPr>
          <p:nvPr>
            <p:ph type="ftr" sz="quarter" idx="11"/>
          </p:nvPr>
        </p:nvSpPr>
        <p:spPr>
          <a:xfrm>
            <a:off x="3686185" y="6459785"/>
            <a:ext cx="4822804" cy="365125"/>
          </a:xfrm>
        </p:spPr>
        <p:txBody>
          <a:bodyPr/>
          <a:lstStyle/>
          <a:p>
            <a:r>
              <a:rPr lang="en-US" sz="1600" dirty="0" smtClean="0"/>
              <a:t>[BLEI </a:t>
            </a:r>
            <a:r>
              <a:rPr lang="en-US" sz="1600" dirty="0"/>
              <a:t>et al. </a:t>
            </a:r>
            <a:r>
              <a:rPr lang="en-US" dirty="0" smtClean="0"/>
              <a:t>09</a:t>
            </a:r>
            <a:r>
              <a:rPr lang="en-US" sz="1600" dirty="0" smtClean="0"/>
              <a:t>]</a:t>
            </a:r>
            <a:endParaRPr lang="en-US" sz="1600" dirty="0"/>
          </a:p>
        </p:txBody>
      </p:sp>
      <p:pic>
        <p:nvPicPr>
          <p:cNvPr id="3" name="Picture 2"/>
          <p:cNvPicPr>
            <a:picLocks noChangeAspect="1"/>
          </p:cNvPicPr>
          <p:nvPr/>
        </p:nvPicPr>
        <p:blipFill>
          <a:blip r:embed="rId2"/>
          <a:stretch>
            <a:fillRect/>
          </a:stretch>
        </p:blipFill>
        <p:spPr>
          <a:xfrm>
            <a:off x="0" y="1973964"/>
            <a:ext cx="12192000" cy="4102249"/>
          </a:xfrm>
          <a:prstGeom prst="rect">
            <a:avLst/>
          </a:prstGeom>
        </p:spPr>
      </p:pic>
    </p:spTree>
    <p:extLst>
      <p:ext uri="{BB962C8B-B14F-4D97-AF65-F5344CB8AC3E}">
        <p14:creationId xmlns:p14="http://schemas.microsoft.com/office/powerpoint/2010/main" val="27008935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2 – </a:t>
            </a:r>
            <a:r>
              <a:rPr lang="en-US" dirty="0" err="1" smtClean="0"/>
              <a:t>TurboTopics</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64</a:t>
            </a:fld>
            <a:endParaRPr lang="en-US" dirty="0"/>
          </a:p>
        </p:txBody>
      </p:sp>
      <p:sp>
        <p:nvSpPr>
          <p:cNvPr id="59" name="Rectangle 58"/>
          <p:cNvSpPr/>
          <p:nvPr/>
        </p:nvSpPr>
        <p:spPr>
          <a:xfrm>
            <a:off x="1" y="5824815"/>
            <a:ext cx="358229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Simple topic model (LDA)</a:t>
            </a:r>
            <a:endParaRPr lang="en-US" sz="2400" dirty="0">
              <a:solidFill>
                <a:schemeClr val="lt1"/>
              </a:solidFill>
            </a:endParaRPr>
          </a:p>
        </p:txBody>
      </p:sp>
      <p:sp>
        <p:nvSpPr>
          <p:cNvPr id="60" name="Rectangle 59"/>
          <p:cNvSpPr/>
          <p:nvPr/>
        </p:nvSpPr>
        <p:spPr>
          <a:xfrm>
            <a:off x="7267552" y="5793346"/>
            <a:ext cx="4781971"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solidFill>
                  <a:schemeClr val="lt1"/>
                </a:solidFill>
              </a:rPr>
              <a:t>Distribution-free permutation tests</a:t>
            </a:r>
            <a:endParaRPr lang="en-US" sz="2400" dirty="0">
              <a:solidFill>
                <a:schemeClr val="lt1"/>
              </a:solidFill>
            </a:endParaRPr>
          </a:p>
        </p:txBody>
      </p:sp>
      <p:sp>
        <p:nvSpPr>
          <p:cNvPr id="63" name="Footer Placeholder 2"/>
          <p:cNvSpPr>
            <a:spLocks noGrp="1"/>
          </p:cNvSpPr>
          <p:nvPr>
            <p:ph type="ftr" sz="quarter" idx="11"/>
          </p:nvPr>
        </p:nvSpPr>
        <p:spPr>
          <a:xfrm>
            <a:off x="3686185" y="6459785"/>
            <a:ext cx="4822804" cy="365125"/>
          </a:xfrm>
        </p:spPr>
        <p:txBody>
          <a:bodyPr/>
          <a:lstStyle/>
          <a:p>
            <a:r>
              <a:rPr lang="en-US" sz="1600" dirty="0" smtClean="0"/>
              <a:t>[BLEI et </a:t>
            </a:r>
            <a:r>
              <a:rPr lang="en-US" sz="1600" dirty="0"/>
              <a:t>al. </a:t>
            </a:r>
            <a:r>
              <a:rPr lang="en-US" dirty="0" smtClean="0"/>
              <a:t>09</a:t>
            </a:r>
            <a:r>
              <a:rPr lang="en-US" sz="1600" dirty="0" smtClean="0"/>
              <a:t>]</a:t>
            </a:r>
            <a:endParaRPr lang="en-US" sz="1600" dirty="0"/>
          </a:p>
        </p:txBody>
      </p:sp>
      <p:sp>
        <p:nvSpPr>
          <p:cNvPr id="39" name="Rectangle 38"/>
          <p:cNvSpPr/>
          <p:nvPr/>
        </p:nvSpPr>
        <p:spPr>
          <a:xfrm>
            <a:off x="3703054" y="5795103"/>
            <a:ext cx="3398148" cy="430887"/>
          </a:xfrm>
          <a:prstGeom prst="rect">
            <a:avLst/>
          </a:prstGeom>
        </p:spPr>
        <p:txBody>
          <a:bodyPr wrap="none">
            <a:spAutoFit/>
          </a:bodyPr>
          <a:lstStyle/>
          <a:p>
            <a:r>
              <a:rPr lang="en-US" sz="2200" dirty="0" smtClean="0"/>
              <a:t>Words in phrase share topic</a:t>
            </a:r>
            <a:endParaRPr lang="en-US" sz="2200" dirty="0"/>
          </a:p>
        </p:txBody>
      </p:sp>
      <p:sp>
        <p:nvSpPr>
          <p:cNvPr id="42" name="TextBox 41"/>
          <p:cNvSpPr txBox="1"/>
          <p:nvPr/>
        </p:nvSpPr>
        <p:spPr>
          <a:xfrm>
            <a:off x="1011572" y="1911687"/>
            <a:ext cx="10549455" cy="3416320"/>
          </a:xfrm>
          <a:prstGeom prst="rect">
            <a:avLst/>
          </a:prstGeom>
          <a:solidFill>
            <a:schemeClr val="tx1">
              <a:lumMod val="85000"/>
              <a:lumOff val="15000"/>
            </a:schemeClr>
          </a:solidFill>
        </p:spPr>
        <p:txBody>
          <a:bodyPr wrap="square" rtlCol="0">
            <a:spAutoFit/>
          </a:bodyPr>
          <a:lstStyle/>
          <a:p>
            <a:r>
              <a:rPr lang="en-US" sz="2400" dirty="0" err="1" smtClean="0">
                <a:solidFill>
                  <a:schemeClr val="bg1"/>
                </a:solidFill>
              </a:rPr>
              <a:t>TurboTopics</a:t>
            </a:r>
            <a:r>
              <a:rPr lang="en-US" sz="2400" dirty="0" smtClean="0">
                <a:solidFill>
                  <a:schemeClr val="bg1"/>
                </a:solidFill>
              </a:rPr>
              <a:t> methodology:</a:t>
            </a:r>
          </a:p>
          <a:p>
            <a:pPr marL="457200" indent="-457200">
              <a:buFont typeface="+mj-lt"/>
              <a:buAutoNum type="arabicPeriod"/>
            </a:pPr>
            <a:r>
              <a:rPr lang="en-US" sz="2400" dirty="0" smtClean="0">
                <a:solidFill>
                  <a:srgbClr val="FFFF00"/>
                </a:solidFill>
              </a:rPr>
              <a:t>Perform Latent </a:t>
            </a:r>
            <a:r>
              <a:rPr lang="en-US" sz="2400" dirty="0" err="1" smtClean="0">
                <a:solidFill>
                  <a:srgbClr val="FFFF00"/>
                </a:solidFill>
              </a:rPr>
              <a:t>Dirichlet</a:t>
            </a:r>
            <a:r>
              <a:rPr lang="en-US" sz="2400" dirty="0" smtClean="0">
                <a:solidFill>
                  <a:srgbClr val="FFFF00"/>
                </a:solidFill>
              </a:rPr>
              <a:t> Allocation on corpus to assign each token a topic label</a:t>
            </a:r>
          </a:p>
          <a:p>
            <a:pPr marL="457200" indent="-457200">
              <a:buFont typeface="+mj-lt"/>
              <a:buAutoNum type="arabicPeriod"/>
            </a:pPr>
            <a:r>
              <a:rPr lang="en-US" sz="2400" dirty="0" smtClean="0">
                <a:solidFill>
                  <a:srgbClr val="FFFF00"/>
                </a:solidFill>
              </a:rPr>
              <a:t>For each topic find adjacent unigrams that share the same latent topic, then perform a distribution-free permutation test on arbitrary-length back-off model.</a:t>
            </a:r>
          </a:p>
          <a:p>
            <a:pPr marL="457200" indent="-457200">
              <a:buFont typeface="+mj-lt"/>
              <a:buAutoNum type="arabicPeriod"/>
            </a:pPr>
            <a:endParaRPr lang="en-US" sz="2400" b="1" i="1" dirty="0">
              <a:solidFill>
                <a:srgbClr val="FFFF00"/>
              </a:solidFill>
            </a:endParaRPr>
          </a:p>
          <a:p>
            <a:pPr algn="ctr"/>
            <a:r>
              <a:rPr lang="en-US" sz="2400" b="1" dirty="0" smtClean="0">
                <a:solidFill>
                  <a:srgbClr val="D9D9D9"/>
                </a:solidFill>
              </a:rPr>
              <a:t>End recursive merging when all significant adjacent unigrams have been merged.</a:t>
            </a:r>
          </a:p>
          <a:p>
            <a:endParaRPr lang="en-US" sz="2400" dirty="0" smtClean="0">
              <a:solidFill>
                <a:schemeClr val="bg1">
                  <a:lumMod val="85000"/>
                </a:schemeClr>
              </a:solidFill>
            </a:endParaRPr>
          </a:p>
          <a:p>
            <a:endParaRPr lang="en-US" sz="2400" dirty="0" smtClean="0">
              <a:solidFill>
                <a:srgbClr val="FFFF00"/>
              </a:solidFill>
            </a:endParaRPr>
          </a:p>
        </p:txBody>
      </p:sp>
    </p:spTree>
    <p:extLst>
      <p:ext uri="{BB962C8B-B14F-4D97-AF65-F5344CB8AC3E}">
        <p14:creationId xmlns:p14="http://schemas.microsoft.com/office/powerpoint/2010/main" val="22525638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2 – Topical </a:t>
            </a:r>
            <a:r>
              <a:rPr lang="en-US" dirty="0" err="1" smtClean="0"/>
              <a:t>Keyphrase</a:t>
            </a:r>
            <a:r>
              <a:rPr lang="en-US" dirty="0" smtClean="0"/>
              <a:t> Extraction &amp; Ranking (KERT)</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65</a:t>
            </a:fld>
            <a:endParaRPr lang="en-US" dirty="0"/>
          </a:p>
        </p:txBody>
      </p:sp>
      <p:graphicFrame>
        <p:nvGraphicFramePr>
          <p:cNvPr id="5" name="Content Placeholder 2"/>
          <p:cNvGraphicFramePr>
            <a:graphicFrameLocks/>
          </p:cNvGraphicFramePr>
          <p:nvPr>
            <p:extLst>
              <p:ext uri="{D42A27DB-BD31-4B8C-83A1-F6EECF244321}">
                <p14:modId xmlns:p14="http://schemas.microsoft.com/office/powerpoint/2010/main" val="3631572837"/>
              </p:ext>
            </p:extLst>
          </p:nvPr>
        </p:nvGraphicFramePr>
        <p:xfrm>
          <a:off x="8756813" y="2331929"/>
          <a:ext cx="3046210" cy="292608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3046210"/>
              </a:tblGrid>
              <a:tr h="247228">
                <a:tc>
                  <a:txBody>
                    <a:bodyPr/>
                    <a:lstStyle/>
                    <a:p>
                      <a:pPr algn="ctr"/>
                      <a:r>
                        <a:rPr lang="en-US" sz="1800" b="0" i="0" dirty="0" smtClean="0">
                          <a:latin typeface="Gill Sans Light"/>
                          <a:cs typeface="Gill Sans Light"/>
                        </a:rPr>
                        <a:t>learning</a:t>
                      </a:r>
                      <a:endParaRPr lang="en-US" sz="18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r>
              <a:tr h="247228">
                <a:tc>
                  <a:txBody>
                    <a:bodyPr/>
                    <a:lstStyle/>
                    <a:p>
                      <a:pPr algn="ctr"/>
                      <a:r>
                        <a:rPr lang="en-US" sz="1800" b="0" i="0" dirty="0" smtClean="0">
                          <a:latin typeface="Gill Sans Light"/>
                          <a:cs typeface="Gill Sans Light"/>
                        </a:rPr>
                        <a:t>support vector machines</a:t>
                      </a:r>
                      <a:endParaRPr lang="en-US" sz="18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247228">
                <a:tc>
                  <a:txBody>
                    <a:bodyPr/>
                    <a:lstStyle/>
                    <a:p>
                      <a:pPr algn="ctr"/>
                      <a:r>
                        <a:rPr lang="en-US" sz="1800" b="0" i="0" dirty="0" smtClean="0">
                          <a:latin typeface="Gill Sans Light"/>
                          <a:cs typeface="Gill Sans Light"/>
                        </a:rPr>
                        <a:t>reinforcement learning</a:t>
                      </a:r>
                      <a:endParaRPr lang="en-US" sz="18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247228">
                <a:tc>
                  <a:txBody>
                    <a:bodyPr/>
                    <a:lstStyle/>
                    <a:p>
                      <a:pPr algn="ctr"/>
                      <a:r>
                        <a:rPr lang="en-US" sz="1800" b="0" i="0" dirty="0" smtClean="0">
                          <a:latin typeface="Gill Sans Light"/>
                          <a:cs typeface="Gill Sans Light"/>
                        </a:rPr>
                        <a:t>feature selection</a:t>
                      </a:r>
                      <a:endParaRPr lang="en-US" sz="18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05480">
                <a:tc>
                  <a:txBody>
                    <a:bodyPr/>
                    <a:lstStyle/>
                    <a:p>
                      <a:pPr algn="ctr"/>
                      <a:r>
                        <a:rPr lang="en-US" sz="1800" b="0" i="0" dirty="0" smtClean="0">
                          <a:latin typeface="Gill Sans Light"/>
                          <a:cs typeface="Gill Sans Light"/>
                        </a:rPr>
                        <a:t>conditional random fields</a:t>
                      </a:r>
                      <a:endParaRPr lang="en-US" sz="18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247228">
                <a:tc>
                  <a:txBody>
                    <a:bodyPr/>
                    <a:lstStyle/>
                    <a:p>
                      <a:pPr algn="ctr"/>
                      <a:r>
                        <a:rPr lang="en-US" sz="1800" b="0" i="0" dirty="0" smtClean="0">
                          <a:latin typeface="Gill Sans Light"/>
                          <a:cs typeface="Gill Sans Light"/>
                        </a:rPr>
                        <a:t>classification</a:t>
                      </a:r>
                      <a:endParaRPr lang="en-US" sz="18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247228">
                <a:tc>
                  <a:txBody>
                    <a:bodyPr/>
                    <a:lstStyle/>
                    <a:p>
                      <a:pPr algn="ctr"/>
                      <a:r>
                        <a:rPr lang="en-US" sz="1800" b="0" i="0" dirty="0" smtClean="0">
                          <a:latin typeface="Gill Sans Light"/>
                          <a:cs typeface="Gill Sans Light"/>
                        </a:rPr>
                        <a:t>decision</a:t>
                      </a:r>
                      <a:r>
                        <a:rPr lang="en-US" sz="1800" b="0" i="0" baseline="0" dirty="0" smtClean="0">
                          <a:latin typeface="Gill Sans Light"/>
                          <a:cs typeface="Gill Sans Light"/>
                        </a:rPr>
                        <a:t> trees</a:t>
                      </a:r>
                      <a:endParaRPr lang="en-US" sz="18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247228">
                <a:tc>
                  <a:txBody>
                    <a:bodyPr/>
                    <a:lstStyle/>
                    <a:p>
                      <a:pPr algn="ctr"/>
                      <a:r>
                        <a:rPr lang="en-US" sz="1800" b="0" i="0" dirty="0" smtClean="0">
                          <a:latin typeface="Gill Sans Light"/>
                          <a:cs typeface="Gill Sans Light"/>
                        </a:rPr>
                        <a:t>:</a:t>
                      </a:r>
                      <a:endParaRPr lang="en-US" sz="1800" b="0" i="0" dirty="0">
                        <a:latin typeface="Gill Sans Light"/>
                        <a:cs typeface="Gill Sans Ligh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bl>
          </a:graphicData>
        </a:graphic>
      </p:graphicFrame>
      <p:sp>
        <p:nvSpPr>
          <p:cNvPr id="6" name="TextBox 5"/>
          <p:cNvSpPr txBox="1"/>
          <p:nvPr/>
        </p:nvSpPr>
        <p:spPr>
          <a:xfrm>
            <a:off x="8666923" y="5437080"/>
            <a:ext cx="3396661" cy="830997"/>
          </a:xfrm>
          <a:prstGeom prst="rect">
            <a:avLst/>
          </a:prstGeom>
          <a:noFill/>
        </p:spPr>
        <p:txBody>
          <a:bodyPr wrap="square" rtlCol="0">
            <a:spAutoFit/>
          </a:bodyPr>
          <a:lstStyle/>
          <a:p>
            <a:r>
              <a:rPr lang="en-US" sz="2400" dirty="0" smtClean="0">
                <a:latin typeface="Gill Sans Light"/>
                <a:cs typeface="Gill Sans Light"/>
              </a:rPr>
              <a:t>Topical </a:t>
            </a:r>
            <a:r>
              <a:rPr lang="en-US" sz="2400" dirty="0" err="1" smtClean="0">
                <a:latin typeface="Gill Sans Light"/>
                <a:cs typeface="Gill Sans Light"/>
              </a:rPr>
              <a:t>keyphrase</a:t>
            </a:r>
            <a:r>
              <a:rPr lang="en-US" sz="2400" dirty="0" smtClean="0">
                <a:latin typeface="Gill Sans Light"/>
                <a:cs typeface="Gill Sans Light"/>
              </a:rPr>
              <a:t> </a:t>
            </a:r>
          </a:p>
          <a:p>
            <a:r>
              <a:rPr lang="en-US" sz="2400" dirty="0" smtClean="0">
                <a:latin typeface="Gill Sans Light"/>
                <a:cs typeface="Gill Sans Light"/>
              </a:rPr>
              <a:t>extraction &amp; ranking</a:t>
            </a:r>
            <a:endParaRPr lang="en-US" sz="2400" dirty="0">
              <a:latin typeface="Gill Sans Light"/>
              <a:cs typeface="Gill Sans Light"/>
            </a:endParaRPr>
          </a:p>
        </p:txBody>
      </p:sp>
      <p:graphicFrame>
        <p:nvGraphicFramePr>
          <p:cNvPr id="7" name="Content Placeholder 2"/>
          <p:cNvGraphicFramePr>
            <a:graphicFrameLocks/>
          </p:cNvGraphicFramePr>
          <p:nvPr>
            <p:extLst>
              <p:ext uri="{D42A27DB-BD31-4B8C-83A1-F6EECF244321}">
                <p14:modId xmlns:p14="http://schemas.microsoft.com/office/powerpoint/2010/main" val="1084783235"/>
              </p:ext>
            </p:extLst>
          </p:nvPr>
        </p:nvGraphicFramePr>
        <p:xfrm>
          <a:off x="192091" y="1969441"/>
          <a:ext cx="8069400" cy="3566160"/>
        </p:xfrm>
        <a:graphic>
          <a:graphicData uri="http://schemas.openxmlformats.org/drawingml/2006/table">
            <a:tbl>
              <a:tblPr bandRow="1">
                <a:tableStyleId>{2D5ABB26-0587-4C30-8999-92F81FD0307C}</a:tableStyleId>
              </a:tblPr>
              <a:tblGrid>
                <a:gridCol w="8069400"/>
              </a:tblGrid>
              <a:tr h="247228">
                <a:tc>
                  <a:txBody>
                    <a:bodyPr/>
                    <a:lstStyle/>
                    <a:p>
                      <a:pPr algn="ctr"/>
                      <a:r>
                        <a:rPr lang="en-US" sz="1800" b="0" i="0" dirty="0" smtClean="0">
                          <a:solidFill>
                            <a:srgbClr val="FF0000"/>
                          </a:solidFill>
                          <a:latin typeface="Gill Sans Light"/>
                          <a:cs typeface="Gill Sans Light"/>
                        </a:rPr>
                        <a:t>knowledge</a:t>
                      </a:r>
                      <a:r>
                        <a:rPr lang="en-US" sz="1800" b="0" i="0" dirty="0" smtClean="0">
                          <a:latin typeface="Gill Sans Light"/>
                          <a:cs typeface="Gill Sans Light"/>
                        </a:rPr>
                        <a:t> </a:t>
                      </a:r>
                      <a:r>
                        <a:rPr lang="en-US" sz="1800" b="0" i="0" dirty="0" smtClean="0">
                          <a:solidFill>
                            <a:srgbClr val="0000FF"/>
                          </a:solidFill>
                          <a:latin typeface="Gill Sans Light"/>
                          <a:cs typeface="Gill Sans Light"/>
                        </a:rPr>
                        <a:t>discovery</a:t>
                      </a:r>
                      <a:r>
                        <a:rPr lang="en-US" sz="1800" b="0" i="0" dirty="0" smtClean="0">
                          <a:latin typeface="Gill Sans Light"/>
                          <a:cs typeface="Gill Sans Light"/>
                        </a:rPr>
                        <a:t> using </a:t>
                      </a:r>
                      <a:r>
                        <a:rPr lang="en-US" sz="1800" b="0" i="0" dirty="0" smtClean="0">
                          <a:solidFill>
                            <a:srgbClr val="0000FF"/>
                          </a:solidFill>
                          <a:latin typeface="Gill Sans Light"/>
                          <a:cs typeface="Gill Sans Light"/>
                        </a:rPr>
                        <a:t>least squares </a:t>
                      </a:r>
                      <a:r>
                        <a:rPr lang="en-US" sz="1800" b="0" i="0" dirty="0" smtClean="0">
                          <a:solidFill>
                            <a:srgbClr val="FF0000"/>
                          </a:solidFill>
                          <a:latin typeface="Gill Sans Light"/>
                          <a:cs typeface="Gill Sans Light"/>
                        </a:rPr>
                        <a:t>support vector machine classifiers </a:t>
                      </a:r>
                      <a:endParaRPr lang="en-US" sz="1800" b="0" i="0" dirty="0">
                        <a:solidFill>
                          <a:srgbClr val="FF0000"/>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47228">
                <a:tc>
                  <a:txBody>
                    <a:bodyPr/>
                    <a:lstStyle/>
                    <a:p>
                      <a:pPr algn="ctr"/>
                      <a:r>
                        <a:rPr lang="en-US" sz="1800" b="0" i="0" dirty="0" smtClean="0">
                          <a:solidFill>
                            <a:srgbClr val="FF0000"/>
                          </a:solidFill>
                          <a:latin typeface="Gill Sans Light"/>
                          <a:cs typeface="Gill Sans Light"/>
                        </a:rPr>
                        <a:t>support vectors </a:t>
                      </a:r>
                      <a:r>
                        <a:rPr lang="en-US" sz="1800" b="0" i="0" dirty="0" smtClean="0">
                          <a:latin typeface="Gill Sans Light"/>
                          <a:cs typeface="Gill Sans Light"/>
                        </a:rPr>
                        <a:t>for </a:t>
                      </a:r>
                      <a:r>
                        <a:rPr lang="en-US" sz="1800" b="0" i="0" dirty="0" smtClean="0">
                          <a:solidFill>
                            <a:srgbClr val="FF0000"/>
                          </a:solidFill>
                          <a:latin typeface="Gill Sans Light"/>
                          <a:cs typeface="Gill Sans Light"/>
                        </a:rPr>
                        <a:t>reinforcement learning</a:t>
                      </a:r>
                      <a:endParaRPr lang="en-US" sz="1800" b="0" i="0" dirty="0">
                        <a:solidFill>
                          <a:srgbClr val="FF0000"/>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247228">
                <a:tc>
                  <a:txBody>
                    <a:bodyPr/>
                    <a:lstStyle/>
                    <a:p>
                      <a:pPr algn="ctr"/>
                      <a:r>
                        <a:rPr lang="en-US" sz="1800" b="0" i="0" dirty="0" smtClean="0">
                          <a:latin typeface="Gill Sans Light"/>
                          <a:cs typeface="Gill Sans Light"/>
                        </a:rPr>
                        <a:t>a </a:t>
                      </a:r>
                      <a:r>
                        <a:rPr lang="en-US" sz="1800" b="0" i="0" dirty="0" smtClean="0">
                          <a:solidFill>
                            <a:srgbClr val="0000FF"/>
                          </a:solidFill>
                          <a:latin typeface="Gill Sans Light"/>
                          <a:cs typeface="Gill Sans Light"/>
                        </a:rPr>
                        <a:t>hybrid approach </a:t>
                      </a:r>
                      <a:r>
                        <a:rPr lang="en-US" sz="1800" b="0" i="0" dirty="0" smtClean="0">
                          <a:latin typeface="Gill Sans Light"/>
                          <a:cs typeface="Gill Sans Light"/>
                        </a:rPr>
                        <a:t>to </a:t>
                      </a:r>
                      <a:r>
                        <a:rPr lang="en-US" sz="1800" b="0" i="0" dirty="0" smtClean="0">
                          <a:solidFill>
                            <a:srgbClr val="FF0000"/>
                          </a:solidFill>
                          <a:latin typeface="Gill Sans Light"/>
                          <a:cs typeface="Gill Sans Light"/>
                        </a:rPr>
                        <a:t>feature selection</a:t>
                      </a:r>
                      <a:endParaRPr lang="en-US" sz="1800" b="0" i="0" dirty="0">
                        <a:solidFill>
                          <a:srgbClr val="FF0000"/>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247228">
                <a:tc>
                  <a:txBody>
                    <a:bodyPr/>
                    <a:lstStyle/>
                    <a:p>
                      <a:pPr algn="ctr"/>
                      <a:r>
                        <a:rPr lang="en-US" sz="1800" b="0" i="0" dirty="0" smtClean="0">
                          <a:solidFill>
                            <a:srgbClr val="FF0000"/>
                          </a:solidFill>
                          <a:latin typeface="Gill Sans Light"/>
                          <a:cs typeface="Gill Sans Light"/>
                        </a:rPr>
                        <a:t>pseudo</a:t>
                      </a:r>
                      <a:r>
                        <a:rPr lang="en-US" sz="1800" b="0" i="0" dirty="0" smtClean="0">
                          <a:latin typeface="Gill Sans Light"/>
                          <a:cs typeface="Gill Sans Light"/>
                        </a:rPr>
                        <a:t> </a:t>
                      </a:r>
                      <a:r>
                        <a:rPr lang="en-US" sz="1800" b="0" i="0" dirty="0" smtClean="0">
                          <a:solidFill>
                            <a:srgbClr val="FF0000"/>
                          </a:solidFill>
                          <a:latin typeface="Gill Sans Light"/>
                          <a:cs typeface="Gill Sans Light"/>
                        </a:rPr>
                        <a:t>conditional random fields</a:t>
                      </a:r>
                      <a:endParaRPr lang="en-US" sz="1800" b="0" i="0" dirty="0">
                        <a:solidFill>
                          <a:srgbClr val="FF0000"/>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05480">
                <a:tc>
                  <a:txBody>
                    <a:bodyPr/>
                    <a:lstStyle/>
                    <a:p>
                      <a:pPr algn="ctr"/>
                      <a:r>
                        <a:rPr lang="en-US" sz="1800" b="0" i="0" dirty="0" smtClean="0">
                          <a:solidFill>
                            <a:srgbClr val="0000FF"/>
                          </a:solidFill>
                          <a:latin typeface="Gill Sans Light"/>
                          <a:cs typeface="Gill Sans Light"/>
                        </a:rPr>
                        <a:t>automatic web page classification </a:t>
                      </a:r>
                      <a:r>
                        <a:rPr lang="en-US" sz="1800" b="0" i="0" dirty="0" smtClean="0">
                          <a:latin typeface="Gill Sans Light"/>
                          <a:cs typeface="Gill Sans Light"/>
                        </a:rPr>
                        <a:t>in a </a:t>
                      </a:r>
                      <a:r>
                        <a:rPr lang="en-US" sz="1800" b="0" i="0" dirty="0" smtClean="0">
                          <a:solidFill>
                            <a:srgbClr val="FF0000"/>
                          </a:solidFill>
                          <a:latin typeface="Gill Sans Light"/>
                          <a:cs typeface="Gill Sans Light"/>
                        </a:rPr>
                        <a:t>dynamic</a:t>
                      </a:r>
                      <a:r>
                        <a:rPr lang="en-US" sz="1800" b="0" i="0" dirty="0" smtClean="0">
                          <a:latin typeface="Gill Sans Light"/>
                          <a:cs typeface="Gill Sans Light"/>
                        </a:rPr>
                        <a:t> and </a:t>
                      </a:r>
                      <a:r>
                        <a:rPr lang="en-US" sz="1800" b="0" i="0" dirty="0" smtClean="0">
                          <a:solidFill>
                            <a:srgbClr val="0000FF"/>
                          </a:solidFill>
                          <a:latin typeface="Gill Sans Light"/>
                          <a:cs typeface="Gill Sans Light"/>
                        </a:rPr>
                        <a:t>hierarchical</a:t>
                      </a:r>
                      <a:r>
                        <a:rPr lang="en-US" sz="1800" b="0" i="0" dirty="0" smtClean="0">
                          <a:latin typeface="Gill Sans Light"/>
                          <a:cs typeface="Gill Sans Light"/>
                        </a:rPr>
                        <a:t> way</a:t>
                      </a:r>
                      <a:endParaRPr lang="en-US" sz="1800" b="0" i="0" dirty="0">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247228">
                <a:tc>
                  <a:txBody>
                    <a:bodyPr/>
                    <a:lstStyle/>
                    <a:p>
                      <a:pPr algn="ctr"/>
                      <a:r>
                        <a:rPr lang="en-US" sz="1800" b="0" i="0" dirty="0" smtClean="0">
                          <a:solidFill>
                            <a:srgbClr val="0000FF"/>
                          </a:solidFill>
                          <a:latin typeface="Gill Sans Light"/>
                          <a:cs typeface="Gill Sans Light"/>
                        </a:rPr>
                        <a:t>inverse time dependency</a:t>
                      </a:r>
                      <a:r>
                        <a:rPr lang="en-US" sz="1800" b="0" i="0" dirty="0" smtClean="0">
                          <a:latin typeface="Gill Sans Light"/>
                          <a:cs typeface="Gill Sans Light"/>
                        </a:rPr>
                        <a:t> in </a:t>
                      </a:r>
                      <a:r>
                        <a:rPr lang="en-US" sz="1800" b="0" i="0" dirty="0" smtClean="0">
                          <a:solidFill>
                            <a:srgbClr val="FF0000"/>
                          </a:solidFill>
                          <a:latin typeface="Gill Sans Light"/>
                          <a:cs typeface="Gill Sans Light"/>
                        </a:rPr>
                        <a:t>convex regularized learning</a:t>
                      </a:r>
                      <a:endParaRPr lang="en-US" sz="1800" b="0" i="0" dirty="0">
                        <a:solidFill>
                          <a:srgbClr val="FF0000"/>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247228">
                <a:tc>
                  <a:txBody>
                    <a:bodyPr/>
                    <a:lstStyle/>
                    <a:p>
                      <a:pPr algn="ctr"/>
                      <a:r>
                        <a:rPr lang="en-US" sz="1800" b="0" i="0" dirty="0" err="1" smtClean="0">
                          <a:solidFill>
                            <a:srgbClr val="0000FF"/>
                          </a:solidFill>
                          <a:latin typeface="Gill Sans Light"/>
                          <a:cs typeface="Gill Sans Light"/>
                        </a:rPr>
                        <a:t>postprocessing</a:t>
                      </a:r>
                      <a:r>
                        <a:rPr lang="en-US" sz="1800" b="0" i="0" dirty="0" smtClean="0">
                          <a:solidFill>
                            <a:srgbClr val="0000FF"/>
                          </a:solidFill>
                          <a:latin typeface="Gill Sans Light"/>
                          <a:cs typeface="Gill Sans Light"/>
                        </a:rPr>
                        <a:t> </a:t>
                      </a:r>
                      <a:r>
                        <a:rPr lang="en-US" sz="1800" b="0" i="0" dirty="0" smtClean="0">
                          <a:solidFill>
                            <a:srgbClr val="FF0000"/>
                          </a:solidFill>
                          <a:latin typeface="Gill Sans Light"/>
                          <a:cs typeface="Gill Sans Light"/>
                        </a:rPr>
                        <a:t>decision trees </a:t>
                      </a:r>
                      <a:r>
                        <a:rPr lang="en-US" sz="1800" b="0" i="0" dirty="0" smtClean="0">
                          <a:latin typeface="Gill Sans Light"/>
                          <a:cs typeface="Gill Sans Light"/>
                        </a:rPr>
                        <a:t>to </a:t>
                      </a:r>
                      <a:r>
                        <a:rPr lang="en-US" sz="1800" b="0" i="0" dirty="0" smtClean="0">
                          <a:solidFill>
                            <a:srgbClr val="0000FF"/>
                          </a:solidFill>
                          <a:latin typeface="Gill Sans Light"/>
                          <a:cs typeface="Gill Sans Light"/>
                        </a:rPr>
                        <a:t>extract</a:t>
                      </a:r>
                      <a:r>
                        <a:rPr lang="en-US" sz="1800" b="0" i="0" dirty="0" smtClean="0">
                          <a:latin typeface="Gill Sans Light"/>
                          <a:cs typeface="Gill Sans Light"/>
                        </a:rPr>
                        <a:t> </a:t>
                      </a:r>
                      <a:r>
                        <a:rPr lang="en-US" sz="1800" b="0" i="0" dirty="0" smtClean="0">
                          <a:solidFill>
                            <a:srgbClr val="FF0000"/>
                          </a:solidFill>
                          <a:latin typeface="Gill Sans Light"/>
                          <a:cs typeface="Gill Sans Light"/>
                        </a:rPr>
                        <a:t>actionable</a:t>
                      </a:r>
                      <a:r>
                        <a:rPr lang="en-US" sz="1800" b="0" i="0" dirty="0" smtClean="0">
                          <a:latin typeface="Gill Sans Light"/>
                          <a:cs typeface="Gill Sans Light"/>
                        </a:rPr>
                        <a:t> </a:t>
                      </a:r>
                      <a:r>
                        <a:rPr lang="en-US" sz="1800" b="0" i="0" dirty="0" smtClean="0">
                          <a:solidFill>
                            <a:srgbClr val="0000FF"/>
                          </a:solidFill>
                          <a:latin typeface="Gill Sans Light"/>
                          <a:cs typeface="Gill Sans Light"/>
                        </a:rPr>
                        <a:t>knowledge</a:t>
                      </a:r>
                      <a:endParaRPr lang="en-US" sz="1800" b="0" i="0" dirty="0">
                        <a:solidFill>
                          <a:srgbClr val="0000FF"/>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247228">
                <a:tc>
                  <a:txBody>
                    <a:bodyPr/>
                    <a:lstStyle/>
                    <a:p>
                      <a:pPr algn="ctr"/>
                      <a:r>
                        <a:rPr lang="en-US" sz="1800" b="0" i="0" dirty="0" smtClean="0">
                          <a:solidFill>
                            <a:srgbClr val="FF0000"/>
                          </a:solidFill>
                          <a:latin typeface="Gill Sans Light"/>
                          <a:cs typeface="Gill Sans Light"/>
                        </a:rPr>
                        <a:t>variance</a:t>
                      </a:r>
                      <a:r>
                        <a:rPr lang="en-US" sz="1800" b="0" i="0" dirty="0" smtClean="0">
                          <a:latin typeface="Gill Sans Light"/>
                          <a:cs typeface="Gill Sans Light"/>
                        </a:rPr>
                        <a:t> </a:t>
                      </a:r>
                      <a:r>
                        <a:rPr lang="en-US" sz="1800" b="0" i="0" dirty="0" smtClean="0">
                          <a:solidFill>
                            <a:srgbClr val="0000FF"/>
                          </a:solidFill>
                          <a:latin typeface="Gill Sans Light"/>
                          <a:cs typeface="Gill Sans Light"/>
                        </a:rPr>
                        <a:t>minimization </a:t>
                      </a:r>
                      <a:r>
                        <a:rPr lang="en-US" sz="1800" b="0" i="0" dirty="0" smtClean="0">
                          <a:latin typeface="Gill Sans Light"/>
                          <a:cs typeface="Gill Sans Light"/>
                        </a:rPr>
                        <a:t>least </a:t>
                      </a:r>
                      <a:r>
                        <a:rPr lang="en-US" sz="1800" b="0" i="0" dirty="0" smtClean="0">
                          <a:solidFill>
                            <a:srgbClr val="0000FF"/>
                          </a:solidFill>
                          <a:latin typeface="Gill Sans Light"/>
                          <a:cs typeface="Gill Sans Light"/>
                        </a:rPr>
                        <a:t>squares</a:t>
                      </a:r>
                      <a:r>
                        <a:rPr lang="en-US" sz="1800" b="0" i="0" dirty="0" smtClean="0">
                          <a:latin typeface="Gill Sans Light"/>
                          <a:cs typeface="Gill Sans Light"/>
                        </a:rPr>
                        <a:t> </a:t>
                      </a:r>
                      <a:r>
                        <a:rPr lang="en-US" sz="1800" b="0" i="0" dirty="0" smtClean="0">
                          <a:solidFill>
                            <a:srgbClr val="FF0000"/>
                          </a:solidFill>
                          <a:latin typeface="Gill Sans Light"/>
                          <a:cs typeface="Gill Sans Light"/>
                        </a:rPr>
                        <a:t>support vector machines</a:t>
                      </a:r>
                      <a:endParaRPr lang="en-US" sz="1800" b="0" i="0" dirty="0">
                        <a:solidFill>
                          <a:srgbClr val="FF0000"/>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247228">
                <a:tc>
                  <a:txBody>
                    <a:bodyPr/>
                    <a:lstStyle/>
                    <a:p>
                      <a:pPr algn="ctr"/>
                      <a:r>
                        <a:rPr lang="en-US" sz="1800" b="0" i="0" dirty="0" smtClean="0">
                          <a:latin typeface="Gill Sans Light"/>
                          <a:cs typeface="Gill Sans Light"/>
                        </a:rPr>
                        <a:t>…</a:t>
                      </a:r>
                      <a:endParaRPr lang="en-US" sz="1800" b="0" i="0" dirty="0">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cxnSp>
        <p:nvCxnSpPr>
          <p:cNvPr id="8" name="Straight Arrow Connector 7"/>
          <p:cNvCxnSpPr/>
          <p:nvPr/>
        </p:nvCxnSpPr>
        <p:spPr>
          <a:xfrm>
            <a:off x="8351054" y="3794969"/>
            <a:ext cx="315869" cy="0"/>
          </a:xfrm>
          <a:prstGeom prst="straightConnector1">
            <a:avLst/>
          </a:pr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36909" y="5667912"/>
            <a:ext cx="6772760" cy="461665"/>
          </a:xfrm>
          <a:prstGeom prst="rect">
            <a:avLst/>
          </a:prstGeom>
          <a:noFill/>
        </p:spPr>
        <p:txBody>
          <a:bodyPr wrap="square" rtlCol="0">
            <a:spAutoFit/>
          </a:bodyPr>
          <a:lstStyle/>
          <a:p>
            <a:r>
              <a:rPr lang="en-US" sz="2400" dirty="0" smtClean="0">
                <a:latin typeface="Gill Sans Light"/>
                <a:cs typeface="Gill Sans Light"/>
              </a:rPr>
              <a:t>Unigram topic assignment: </a:t>
            </a:r>
            <a:r>
              <a:rPr lang="en-US" sz="2400" dirty="0" smtClean="0">
                <a:solidFill>
                  <a:srgbClr val="FF0000"/>
                </a:solidFill>
                <a:latin typeface="Gill Sans Light"/>
                <a:cs typeface="Gill Sans Light"/>
              </a:rPr>
              <a:t>Topic 1 </a:t>
            </a:r>
            <a:r>
              <a:rPr lang="en-US" sz="2400" dirty="0" smtClean="0">
                <a:latin typeface="Gill Sans Light"/>
                <a:cs typeface="Gill Sans Light"/>
              </a:rPr>
              <a:t>&amp; </a:t>
            </a:r>
            <a:r>
              <a:rPr lang="en-US" sz="2400" dirty="0" smtClean="0">
                <a:solidFill>
                  <a:srgbClr val="0000FF"/>
                </a:solidFill>
                <a:latin typeface="Gill Sans Light"/>
                <a:cs typeface="Gill Sans Light"/>
              </a:rPr>
              <a:t>Topic 2</a:t>
            </a:r>
            <a:endParaRPr lang="en-US" sz="2400" dirty="0">
              <a:solidFill>
                <a:srgbClr val="0000FF"/>
              </a:solidFill>
              <a:latin typeface="Gill Sans Light"/>
              <a:cs typeface="Gill Sans Light"/>
            </a:endParaRPr>
          </a:p>
        </p:txBody>
      </p:sp>
      <p:sp>
        <p:nvSpPr>
          <p:cNvPr id="11" name="Footer Placeholder 2"/>
          <p:cNvSpPr>
            <a:spLocks noGrp="1"/>
          </p:cNvSpPr>
          <p:nvPr>
            <p:ph type="ftr" sz="quarter" idx="11"/>
          </p:nvPr>
        </p:nvSpPr>
        <p:spPr>
          <a:xfrm>
            <a:off x="3686185" y="6459785"/>
            <a:ext cx="4822804" cy="365125"/>
          </a:xfrm>
        </p:spPr>
        <p:txBody>
          <a:bodyPr/>
          <a:lstStyle/>
          <a:p>
            <a:r>
              <a:rPr lang="en-US" sz="1600" dirty="0" smtClean="0"/>
              <a:t>[</a:t>
            </a:r>
            <a:r>
              <a:rPr lang="en-US" sz="1600" dirty="0" err="1" smtClean="0"/>
              <a:t>Danilevsky</a:t>
            </a:r>
            <a:r>
              <a:rPr lang="en-US" sz="1600" dirty="0" smtClean="0"/>
              <a:t> </a:t>
            </a:r>
            <a:r>
              <a:rPr lang="en-US" sz="1600" dirty="0"/>
              <a:t>et al. 14</a:t>
            </a:r>
            <a:r>
              <a:rPr lang="en-US" sz="1600" dirty="0" smtClean="0"/>
              <a:t>]</a:t>
            </a:r>
            <a:endParaRPr lang="en-US" sz="1600" dirty="0"/>
          </a:p>
        </p:txBody>
      </p:sp>
    </p:spTree>
    <p:extLst>
      <p:ext uri="{BB962C8B-B14F-4D97-AF65-F5344CB8AC3E}">
        <p14:creationId xmlns:p14="http://schemas.microsoft.com/office/powerpoint/2010/main" val="3714948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Framework of KERT</a:t>
            </a:r>
            <a:endParaRPr lang="en-US" dirty="0"/>
          </a:p>
        </p:txBody>
      </p:sp>
      <p:sp>
        <p:nvSpPr>
          <p:cNvPr id="3" name="Content Placeholder 2"/>
          <p:cNvSpPr>
            <a:spLocks noGrp="1"/>
          </p:cNvSpPr>
          <p:nvPr>
            <p:ph idx="1"/>
          </p:nvPr>
        </p:nvSpPr>
        <p:spPr/>
        <p:txBody>
          <a:bodyPr>
            <a:noAutofit/>
          </a:bodyPr>
          <a:lstStyle/>
          <a:p>
            <a:pPr marL="0" indent="0">
              <a:spcBef>
                <a:spcPts val="300"/>
              </a:spcBef>
              <a:spcAft>
                <a:spcPts val="300"/>
              </a:spcAft>
              <a:buFont typeface="Calibri" panose="020F0502020204030204" pitchFamily="34" charset="0"/>
              <a:buAutoNum type="arabicPeriod"/>
            </a:pPr>
            <a:r>
              <a:rPr lang="en-US" altLang="en-US" sz="2400" dirty="0" smtClean="0">
                <a:cs typeface="MS PGothic" panose="020B0600070205080204" pitchFamily="34" charset="-128"/>
              </a:rPr>
              <a:t> Run bag-of-words model inference, and assign topic label to each token</a:t>
            </a:r>
          </a:p>
          <a:p>
            <a:pPr marL="0" indent="0">
              <a:spcBef>
                <a:spcPts val="300"/>
              </a:spcBef>
              <a:spcAft>
                <a:spcPts val="300"/>
              </a:spcAft>
              <a:buFont typeface="Calibri" panose="020F0502020204030204" pitchFamily="34" charset="0"/>
              <a:buAutoNum type="arabicPeriod"/>
            </a:pPr>
            <a:endParaRPr lang="en-US" altLang="en-US" sz="2400" dirty="0">
              <a:cs typeface="MS PGothic" panose="020B0600070205080204" pitchFamily="34" charset="-128"/>
            </a:endParaRPr>
          </a:p>
          <a:p>
            <a:pPr marL="0" indent="0">
              <a:spcBef>
                <a:spcPts val="300"/>
              </a:spcBef>
              <a:spcAft>
                <a:spcPts val="300"/>
              </a:spcAft>
              <a:buFont typeface="Calibri" panose="020F0502020204030204" pitchFamily="34" charset="0"/>
              <a:buAutoNum type="arabicPeriod"/>
            </a:pPr>
            <a:r>
              <a:rPr lang="en-US" altLang="en-US" sz="2400" dirty="0">
                <a:cs typeface="MS PGothic" panose="020B0600070205080204" pitchFamily="34" charset="-128"/>
              </a:rPr>
              <a:t> </a:t>
            </a:r>
            <a:r>
              <a:rPr lang="en-US" altLang="en-US" sz="2400" u="sng" dirty="0" smtClean="0">
                <a:cs typeface="MS PGothic" panose="020B0600070205080204" pitchFamily="34" charset="-128"/>
              </a:rPr>
              <a:t>Extract </a:t>
            </a:r>
            <a:r>
              <a:rPr lang="en-US" altLang="en-US" sz="2400" u="sng" dirty="0">
                <a:cs typeface="MS PGothic" panose="020B0600070205080204" pitchFamily="34" charset="-128"/>
              </a:rPr>
              <a:t>candidate </a:t>
            </a:r>
            <a:r>
              <a:rPr lang="en-US" altLang="en-US" sz="2400" u="sng" dirty="0" err="1">
                <a:cs typeface="MS PGothic" panose="020B0600070205080204" pitchFamily="34" charset="-128"/>
              </a:rPr>
              <a:t>keyphrases</a:t>
            </a:r>
            <a:r>
              <a:rPr lang="en-US" altLang="en-US" sz="2400" dirty="0">
                <a:cs typeface="MS PGothic" panose="020B0600070205080204" pitchFamily="34" charset="-128"/>
              </a:rPr>
              <a:t> </a:t>
            </a:r>
            <a:r>
              <a:rPr lang="en-US" altLang="en-US" sz="2400" dirty="0" smtClean="0">
                <a:cs typeface="MS PGothic" panose="020B0600070205080204" pitchFamily="34" charset="-128"/>
              </a:rPr>
              <a:t>within </a:t>
            </a:r>
            <a:r>
              <a:rPr lang="en-US" altLang="en-US" sz="2400" dirty="0">
                <a:cs typeface="MS PGothic" panose="020B0600070205080204" pitchFamily="34" charset="-128"/>
              </a:rPr>
              <a:t>each </a:t>
            </a:r>
            <a:r>
              <a:rPr lang="en-US" altLang="en-US" sz="2400" dirty="0" smtClean="0">
                <a:cs typeface="MS PGothic" panose="020B0600070205080204" pitchFamily="34" charset="-128"/>
              </a:rPr>
              <a:t>topic</a:t>
            </a:r>
          </a:p>
          <a:p>
            <a:pPr marL="0" indent="0">
              <a:spcBef>
                <a:spcPts val="300"/>
              </a:spcBef>
              <a:spcAft>
                <a:spcPts val="300"/>
              </a:spcAft>
              <a:buFont typeface="Calibri" panose="020F0502020204030204" pitchFamily="34" charset="0"/>
              <a:buAutoNum type="arabicPeriod"/>
            </a:pPr>
            <a:endParaRPr lang="en-US" altLang="en-US" sz="2400" dirty="0" smtClean="0">
              <a:cs typeface="MS PGothic" panose="020B0600070205080204" pitchFamily="34" charset="-128"/>
            </a:endParaRPr>
          </a:p>
          <a:p>
            <a:pPr marL="0" indent="0">
              <a:spcBef>
                <a:spcPts val="300"/>
              </a:spcBef>
              <a:spcAft>
                <a:spcPts val="300"/>
              </a:spcAft>
              <a:buFont typeface="Calibri" panose="020F0502020204030204" pitchFamily="34" charset="0"/>
              <a:buAutoNum type="arabicPeriod"/>
            </a:pPr>
            <a:r>
              <a:rPr lang="en-US" altLang="en-US" sz="2400" dirty="0" smtClean="0">
                <a:cs typeface="MS PGothic" panose="020B0600070205080204" pitchFamily="34" charset="-128"/>
              </a:rPr>
              <a:t> Rank </a:t>
            </a:r>
            <a:r>
              <a:rPr lang="en-US" altLang="en-US" sz="2400" dirty="0">
                <a:cs typeface="MS PGothic" panose="020B0600070205080204" pitchFamily="34" charset="-128"/>
              </a:rPr>
              <a:t>the </a:t>
            </a:r>
            <a:r>
              <a:rPr lang="en-US" altLang="en-US" sz="2400" dirty="0" err="1">
                <a:cs typeface="MS PGothic" panose="020B0600070205080204" pitchFamily="34" charset="-128"/>
              </a:rPr>
              <a:t>keyphrases</a:t>
            </a:r>
            <a:r>
              <a:rPr lang="en-US" altLang="en-US" sz="2400" dirty="0">
                <a:cs typeface="MS PGothic" panose="020B0600070205080204" pitchFamily="34" charset="-128"/>
              </a:rPr>
              <a:t> in each </a:t>
            </a:r>
            <a:r>
              <a:rPr lang="en-US" altLang="en-US" sz="2400" dirty="0" smtClean="0">
                <a:cs typeface="MS PGothic" panose="020B0600070205080204" pitchFamily="34" charset="-128"/>
              </a:rPr>
              <a:t>topic</a:t>
            </a:r>
            <a:endParaRPr lang="en-US" altLang="en-US" sz="2400" dirty="0">
              <a:cs typeface="MS PGothic" panose="020B0600070205080204" pitchFamily="34" charset="-128"/>
            </a:endParaRPr>
          </a:p>
          <a:p>
            <a:pPr lvl="1">
              <a:spcBef>
                <a:spcPts val="300"/>
              </a:spcBef>
              <a:spcAft>
                <a:spcPts val="300"/>
              </a:spcAft>
            </a:pPr>
            <a:r>
              <a:rPr lang="en-US" altLang="en-US" sz="2400" dirty="0" smtClean="0"/>
              <a:t>Popularity: ‘information </a:t>
            </a:r>
            <a:r>
              <a:rPr lang="en-US" altLang="en-US" sz="2400" dirty="0"/>
              <a:t>retrieval</a:t>
            </a:r>
            <a:r>
              <a:rPr lang="ja-JP" altLang="en-US" sz="2400" dirty="0"/>
              <a:t>’</a:t>
            </a:r>
            <a:r>
              <a:rPr lang="en-US" altLang="ja-JP" sz="2400" dirty="0"/>
              <a:t> vs. </a:t>
            </a:r>
            <a:r>
              <a:rPr lang="ja-JP" altLang="en-US" sz="2400" dirty="0"/>
              <a:t>‘</a:t>
            </a:r>
            <a:r>
              <a:rPr lang="en-US" altLang="ja-JP" sz="2400" dirty="0"/>
              <a:t>cross-language information </a:t>
            </a:r>
            <a:r>
              <a:rPr lang="en-US" altLang="ja-JP" sz="2400" dirty="0" smtClean="0"/>
              <a:t>retrieval’</a:t>
            </a:r>
            <a:endParaRPr lang="en-US" altLang="ja-JP" sz="2400" dirty="0"/>
          </a:p>
          <a:p>
            <a:pPr lvl="1">
              <a:spcBef>
                <a:spcPts val="300"/>
              </a:spcBef>
              <a:spcAft>
                <a:spcPts val="300"/>
              </a:spcAft>
            </a:pPr>
            <a:r>
              <a:rPr lang="en-US" altLang="en-US" sz="2400" dirty="0" err="1" smtClean="0"/>
              <a:t>Discriminativeness</a:t>
            </a:r>
            <a:r>
              <a:rPr lang="en-US" altLang="en-US" sz="2400" dirty="0" smtClean="0"/>
              <a:t>: </a:t>
            </a:r>
            <a:r>
              <a:rPr lang="en-US" altLang="en-US" sz="2400" dirty="0"/>
              <a:t>only frequent in documents about topic t</a:t>
            </a:r>
          </a:p>
          <a:p>
            <a:pPr lvl="1">
              <a:spcBef>
                <a:spcPts val="300"/>
              </a:spcBef>
              <a:spcAft>
                <a:spcPts val="300"/>
              </a:spcAft>
            </a:pPr>
            <a:r>
              <a:rPr lang="en-US" altLang="en-US" sz="2400" dirty="0" smtClean="0"/>
              <a:t>Concordance: </a:t>
            </a:r>
            <a:r>
              <a:rPr lang="ja-JP" altLang="en-US" sz="2400" dirty="0"/>
              <a:t>‘</a:t>
            </a:r>
            <a:r>
              <a:rPr lang="en-US" altLang="ja-JP" sz="2400" dirty="0"/>
              <a:t>active learning</a:t>
            </a:r>
            <a:r>
              <a:rPr lang="ja-JP" altLang="en-US" sz="2400" dirty="0"/>
              <a:t>’</a:t>
            </a:r>
            <a:r>
              <a:rPr lang="en-US" altLang="ja-JP" sz="2400" dirty="0"/>
              <a:t> vs.</a:t>
            </a:r>
            <a:r>
              <a:rPr lang="ja-JP" altLang="en-US" sz="2400" dirty="0"/>
              <a:t>‘</a:t>
            </a:r>
            <a:r>
              <a:rPr lang="en-US" altLang="ja-JP" sz="2400" dirty="0"/>
              <a:t>learning classification</a:t>
            </a:r>
            <a:r>
              <a:rPr lang="ja-JP" altLang="en-US" sz="2400" dirty="0"/>
              <a:t>’</a:t>
            </a:r>
            <a:r>
              <a:rPr lang="en-US" altLang="ja-JP" sz="2400" dirty="0"/>
              <a:t> </a:t>
            </a:r>
          </a:p>
          <a:p>
            <a:pPr lvl="1">
              <a:spcBef>
                <a:spcPts val="300"/>
              </a:spcBef>
              <a:spcAft>
                <a:spcPts val="300"/>
              </a:spcAft>
            </a:pPr>
            <a:r>
              <a:rPr lang="en-US" altLang="en-US" sz="2400" dirty="0"/>
              <a:t>Completeness: </a:t>
            </a:r>
            <a:r>
              <a:rPr lang="ja-JP" altLang="en-US" sz="2400" dirty="0"/>
              <a:t>‘</a:t>
            </a:r>
            <a:r>
              <a:rPr lang="en-US" altLang="ja-JP" sz="2400" dirty="0"/>
              <a:t>vector machine</a:t>
            </a:r>
            <a:r>
              <a:rPr lang="ja-JP" altLang="en-US" sz="2400" dirty="0"/>
              <a:t>’</a:t>
            </a:r>
            <a:r>
              <a:rPr lang="en-US" altLang="ja-JP" sz="2400" dirty="0"/>
              <a:t> vs. </a:t>
            </a:r>
            <a:r>
              <a:rPr lang="ja-JP" altLang="en-US" sz="2400" dirty="0"/>
              <a:t>‘</a:t>
            </a:r>
            <a:r>
              <a:rPr lang="en-US" altLang="ja-JP" sz="2400" dirty="0"/>
              <a:t>support vector machine</a:t>
            </a:r>
            <a:r>
              <a:rPr lang="ja-JP" altLang="en-US" sz="2400" dirty="0"/>
              <a:t>’</a:t>
            </a:r>
            <a:endParaRPr lang="en-US" altLang="en-US" sz="2400" dirty="0"/>
          </a:p>
          <a:p>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66</a:t>
            </a:fld>
            <a:endParaRPr lang="en-US" dirty="0"/>
          </a:p>
        </p:txBody>
      </p:sp>
      <p:sp>
        <p:nvSpPr>
          <p:cNvPr id="5" name="Rectangle 4"/>
          <p:cNvSpPr/>
          <p:nvPr/>
        </p:nvSpPr>
        <p:spPr>
          <a:xfrm>
            <a:off x="7106420" y="3016072"/>
            <a:ext cx="3600162" cy="5085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Frequent pattern mining</a:t>
            </a:r>
          </a:p>
        </p:txBody>
      </p:sp>
      <p:cxnSp>
        <p:nvCxnSpPr>
          <p:cNvPr id="7" name="Elbow Connector 6"/>
          <p:cNvCxnSpPr/>
          <p:nvPr/>
        </p:nvCxnSpPr>
        <p:spPr>
          <a:xfrm rot="10800000">
            <a:off x="3252487" y="3016072"/>
            <a:ext cx="3981693" cy="265512"/>
          </a:xfrm>
          <a:prstGeom prst="bentConnector3">
            <a:avLst>
              <a:gd name="adj1" fmla="val 10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95490" y="5804435"/>
            <a:ext cx="8636722"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a:latin typeface="Gill Sans"/>
                <a:cs typeface="Gill Sans"/>
              </a:rPr>
              <a:t>Comparability property</a:t>
            </a:r>
            <a:r>
              <a:rPr lang="en-US" sz="2400" dirty="0"/>
              <a:t>:  </a:t>
            </a:r>
            <a:r>
              <a:rPr lang="en-US" sz="2400" dirty="0" smtClean="0"/>
              <a:t>directly </a:t>
            </a:r>
            <a:r>
              <a:rPr lang="en-US" sz="2400" dirty="0"/>
              <a:t>compare phrases of mixed lengths</a:t>
            </a:r>
          </a:p>
        </p:txBody>
      </p:sp>
    </p:spTree>
    <p:extLst>
      <p:ext uri="{BB962C8B-B14F-4D97-AF65-F5344CB8AC3E}">
        <p14:creationId xmlns:p14="http://schemas.microsoft.com/office/powerpoint/2010/main" val="19634301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phrase ranking methods</a:t>
            </a:r>
            <a:endParaRPr lang="en-US" dirty="0"/>
          </a:p>
        </p:txBody>
      </p:sp>
      <p:sp>
        <p:nvSpPr>
          <p:cNvPr id="12" name="Text Placeholder 11"/>
          <p:cNvSpPr>
            <a:spLocks noGrp="1"/>
          </p:cNvSpPr>
          <p:nvPr>
            <p:ph type="body" sz="half" idx="2"/>
          </p:nvPr>
        </p:nvSpPr>
        <p:spPr/>
        <p:txBody>
          <a:bodyPr>
            <a:noAutofit/>
          </a:bodyPr>
          <a:lstStyle/>
          <a:p>
            <a:endParaRPr lang="en-US" sz="2000" dirty="0" smtClean="0"/>
          </a:p>
          <a:p>
            <a:r>
              <a:rPr lang="en-US" sz="2000" dirty="0" smtClean="0"/>
              <a:t>The </a:t>
            </a:r>
            <a:r>
              <a:rPr lang="en-US" sz="2000" dirty="0"/>
              <a:t>topic that represents the area of Machine </a:t>
            </a:r>
            <a:r>
              <a:rPr lang="en-US" sz="2000" dirty="0" smtClean="0"/>
              <a:t>Learning</a:t>
            </a:r>
            <a:endParaRPr lang="en-US" sz="2000"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67</a:t>
            </a:fld>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1270268032"/>
              </p:ext>
            </p:extLst>
          </p:nvPr>
        </p:nvGraphicFramePr>
        <p:xfrm>
          <a:off x="194554" y="358671"/>
          <a:ext cx="11770467" cy="4061973"/>
        </p:xfrm>
        <a:graphic>
          <a:graphicData uri="http://schemas.openxmlformats.org/drawingml/2006/table">
            <a:tbl>
              <a:tblPr firstRow="1" bandRow="1">
                <a:effectLst>
                  <a:outerShdw blurRad="50800" dist="38100" dir="2700000" algn="tl" rotWithShape="0">
                    <a:srgbClr val="000000">
                      <a:alpha val="43000"/>
                    </a:srgbClr>
                  </a:outerShdw>
                </a:effectLst>
                <a:tableStyleId>{5C22544A-7EE6-4342-B048-85BDC9FD1C3A}</a:tableStyleId>
              </a:tblPr>
              <a:tblGrid>
                <a:gridCol w="1804727">
                  <a:extLst>
                    <a:ext uri="{9D8B030D-6E8A-4147-A177-3AD203B41FA5}">
                      <a16:colId xmlns="" xmlns:a16="http://schemas.microsoft.com/office/drawing/2014/main" val="3031015748"/>
                    </a:ext>
                  </a:extLst>
                </a:gridCol>
                <a:gridCol w="1983855">
                  <a:extLst>
                    <a:ext uri="{9D8B030D-6E8A-4147-A177-3AD203B41FA5}">
                      <a16:colId xmlns="" xmlns:a16="http://schemas.microsoft.com/office/drawing/2014/main" val="1563929933"/>
                    </a:ext>
                  </a:extLst>
                </a:gridCol>
                <a:gridCol w="2959368">
                  <a:extLst>
                    <a:ext uri="{9D8B030D-6E8A-4147-A177-3AD203B41FA5}">
                      <a16:colId xmlns="" xmlns:a16="http://schemas.microsoft.com/office/drawing/2014/main" val="2602223275"/>
                    </a:ext>
                  </a:extLst>
                </a:gridCol>
                <a:gridCol w="2122057">
                  <a:extLst>
                    <a:ext uri="{9D8B030D-6E8A-4147-A177-3AD203B41FA5}">
                      <a16:colId xmlns="" xmlns:a16="http://schemas.microsoft.com/office/drawing/2014/main" val="3645517919"/>
                    </a:ext>
                  </a:extLst>
                </a:gridCol>
                <a:gridCol w="2900460">
                  <a:extLst>
                    <a:ext uri="{9D8B030D-6E8A-4147-A177-3AD203B41FA5}">
                      <a16:colId xmlns="" xmlns:a16="http://schemas.microsoft.com/office/drawing/2014/main" val="1614178065"/>
                    </a:ext>
                  </a:extLst>
                </a:gridCol>
              </a:tblGrid>
              <a:tr h="555246">
                <a:tc>
                  <a:txBody>
                    <a:bodyPr/>
                    <a:lstStyle/>
                    <a:p>
                      <a:r>
                        <a:rPr lang="en-US" sz="2000" dirty="0" err="1" smtClean="0"/>
                        <a:t>kpRel</a:t>
                      </a:r>
                      <a:r>
                        <a:rPr lang="en-US" sz="2000" dirty="0" smtClean="0"/>
                        <a:t> </a:t>
                      </a:r>
                    </a:p>
                    <a:p>
                      <a:r>
                        <a:rPr lang="en-US" sz="2000" dirty="0" smtClean="0"/>
                        <a:t>[Zhao et al. 11]</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KERT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(-popularity)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KERT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t>
                      </a:r>
                      <a:r>
                        <a:rPr lang="en-US" sz="2000" dirty="0" err="1" smtClean="0"/>
                        <a:t>discriminativeness</a:t>
                      </a:r>
                      <a:r>
                        <a:rPr lang="en-US" sz="2000" dirty="0" smtClean="0"/>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KERT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(-concordance)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KERT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t>
                      </a:r>
                      <a:r>
                        <a:rPr lang="en-US" sz="2000" dirty="0" err="1" smtClean="0"/>
                        <a:t>Danilevsky</a:t>
                      </a:r>
                      <a:r>
                        <a:rPr lang="en-US" sz="2000" dirty="0" smtClean="0"/>
                        <a:t> et al. 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 xmlns:a16="http://schemas.microsoft.com/office/drawing/2014/main" val="2750740725"/>
                  </a:ext>
                </a:extLst>
              </a:tr>
              <a:tr h="3172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learning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rgbClr val="C00000"/>
                          </a:solidFill>
                          <a:latin typeface="+mn-lt"/>
                          <a:ea typeface="+mn-ea"/>
                          <a:cs typeface="+mn-cs"/>
                        </a:rPr>
                        <a:t>effective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support vector machines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learning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learning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2800929378"/>
                  </a:ext>
                </a:extLst>
              </a:tr>
              <a:tr h="459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classification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rgbClr val="C00000"/>
                          </a:solidFill>
                          <a:latin typeface="+mn-lt"/>
                          <a:ea typeface="+mn-ea"/>
                          <a:cs typeface="+mn-cs"/>
                        </a:rPr>
                        <a:t>text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feature selection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classification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support vector machines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1316406697"/>
                  </a:ext>
                </a:extLst>
              </a:tr>
              <a:tr h="459911">
                <a:tc>
                  <a:txBody>
                    <a:bodyPr/>
                    <a:lstStyle/>
                    <a:p>
                      <a:pPr algn="ctr"/>
                      <a:r>
                        <a:rPr lang="en-US" sz="2000" dirty="0" smtClean="0">
                          <a:solidFill>
                            <a:srgbClr val="C00000"/>
                          </a:solidFill>
                        </a:rPr>
                        <a:t>selection</a:t>
                      </a:r>
                      <a:endParaRPr lang="en-US" sz="2000" dirty="0">
                        <a:solidFill>
                          <a:srgbClr val="C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kern="1200" dirty="0" smtClean="0">
                          <a:solidFill>
                            <a:srgbClr val="C00000"/>
                          </a:solidFill>
                          <a:latin typeface="+mn-lt"/>
                          <a:ea typeface="+mn-ea"/>
                          <a:cs typeface="+mn-cs"/>
                        </a:rPr>
                        <a:t>probabilistic</a:t>
                      </a:r>
                      <a:endParaRPr lang="en-US" sz="2000" kern="1200" dirty="0">
                        <a:solidFill>
                          <a:srgbClr val="C00000"/>
                        </a:solidFill>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reinforcement learning</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kern="1200" dirty="0" smtClean="0">
                          <a:solidFill>
                            <a:srgbClr val="C00000"/>
                          </a:solidFill>
                          <a:latin typeface="+mn-lt"/>
                          <a:ea typeface="+mn-ea"/>
                          <a:cs typeface="+mn-cs"/>
                        </a:rPr>
                        <a:t>selection</a:t>
                      </a:r>
                      <a:endParaRPr lang="en-US" sz="2000" kern="1200" dirty="0">
                        <a:solidFill>
                          <a:srgbClr val="C00000"/>
                        </a:solidFill>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reinforcement learning</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2551751174"/>
                  </a:ext>
                </a:extLst>
              </a:tr>
              <a:tr h="317283">
                <a:tc>
                  <a:txBody>
                    <a:bodyPr/>
                    <a:lstStyle/>
                    <a:p>
                      <a:pPr algn="ctr"/>
                      <a:r>
                        <a:rPr lang="en-US" sz="2000" dirty="0" smtClean="0">
                          <a:solidFill>
                            <a:srgbClr val="C00000"/>
                          </a:solidFill>
                        </a:rPr>
                        <a:t>models</a:t>
                      </a:r>
                      <a:endParaRPr lang="en-US" sz="2000" dirty="0">
                        <a:solidFill>
                          <a:srgbClr val="C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kern="1200" dirty="0" smtClean="0">
                          <a:solidFill>
                            <a:srgbClr val="C00000"/>
                          </a:solidFill>
                          <a:latin typeface="+mn-lt"/>
                          <a:ea typeface="+mn-ea"/>
                          <a:cs typeface="+mn-cs"/>
                        </a:rPr>
                        <a:t>identification</a:t>
                      </a:r>
                      <a:endParaRPr lang="en-US" sz="2000" kern="1200" dirty="0">
                        <a:solidFill>
                          <a:srgbClr val="C00000"/>
                        </a:solidFill>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conditional random fields</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feature</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feature selection</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1634858500"/>
                  </a:ext>
                </a:extLst>
              </a:tr>
              <a:tr h="459911">
                <a:tc>
                  <a:txBody>
                    <a:bodyPr/>
                    <a:lstStyle/>
                    <a:p>
                      <a:pPr algn="ctr"/>
                      <a:r>
                        <a:rPr lang="en-US" sz="2000" dirty="0" smtClean="0">
                          <a:solidFill>
                            <a:srgbClr val="C00000"/>
                          </a:solidFill>
                        </a:rPr>
                        <a:t>algorithm</a:t>
                      </a:r>
                      <a:endParaRPr lang="en-US" sz="2000" dirty="0">
                        <a:solidFill>
                          <a:srgbClr val="C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kern="1200" dirty="0" smtClean="0">
                          <a:solidFill>
                            <a:srgbClr val="C00000"/>
                          </a:solidFill>
                          <a:latin typeface="+mn-lt"/>
                          <a:ea typeface="+mn-ea"/>
                          <a:cs typeface="+mn-cs"/>
                        </a:rPr>
                        <a:t>mapping</a:t>
                      </a:r>
                      <a:endParaRPr lang="en-US" sz="2000" kern="1200" dirty="0">
                        <a:solidFill>
                          <a:srgbClr val="C00000"/>
                        </a:solidFill>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kern="1200" dirty="0" smtClean="0">
                          <a:solidFill>
                            <a:srgbClr val="C00000"/>
                          </a:solidFill>
                          <a:latin typeface="+mn-lt"/>
                          <a:ea typeface="+mn-ea"/>
                          <a:cs typeface="+mn-cs"/>
                        </a:rPr>
                        <a:t>constraint satisfaction</a:t>
                      </a:r>
                      <a:endParaRPr lang="en-US" sz="2000" kern="1200" dirty="0">
                        <a:solidFill>
                          <a:srgbClr val="C00000"/>
                        </a:solidFill>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kern="1200" dirty="0" smtClean="0">
                          <a:solidFill>
                            <a:srgbClr val="C00000"/>
                          </a:solidFill>
                          <a:latin typeface="+mn-lt"/>
                          <a:ea typeface="+mn-ea"/>
                          <a:cs typeface="+mn-cs"/>
                        </a:rPr>
                        <a:t>decision</a:t>
                      </a:r>
                      <a:endParaRPr lang="en-US" sz="2000" kern="1200" dirty="0">
                        <a:solidFill>
                          <a:srgbClr val="C00000"/>
                        </a:solidFill>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conditional</a:t>
                      </a:r>
                      <a:r>
                        <a:rPr lang="en-US" sz="2000" baseline="0" dirty="0" smtClean="0"/>
                        <a:t> random fields</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3827274867"/>
                  </a:ext>
                </a:extLst>
              </a:tr>
              <a:tr h="317283">
                <a:tc>
                  <a:txBody>
                    <a:bodyPr/>
                    <a:lstStyle/>
                    <a:p>
                      <a:pPr algn="ctr"/>
                      <a:r>
                        <a:rPr lang="en-US" sz="2000" dirty="0" smtClean="0"/>
                        <a:t>features</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kern="1200" dirty="0" smtClean="0">
                          <a:solidFill>
                            <a:srgbClr val="C00000"/>
                          </a:solidFill>
                          <a:latin typeface="+mn-lt"/>
                          <a:ea typeface="+mn-ea"/>
                          <a:cs typeface="+mn-cs"/>
                        </a:rPr>
                        <a:t>task</a:t>
                      </a:r>
                      <a:endParaRPr lang="en-US" sz="2000" kern="1200" dirty="0">
                        <a:solidFill>
                          <a:srgbClr val="C00000"/>
                        </a:solidFill>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decision trees</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err="1" smtClean="0"/>
                        <a:t>bayesian</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classification</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2062903674"/>
                  </a:ext>
                </a:extLst>
              </a:tr>
              <a:tr h="317283">
                <a:tc>
                  <a:txBody>
                    <a:bodyPr/>
                    <a:lstStyle/>
                    <a:p>
                      <a:pPr algn="ctr"/>
                      <a:r>
                        <a:rPr lang="en-US" sz="2000" dirty="0" smtClean="0">
                          <a:solidFill>
                            <a:srgbClr val="C00000"/>
                          </a:solidFill>
                        </a:rPr>
                        <a:t>decision</a:t>
                      </a:r>
                      <a:endParaRPr lang="en-US" sz="2000" dirty="0">
                        <a:solidFill>
                          <a:srgbClr val="C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kern="1200" dirty="0" smtClean="0">
                          <a:solidFill>
                            <a:srgbClr val="C00000"/>
                          </a:solidFill>
                          <a:latin typeface="+mn-lt"/>
                          <a:ea typeface="+mn-ea"/>
                          <a:cs typeface="+mn-cs"/>
                        </a:rPr>
                        <a:t>planning</a:t>
                      </a:r>
                      <a:endParaRPr lang="en-US" sz="2000" kern="1200" dirty="0">
                        <a:solidFill>
                          <a:srgbClr val="C00000"/>
                        </a:solidFill>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kern="1200" dirty="0" smtClean="0">
                          <a:solidFill>
                            <a:schemeClr val="tx1"/>
                          </a:solidFill>
                          <a:latin typeface="+mn-lt"/>
                          <a:ea typeface="+mn-ea"/>
                          <a:cs typeface="+mn-cs"/>
                        </a:rPr>
                        <a:t>dimensionality reduction</a:t>
                      </a:r>
                      <a:endParaRPr lang="en-US" sz="2000" kern="1200" dirty="0">
                        <a:solidFill>
                          <a:schemeClr val="tx1"/>
                        </a:solidFill>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kern="1200" dirty="0" smtClean="0">
                          <a:solidFill>
                            <a:srgbClr val="C00000"/>
                          </a:solidFill>
                          <a:latin typeface="+mn-lt"/>
                          <a:ea typeface="+mn-ea"/>
                          <a:cs typeface="+mn-cs"/>
                        </a:rPr>
                        <a:t>trees</a:t>
                      </a:r>
                      <a:endParaRPr lang="en-US" sz="2000" kern="1200" dirty="0">
                        <a:solidFill>
                          <a:srgbClr val="C00000"/>
                        </a:solidFill>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decision trees</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2820983886"/>
                  </a:ext>
                </a:extLst>
              </a:tr>
              <a:tr h="317283">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sz="2000" dirty="0" smtClean="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 xmlns:a16="http://schemas.microsoft.com/office/drawing/2014/main" val="1116614218"/>
                  </a:ext>
                </a:extLst>
              </a:tr>
            </a:tbl>
          </a:graphicData>
        </a:graphic>
      </p:graphicFrame>
    </p:spTree>
    <p:extLst>
      <p:ext uri="{BB962C8B-B14F-4D97-AF65-F5344CB8AC3E}">
        <p14:creationId xmlns:p14="http://schemas.microsoft.com/office/powerpoint/2010/main" val="1311213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3 – Phrase Mining + Topic Modeling</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68</a:t>
            </a:fld>
            <a:endParaRPr lang="en-US" dirty="0"/>
          </a:p>
        </p:txBody>
      </p:sp>
      <p:sp>
        <p:nvSpPr>
          <p:cNvPr id="63" name="Footer Placeholder 2"/>
          <p:cNvSpPr>
            <a:spLocks noGrp="1"/>
          </p:cNvSpPr>
          <p:nvPr>
            <p:ph type="ftr" sz="quarter" idx="11"/>
          </p:nvPr>
        </p:nvSpPr>
        <p:spPr>
          <a:xfrm>
            <a:off x="3686185" y="6459785"/>
            <a:ext cx="4822804" cy="365125"/>
          </a:xfrm>
        </p:spPr>
        <p:txBody>
          <a:bodyPr/>
          <a:lstStyle/>
          <a:p>
            <a:r>
              <a:rPr lang="en-US" sz="1600" dirty="0" smtClean="0"/>
              <a:t>[El-Kishky </a:t>
            </a:r>
            <a:r>
              <a:rPr lang="en-US" dirty="0" smtClean="0"/>
              <a:t>et AL . </a:t>
            </a:r>
            <a:r>
              <a:rPr lang="en-US" sz="1600" dirty="0" smtClean="0"/>
              <a:t>14]</a:t>
            </a:r>
            <a:endParaRPr lang="en-US" sz="1600" dirty="0"/>
          </a:p>
        </p:txBody>
      </p:sp>
      <p:sp>
        <p:nvSpPr>
          <p:cNvPr id="42" name="Content Placeholder 6"/>
          <p:cNvSpPr>
            <a:spLocks noGrp="1"/>
          </p:cNvSpPr>
          <p:nvPr>
            <p:ph idx="1"/>
          </p:nvPr>
        </p:nvSpPr>
        <p:spPr>
          <a:xfrm>
            <a:off x="1097280" y="1845734"/>
            <a:ext cx="8773694" cy="1040832"/>
          </a:xfrm>
        </p:spPr>
        <p:txBody>
          <a:bodyPr>
            <a:normAutofit/>
          </a:bodyPr>
          <a:lstStyle/>
          <a:p>
            <a:pPr>
              <a:buFont typeface="Wingdings" panose="05000000000000000000" pitchFamily="2" charset="2"/>
              <a:buChar char="q"/>
            </a:pPr>
            <a:r>
              <a:rPr lang="en-US" sz="2400" dirty="0" smtClean="0"/>
              <a:t> </a:t>
            </a:r>
            <a:r>
              <a:rPr lang="en-US" sz="2400" dirty="0" err="1" smtClean="0"/>
              <a:t>TopMine</a:t>
            </a:r>
            <a:r>
              <a:rPr lang="en-US" sz="2400" dirty="0" smtClean="0"/>
              <a:t> [El-Kishky et al 14] – Performs phrase construction, then topic mining.</a:t>
            </a:r>
            <a:endParaRPr lang="en-US" sz="2200" dirty="0" smtClean="0"/>
          </a:p>
          <a:p>
            <a:pPr>
              <a:buFont typeface="Wingdings" panose="05000000000000000000" pitchFamily="2" charset="2"/>
              <a:buChar char="q"/>
            </a:pPr>
            <a:endParaRPr lang="en-US" sz="2400" dirty="0" smtClean="0"/>
          </a:p>
        </p:txBody>
      </p:sp>
      <p:sp>
        <p:nvSpPr>
          <p:cNvPr id="6" name="TextBox 5"/>
          <p:cNvSpPr txBox="1"/>
          <p:nvPr/>
        </p:nvSpPr>
        <p:spPr>
          <a:xfrm>
            <a:off x="1000567" y="2796900"/>
            <a:ext cx="10156385" cy="3416320"/>
          </a:xfrm>
          <a:prstGeom prst="rect">
            <a:avLst/>
          </a:prstGeom>
          <a:solidFill>
            <a:schemeClr val="tx1">
              <a:lumMod val="85000"/>
              <a:lumOff val="15000"/>
            </a:schemeClr>
          </a:solidFill>
        </p:spPr>
        <p:txBody>
          <a:bodyPr wrap="square" rtlCol="0">
            <a:spAutoFit/>
          </a:bodyPr>
          <a:lstStyle/>
          <a:p>
            <a:r>
              <a:rPr lang="en-US" sz="2400" b="1" dirty="0" err="1" smtClean="0">
                <a:solidFill>
                  <a:schemeClr val="bg1"/>
                </a:solidFill>
              </a:rPr>
              <a:t>ToPMine</a:t>
            </a:r>
            <a:r>
              <a:rPr lang="en-US" sz="2400" b="1" dirty="0" smtClean="0">
                <a:solidFill>
                  <a:schemeClr val="bg1"/>
                </a:solidFill>
              </a:rPr>
              <a:t> framework:</a:t>
            </a:r>
          </a:p>
          <a:p>
            <a:pPr marL="457200" indent="-457200">
              <a:buFont typeface="+mj-lt"/>
              <a:buAutoNum type="arabicPeriod"/>
            </a:pPr>
            <a:r>
              <a:rPr lang="en-US" sz="2400" dirty="0" smtClean="0">
                <a:solidFill>
                  <a:srgbClr val="FFFF00"/>
                </a:solidFill>
              </a:rPr>
              <a:t>Perform frequent </a:t>
            </a:r>
            <a:r>
              <a:rPr lang="en-US" sz="2400" b="1" i="1" dirty="0" smtClean="0">
                <a:solidFill>
                  <a:srgbClr val="CCFFCC"/>
                </a:solidFill>
              </a:rPr>
              <a:t>contiguous pattern</a:t>
            </a:r>
            <a:r>
              <a:rPr lang="en-US" sz="2400" dirty="0" smtClean="0">
                <a:solidFill>
                  <a:srgbClr val="CCFFCC"/>
                </a:solidFill>
              </a:rPr>
              <a:t> </a:t>
            </a:r>
            <a:r>
              <a:rPr lang="en-US" sz="2400" dirty="0" smtClean="0">
                <a:solidFill>
                  <a:srgbClr val="FFFF00"/>
                </a:solidFill>
              </a:rPr>
              <a:t>mining to extract candidate phrases and their counts</a:t>
            </a:r>
          </a:p>
          <a:p>
            <a:pPr marL="457200" indent="-457200">
              <a:buFont typeface="+mj-lt"/>
              <a:buAutoNum type="arabicPeriod"/>
            </a:pPr>
            <a:r>
              <a:rPr lang="en-US" sz="2400" dirty="0" smtClean="0">
                <a:solidFill>
                  <a:schemeClr val="bg1"/>
                </a:solidFill>
              </a:rPr>
              <a:t>Perform agglomerative merging of adjacent unigrams as guided by a significance score. This segments each document into a</a:t>
            </a:r>
            <a:r>
              <a:rPr lang="en-US" sz="2400" dirty="0" smtClean="0">
                <a:solidFill>
                  <a:srgbClr val="FFFF00"/>
                </a:solidFill>
              </a:rPr>
              <a:t> </a:t>
            </a:r>
            <a:r>
              <a:rPr lang="en-US" sz="2400" b="1" i="1" dirty="0" smtClean="0">
                <a:solidFill>
                  <a:srgbClr val="CCFFCC"/>
                </a:solidFill>
              </a:rPr>
              <a:t>“bag-of-phrases”</a:t>
            </a:r>
          </a:p>
          <a:p>
            <a:pPr marL="457200" indent="-457200">
              <a:buFont typeface="+mj-lt"/>
              <a:buAutoNum type="arabicPeriod"/>
            </a:pPr>
            <a:r>
              <a:rPr lang="en-US" sz="2400" dirty="0" smtClean="0">
                <a:solidFill>
                  <a:srgbClr val="FFFF00"/>
                </a:solidFill>
              </a:rPr>
              <a:t>The newly formed bag-of-phrases are passed as input to </a:t>
            </a:r>
            <a:r>
              <a:rPr lang="en-US" sz="2400" dirty="0" err="1" smtClean="0">
                <a:solidFill>
                  <a:srgbClr val="FFFF00"/>
                </a:solidFill>
              </a:rPr>
              <a:t>PhraseLDA</a:t>
            </a:r>
            <a:r>
              <a:rPr lang="en-US" sz="2400" dirty="0" smtClean="0">
                <a:solidFill>
                  <a:srgbClr val="FFFF00"/>
                </a:solidFill>
              </a:rPr>
              <a:t>, an extension of LDA that constrains all words in a phrase to each share the same latent topic.</a:t>
            </a:r>
            <a:endParaRPr lang="en-US" sz="2400" dirty="0" smtClean="0">
              <a:solidFill>
                <a:schemeClr val="bg1">
                  <a:lumMod val="85000"/>
                </a:schemeClr>
              </a:solidFill>
            </a:endParaRPr>
          </a:p>
          <a:p>
            <a:endParaRPr lang="en-US" sz="2400" dirty="0" smtClean="0">
              <a:solidFill>
                <a:srgbClr val="FFFF00"/>
              </a:solidFill>
            </a:endParaRPr>
          </a:p>
        </p:txBody>
      </p:sp>
    </p:spTree>
    <p:extLst>
      <p:ext uri="{BB962C8B-B14F-4D97-AF65-F5344CB8AC3E}">
        <p14:creationId xmlns:p14="http://schemas.microsoft.com/office/powerpoint/2010/main" val="36367522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3 – Phrase Mining + Topic Model (</a:t>
            </a:r>
            <a:r>
              <a:rPr lang="en-US" dirty="0" err="1" smtClean="0"/>
              <a:t>ToPMine</a:t>
            </a:r>
            <a:r>
              <a:rPr lang="en-US" dirty="0" smtClean="0"/>
              <a:t>)</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69</a:t>
            </a:fld>
            <a:endParaRPr lang="en-US" dirty="0"/>
          </a:p>
        </p:txBody>
      </p:sp>
      <p:sp>
        <p:nvSpPr>
          <p:cNvPr id="6" name="TextBox 5"/>
          <p:cNvSpPr txBox="1"/>
          <p:nvPr/>
        </p:nvSpPr>
        <p:spPr>
          <a:xfrm>
            <a:off x="259680" y="5057083"/>
            <a:ext cx="3502617" cy="830997"/>
          </a:xfrm>
          <a:prstGeom prst="rect">
            <a:avLst/>
          </a:prstGeom>
          <a:noFill/>
        </p:spPr>
        <p:txBody>
          <a:bodyPr wrap="square" rtlCol="0">
            <a:spAutoFit/>
          </a:bodyPr>
          <a:lstStyle/>
          <a:p>
            <a:r>
              <a:rPr lang="en-US" sz="2400" dirty="0" smtClean="0">
                <a:latin typeface="Gill Sans Light"/>
                <a:cs typeface="Gill Sans Light"/>
              </a:rPr>
              <a:t>Phrase mining and </a:t>
            </a:r>
            <a:r>
              <a:rPr lang="en-US" sz="2400" u="sng" dirty="0" smtClean="0">
                <a:latin typeface="Gill Sans Light"/>
                <a:cs typeface="Gill Sans Light"/>
              </a:rPr>
              <a:t>document segmentation</a:t>
            </a:r>
            <a:endParaRPr lang="en-US" sz="2400" u="sng" dirty="0">
              <a:latin typeface="Gill Sans Light"/>
              <a:cs typeface="Gill Sans Light"/>
            </a:endParaRPr>
          </a:p>
        </p:txBody>
      </p:sp>
      <p:graphicFrame>
        <p:nvGraphicFramePr>
          <p:cNvPr id="7" name="Content Placeholder 2"/>
          <p:cNvGraphicFramePr>
            <a:graphicFrameLocks/>
          </p:cNvGraphicFramePr>
          <p:nvPr>
            <p:extLst/>
          </p:nvPr>
        </p:nvGraphicFramePr>
        <p:xfrm>
          <a:off x="1247232" y="2584314"/>
          <a:ext cx="9908448" cy="396240"/>
        </p:xfrm>
        <a:graphic>
          <a:graphicData uri="http://schemas.openxmlformats.org/drawingml/2006/table">
            <a:tbl>
              <a:tblPr bandRow="1">
                <a:tableStyleId>{2D5ABB26-0587-4C30-8999-92F81FD0307C}</a:tableStyleId>
              </a:tblPr>
              <a:tblGrid>
                <a:gridCol w="9908448"/>
              </a:tblGrid>
              <a:tr h="2472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dirty="0" smtClean="0">
                          <a:solidFill>
                            <a:srgbClr val="FF0000"/>
                          </a:solidFill>
                          <a:latin typeface="Gill Sans Light"/>
                          <a:cs typeface="Gill Sans Light"/>
                        </a:rPr>
                        <a:t>knowledge</a:t>
                      </a:r>
                      <a:r>
                        <a:rPr lang="en-US" sz="2000" b="0" i="0" dirty="0" smtClean="0">
                          <a:latin typeface="Gill Sans Light"/>
                          <a:cs typeface="Gill Sans Light"/>
                        </a:rPr>
                        <a:t> </a:t>
                      </a:r>
                      <a:r>
                        <a:rPr lang="en-US" sz="2000" b="0" i="0" dirty="0" smtClean="0">
                          <a:solidFill>
                            <a:srgbClr val="0000FF"/>
                          </a:solidFill>
                          <a:latin typeface="Gill Sans Light"/>
                          <a:cs typeface="Gill Sans Light"/>
                        </a:rPr>
                        <a:t>discovery</a:t>
                      </a:r>
                      <a:r>
                        <a:rPr lang="en-US" sz="2000" b="0" i="0" dirty="0" smtClean="0">
                          <a:latin typeface="Gill Sans Light"/>
                          <a:cs typeface="Gill Sans Light"/>
                        </a:rPr>
                        <a:t> using </a:t>
                      </a:r>
                      <a:r>
                        <a:rPr lang="en-US" sz="2000" b="0" i="0" dirty="0" smtClean="0">
                          <a:solidFill>
                            <a:srgbClr val="0000FF"/>
                          </a:solidFill>
                          <a:latin typeface="Gill Sans Light"/>
                          <a:cs typeface="Gill Sans Light"/>
                        </a:rPr>
                        <a:t>least squares </a:t>
                      </a:r>
                      <a:r>
                        <a:rPr lang="en-US" sz="2000" b="0" i="0" dirty="0" smtClean="0">
                          <a:solidFill>
                            <a:srgbClr val="FF0000"/>
                          </a:solidFill>
                          <a:latin typeface="Gill Sans Light"/>
                          <a:cs typeface="Gill Sans Light"/>
                        </a:rPr>
                        <a:t>support </a:t>
                      </a:r>
                      <a:r>
                        <a:rPr lang="en-US" sz="2000" b="0" i="0" kern="1200" dirty="0" smtClean="0">
                          <a:solidFill>
                            <a:srgbClr val="0000FF"/>
                          </a:solidFill>
                          <a:latin typeface="Gill Sans Light"/>
                          <a:ea typeface="+mn-ea"/>
                          <a:cs typeface="Gill Sans Light"/>
                        </a:rPr>
                        <a:t>vector</a:t>
                      </a:r>
                      <a:r>
                        <a:rPr lang="en-US" sz="2000" b="0" i="0" dirty="0" smtClean="0">
                          <a:solidFill>
                            <a:srgbClr val="FF0000"/>
                          </a:solidFill>
                          <a:latin typeface="Gill Sans Light"/>
                          <a:cs typeface="Gill Sans Light"/>
                        </a:rPr>
                        <a:t> machine classifiers</a:t>
                      </a:r>
                      <a:r>
                        <a:rPr lang="en-US" sz="2000" b="0" i="0" dirty="0" smtClean="0">
                          <a:latin typeface="Gill Sans Light"/>
                          <a:cs typeface="Gill Sans Light"/>
                        </a:rPr>
                        <a:t>…</a:t>
                      </a:r>
                      <a:endParaRPr lang="en-US" sz="2000" b="0" i="0" dirty="0">
                        <a:solidFill>
                          <a:srgbClr val="FF0000"/>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785340" y="3237692"/>
            <a:ext cx="315869" cy="0"/>
          </a:xfrm>
          <a:prstGeom prst="straightConnector1">
            <a:avLst/>
          </a:pr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247232" y="3053026"/>
            <a:ext cx="10407492" cy="400110"/>
          </a:xfrm>
          <a:prstGeom prst="rect">
            <a:avLst/>
          </a:prstGeom>
          <a:noFill/>
        </p:spPr>
        <p:txBody>
          <a:bodyPr wrap="square" rtlCol="0">
            <a:spAutoFit/>
          </a:bodyPr>
          <a:lstStyle/>
          <a:p>
            <a:r>
              <a:rPr lang="en-US" sz="2000" i="1" dirty="0" smtClean="0">
                <a:latin typeface="Gill Sans Light"/>
                <a:cs typeface="Gill Sans Light"/>
              </a:rPr>
              <a:t>Knowledge discovery</a:t>
            </a:r>
            <a:r>
              <a:rPr lang="en-US" sz="2000" dirty="0" smtClean="0">
                <a:latin typeface="Gill Sans Light"/>
                <a:cs typeface="Gill Sans Light"/>
              </a:rPr>
              <a:t> and </a:t>
            </a:r>
            <a:r>
              <a:rPr lang="en-US" sz="2000" i="1" dirty="0" smtClean="0">
                <a:latin typeface="Gill Sans Light"/>
                <a:cs typeface="Gill Sans Light"/>
              </a:rPr>
              <a:t>support vector machine</a:t>
            </a:r>
            <a:r>
              <a:rPr lang="en-US" sz="2000" dirty="0" smtClean="0">
                <a:latin typeface="Gill Sans Light"/>
                <a:cs typeface="Gill Sans Light"/>
              </a:rPr>
              <a:t> should have coherent topic labels</a:t>
            </a:r>
            <a:endParaRPr lang="en-US" sz="2000" dirty="0">
              <a:solidFill>
                <a:srgbClr val="0000FF"/>
              </a:solidFill>
              <a:latin typeface="Gill Sans Light"/>
              <a:cs typeface="Gill Sans Light"/>
            </a:endParaRPr>
          </a:p>
        </p:txBody>
      </p:sp>
      <p:sp>
        <p:nvSpPr>
          <p:cNvPr id="11" name="Footer Placeholder 2"/>
          <p:cNvSpPr>
            <a:spLocks noGrp="1"/>
          </p:cNvSpPr>
          <p:nvPr>
            <p:ph type="ftr" sz="quarter" idx="11"/>
          </p:nvPr>
        </p:nvSpPr>
        <p:spPr>
          <a:xfrm>
            <a:off x="3686185" y="6459785"/>
            <a:ext cx="4822804" cy="365125"/>
          </a:xfrm>
        </p:spPr>
        <p:txBody>
          <a:bodyPr/>
          <a:lstStyle/>
          <a:p>
            <a:r>
              <a:rPr lang="en-US" sz="1600" dirty="0" smtClean="0"/>
              <a:t>[</a:t>
            </a:r>
            <a:r>
              <a:rPr lang="en-US" dirty="0"/>
              <a:t>El-</a:t>
            </a:r>
            <a:r>
              <a:rPr lang="en-US" dirty="0" err="1"/>
              <a:t>kishky</a:t>
            </a:r>
            <a:r>
              <a:rPr lang="en-US" dirty="0"/>
              <a:t> </a:t>
            </a:r>
            <a:r>
              <a:rPr lang="en-US" sz="1600" dirty="0" smtClean="0"/>
              <a:t>et </a:t>
            </a:r>
            <a:r>
              <a:rPr lang="en-US" sz="1600" dirty="0"/>
              <a:t>al. </a:t>
            </a:r>
            <a:r>
              <a:rPr lang="en-US" sz="1600" dirty="0" smtClean="0"/>
              <a:t>14]</a:t>
            </a:r>
            <a:endParaRPr lang="en-US" sz="1600" dirty="0"/>
          </a:p>
        </p:txBody>
      </p:sp>
      <p:sp>
        <p:nvSpPr>
          <p:cNvPr id="10" name="Rectangle 9"/>
          <p:cNvSpPr/>
          <p:nvPr/>
        </p:nvSpPr>
        <p:spPr>
          <a:xfrm>
            <a:off x="1247232" y="1910954"/>
            <a:ext cx="9908448"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Strategy 2: the tokens in the same phrase may be assigned to different topics</a:t>
            </a:r>
            <a:endParaRPr lang="en-US" sz="2400" dirty="0">
              <a:solidFill>
                <a:schemeClr val="lt1"/>
              </a:solidFill>
            </a:endParaRPr>
          </a:p>
        </p:txBody>
      </p:sp>
      <p:sp>
        <p:nvSpPr>
          <p:cNvPr id="12" name="Rectangle 11"/>
          <p:cNvSpPr/>
          <p:nvPr/>
        </p:nvSpPr>
        <p:spPr>
          <a:xfrm>
            <a:off x="682471" y="3753882"/>
            <a:ext cx="9561124" cy="5085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Solution: switch the order of phrase mining and topic model inference</a:t>
            </a:r>
            <a:endParaRPr lang="en-US" sz="2400" dirty="0">
              <a:solidFill>
                <a:schemeClr val="tx1"/>
              </a:solidFill>
            </a:endParaRPr>
          </a:p>
        </p:txBody>
      </p:sp>
      <p:graphicFrame>
        <p:nvGraphicFramePr>
          <p:cNvPr id="13" name="Content Placeholder 2"/>
          <p:cNvGraphicFramePr>
            <a:graphicFrameLocks/>
          </p:cNvGraphicFramePr>
          <p:nvPr>
            <p:extLst/>
          </p:nvPr>
        </p:nvGraphicFramePr>
        <p:xfrm>
          <a:off x="138614" y="4262460"/>
          <a:ext cx="5687877" cy="701040"/>
        </p:xfrm>
        <a:graphic>
          <a:graphicData uri="http://schemas.openxmlformats.org/drawingml/2006/table">
            <a:tbl>
              <a:tblPr bandRow="1">
                <a:tableStyleId>{2D5ABB26-0587-4C30-8999-92F81FD0307C}</a:tableStyleId>
              </a:tblPr>
              <a:tblGrid>
                <a:gridCol w="5687877"/>
              </a:tblGrid>
              <a:tr h="2472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dirty="0" smtClean="0">
                          <a:solidFill>
                            <a:schemeClr val="tx1"/>
                          </a:solidFill>
                          <a:latin typeface="Gill Sans Light"/>
                          <a:cs typeface="Gill Sans Light"/>
                        </a:rPr>
                        <a:t>[knowledge discovery] using [least squares] [support </a:t>
                      </a:r>
                      <a:r>
                        <a:rPr lang="en-US" sz="2000" b="0" i="0" kern="1200" dirty="0" smtClean="0">
                          <a:solidFill>
                            <a:schemeClr val="tx1"/>
                          </a:solidFill>
                          <a:latin typeface="Gill Sans Light"/>
                          <a:ea typeface="+mn-ea"/>
                          <a:cs typeface="Gill Sans Light"/>
                        </a:rPr>
                        <a:t>vector</a:t>
                      </a:r>
                      <a:r>
                        <a:rPr lang="en-US" sz="2000" b="0" i="0" dirty="0" smtClean="0">
                          <a:solidFill>
                            <a:schemeClr val="tx1"/>
                          </a:solidFill>
                          <a:latin typeface="Gill Sans Light"/>
                          <a:cs typeface="Gill Sans Light"/>
                        </a:rPr>
                        <a:t> machine] [classifiers] </a:t>
                      </a:r>
                      <a:r>
                        <a:rPr lang="en-US" sz="2000" b="0" i="0" dirty="0" smtClean="0">
                          <a:latin typeface="Gill Sans Light"/>
                          <a:cs typeface="Gill Sans Light"/>
                        </a:rPr>
                        <a:t>…</a:t>
                      </a:r>
                      <a:endParaRPr lang="en-US" sz="2000" b="0" i="0" dirty="0">
                        <a:solidFill>
                          <a:srgbClr val="FF0000"/>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4" name="Content Placeholder 2"/>
          <p:cNvGraphicFramePr>
            <a:graphicFrameLocks/>
          </p:cNvGraphicFramePr>
          <p:nvPr>
            <p:extLst/>
          </p:nvPr>
        </p:nvGraphicFramePr>
        <p:xfrm>
          <a:off x="6361760" y="4262460"/>
          <a:ext cx="5721752" cy="701040"/>
        </p:xfrm>
        <a:graphic>
          <a:graphicData uri="http://schemas.openxmlformats.org/drawingml/2006/table">
            <a:tbl>
              <a:tblPr bandRow="1">
                <a:tableStyleId>{2D5ABB26-0587-4C30-8999-92F81FD0307C}</a:tableStyleId>
              </a:tblPr>
              <a:tblGrid>
                <a:gridCol w="5721752"/>
              </a:tblGrid>
              <a:tr h="2472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dirty="0" smtClean="0">
                          <a:solidFill>
                            <a:srgbClr val="00B050"/>
                          </a:solidFill>
                          <a:latin typeface="Gill Sans Light"/>
                          <a:cs typeface="Gill Sans Light"/>
                        </a:rPr>
                        <a:t>[knowledge </a:t>
                      </a:r>
                      <a:r>
                        <a:rPr lang="en-US" sz="2000" b="0" i="0" kern="1200" dirty="0" smtClean="0">
                          <a:solidFill>
                            <a:srgbClr val="00B050"/>
                          </a:solidFill>
                          <a:latin typeface="Gill Sans Light"/>
                          <a:ea typeface="+mn-ea"/>
                          <a:cs typeface="Gill Sans Light"/>
                        </a:rPr>
                        <a:t>discovery]</a:t>
                      </a:r>
                      <a:r>
                        <a:rPr lang="en-US" sz="2000" b="0" i="0" dirty="0" smtClean="0">
                          <a:solidFill>
                            <a:srgbClr val="00B050"/>
                          </a:solidFill>
                          <a:latin typeface="Gill Sans Light"/>
                          <a:cs typeface="Gill Sans Light"/>
                        </a:rPr>
                        <a:t> </a:t>
                      </a:r>
                      <a:r>
                        <a:rPr lang="en-US" sz="2000" b="0" i="0" dirty="0" smtClean="0">
                          <a:latin typeface="Gill Sans Light"/>
                          <a:cs typeface="Gill Sans Light"/>
                        </a:rPr>
                        <a:t>using </a:t>
                      </a:r>
                      <a:r>
                        <a:rPr lang="en-US" sz="2000" b="0" i="0" kern="1200" dirty="0" smtClean="0">
                          <a:solidFill>
                            <a:srgbClr val="0000FF"/>
                          </a:solidFill>
                          <a:latin typeface="Gill Sans Light"/>
                          <a:ea typeface="+mn-ea"/>
                          <a:cs typeface="Gill Sans Light"/>
                        </a:rPr>
                        <a:t>[</a:t>
                      </a:r>
                      <a:r>
                        <a:rPr lang="en-US" sz="2000" b="0" i="0" dirty="0" smtClean="0">
                          <a:solidFill>
                            <a:srgbClr val="0000FF"/>
                          </a:solidFill>
                          <a:latin typeface="Gill Sans Light"/>
                          <a:cs typeface="Gill Sans Light"/>
                        </a:rPr>
                        <a:t>least squares] </a:t>
                      </a:r>
                      <a:r>
                        <a:rPr lang="en-US" sz="2000" b="0" i="0" kern="1200" dirty="0" smtClean="0">
                          <a:solidFill>
                            <a:srgbClr val="FF0000"/>
                          </a:solidFill>
                          <a:latin typeface="Gill Sans Light"/>
                          <a:ea typeface="+mn-ea"/>
                          <a:cs typeface="Gill Sans Light"/>
                        </a:rPr>
                        <a:t>[</a:t>
                      </a:r>
                      <a:r>
                        <a:rPr lang="en-US" sz="2000" b="0" i="0" dirty="0" smtClean="0">
                          <a:solidFill>
                            <a:srgbClr val="FF0000"/>
                          </a:solidFill>
                          <a:latin typeface="Gill Sans Light"/>
                          <a:cs typeface="Gill Sans Light"/>
                        </a:rPr>
                        <a:t>support </a:t>
                      </a:r>
                      <a:r>
                        <a:rPr lang="en-US" sz="2000" b="0" i="0" kern="1200" dirty="0" smtClean="0">
                          <a:solidFill>
                            <a:srgbClr val="FF0000"/>
                          </a:solidFill>
                          <a:latin typeface="Gill Sans Light"/>
                          <a:ea typeface="+mn-ea"/>
                          <a:cs typeface="Gill Sans Light"/>
                        </a:rPr>
                        <a:t>vector</a:t>
                      </a:r>
                      <a:r>
                        <a:rPr lang="en-US" sz="2000" b="0" i="0" dirty="0" smtClean="0">
                          <a:solidFill>
                            <a:srgbClr val="FF0000"/>
                          </a:solidFill>
                          <a:latin typeface="Gill Sans Light"/>
                          <a:cs typeface="Gill Sans Light"/>
                        </a:rPr>
                        <a:t> machine] [classifiers] </a:t>
                      </a:r>
                      <a:r>
                        <a:rPr lang="en-US" sz="2000" b="0" i="0" dirty="0" smtClean="0">
                          <a:latin typeface="Gill Sans Light"/>
                          <a:cs typeface="Gill Sans Light"/>
                        </a:rPr>
                        <a:t>…</a:t>
                      </a:r>
                      <a:endParaRPr lang="en-US" sz="2000" b="0" i="0" dirty="0">
                        <a:solidFill>
                          <a:srgbClr val="FF0000"/>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15" name="Straight Arrow Connector 14"/>
          <p:cNvCxnSpPr/>
          <p:nvPr/>
        </p:nvCxnSpPr>
        <p:spPr>
          <a:xfrm flipV="1">
            <a:off x="5826491" y="4612980"/>
            <a:ext cx="535269" cy="2004"/>
          </a:xfrm>
          <a:prstGeom prst="straightConnector1">
            <a:avLst/>
          </a:pr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348881" y="5057083"/>
            <a:ext cx="3753516" cy="830997"/>
          </a:xfrm>
          <a:prstGeom prst="rect">
            <a:avLst/>
          </a:prstGeom>
          <a:noFill/>
        </p:spPr>
        <p:txBody>
          <a:bodyPr wrap="square" rtlCol="0">
            <a:spAutoFit/>
          </a:bodyPr>
          <a:lstStyle/>
          <a:p>
            <a:r>
              <a:rPr lang="en-US" sz="2400" dirty="0" smtClean="0">
                <a:latin typeface="Gill Sans Light"/>
                <a:cs typeface="Gill Sans Light"/>
              </a:rPr>
              <a:t>Topic model inference with phrase constraints</a:t>
            </a:r>
            <a:endParaRPr lang="en-US" sz="2400" dirty="0">
              <a:latin typeface="Gill Sans Light"/>
              <a:cs typeface="Gill Sans Light"/>
            </a:endParaRPr>
          </a:p>
        </p:txBody>
      </p:sp>
      <p:cxnSp>
        <p:nvCxnSpPr>
          <p:cNvPr id="17" name="Straight Connector 16"/>
          <p:cNvCxnSpPr>
            <a:cxnSpLocks noChangeShapeType="1"/>
          </p:cNvCxnSpPr>
          <p:nvPr/>
        </p:nvCxnSpPr>
        <p:spPr bwMode="auto">
          <a:xfrm flipV="1">
            <a:off x="959323" y="3715352"/>
            <a:ext cx="10453315" cy="18951"/>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sp>
        <p:nvSpPr>
          <p:cNvPr id="18" name="Rectangle 17"/>
          <p:cNvSpPr/>
          <p:nvPr/>
        </p:nvSpPr>
        <p:spPr>
          <a:xfrm>
            <a:off x="3686184" y="5796310"/>
            <a:ext cx="5070131"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More challenging than in strategy 2!</a:t>
            </a:r>
            <a:endParaRPr lang="en-US" sz="2400" dirty="0">
              <a:solidFill>
                <a:schemeClr val="lt1"/>
              </a:solidFill>
            </a:endParaRPr>
          </a:p>
        </p:txBody>
      </p:sp>
      <p:cxnSp>
        <p:nvCxnSpPr>
          <p:cNvPr id="19" name="Elbow Connector 18"/>
          <p:cNvCxnSpPr>
            <a:stCxn id="6" idx="2"/>
            <a:endCxn id="18" idx="1"/>
          </p:cNvCxnSpPr>
          <p:nvPr/>
        </p:nvCxnSpPr>
        <p:spPr>
          <a:xfrm rot="16200000" flipH="1">
            <a:off x="2779055" y="5120013"/>
            <a:ext cx="139063" cy="167519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094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Social Media</a:t>
            </a:r>
            <a:endParaRPr lang="en-US" dirty="0"/>
          </a:p>
        </p:txBody>
      </p:sp>
      <p:sp>
        <p:nvSpPr>
          <p:cNvPr id="3" name="Content Placeholder 2"/>
          <p:cNvSpPr>
            <a:spLocks noGrp="1"/>
          </p:cNvSpPr>
          <p:nvPr>
            <p:ph idx="1"/>
          </p:nvPr>
        </p:nvSpPr>
        <p:spPr/>
        <p:txBody>
          <a:bodyPr>
            <a:normAutofit/>
          </a:bodyPr>
          <a:lstStyle/>
          <a:p>
            <a:r>
              <a:rPr lang="en-US" sz="2400" dirty="0"/>
              <a:t>Every </a:t>
            </a:r>
            <a:r>
              <a:rPr lang="en-US" sz="2400" dirty="0" smtClean="0"/>
              <a:t>second, &gt;150K tweets </a:t>
            </a:r>
            <a:r>
              <a:rPr lang="en-US" sz="2400" dirty="0"/>
              <a:t>are </a:t>
            </a:r>
            <a:r>
              <a:rPr lang="en-US" sz="2400" dirty="0" smtClean="0"/>
              <a:t>sent out</a:t>
            </a:r>
            <a:endParaRPr lang="en-US" sz="2400" dirty="0"/>
          </a:p>
          <a:p>
            <a:pPr lvl="1"/>
            <a:r>
              <a:rPr lang="en-US" sz="2400" dirty="0"/>
              <a:t>Unstructured data: </a:t>
            </a:r>
            <a:r>
              <a:rPr lang="en-US" sz="2400" dirty="0" smtClean="0"/>
              <a:t>tweet </a:t>
            </a:r>
            <a:r>
              <a:rPr lang="en-US" sz="2400" dirty="0"/>
              <a:t>content</a:t>
            </a:r>
          </a:p>
          <a:p>
            <a:pPr lvl="1"/>
            <a:r>
              <a:rPr lang="en-US" sz="2400" dirty="0"/>
              <a:t>Loosely structured entities: </a:t>
            </a:r>
            <a:r>
              <a:rPr lang="en-US" sz="2400" dirty="0" smtClean="0"/>
              <a:t>twitters, hashtags, URLs</a:t>
            </a:r>
            <a:r>
              <a:rPr lang="en-US" sz="2400" dirty="0"/>
              <a:t>, </a:t>
            </a:r>
            <a:r>
              <a:rPr lang="en-US" sz="2400" dirty="0" smtClean="0"/>
              <a:t>…</a:t>
            </a:r>
            <a:endParaRPr lang="en-US" sz="2400" dirty="0"/>
          </a:p>
        </p:txBody>
      </p:sp>
      <p:pic>
        <p:nvPicPr>
          <p:cNvPr id="4" name="图片 10" descr="2007060923465699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1839" y="4091556"/>
            <a:ext cx="455614" cy="45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4310839" y="4543994"/>
            <a:ext cx="1441548" cy="400110"/>
          </a:xfrm>
          <a:prstGeom prst="rect">
            <a:avLst/>
          </a:prstGeom>
          <a:noFill/>
        </p:spPr>
        <p:txBody>
          <a:bodyPr wrap="none" rtlCol="0">
            <a:spAutoFit/>
          </a:bodyPr>
          <a:lstStyle/>
          <a:p>
            <a:r>
              <a:rPr lang="en-US" sz="2000" dirty="0" smtClean="0"/>
              <a:t>Darth</a:t>
            </a:r>
            <a:r>
              <a:rPr lang="zh-CN" altLang="en-US" sz="2000" dirty="0" smtClean="0"/>
              <a:t> </a:t>
            </a:r>
            <a:r>
              <a:rPr lang="en-US" altLang="zh-CN" sz="2000" dirty="0" smtClean="0"/>
              <a:t>Vader</a:t>
            </a:r>
            <a:endParaRPr lang="en-US" sz="2000" dirty="0"/>
          </a:p>
        </p:txBody>
      </p:sp>
      <p:pic>
        <p:nvPicPr>
          <p:cNvPr id="6" name="图片 10" descr="2007060923465699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9463" y="5202806"/>
            <a:ext cx="471489" cy="47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5078392" y="5673380"/>
            <a:ext cx="1980479" cy="400110"/>
          </a:xfrm>
          <a:prstGeom prst="rect">
            <a:avLst/>
          </a:prstGeom>
          <a:noFill/>
        </p:spPr>
        <p:txBody>
          <a:bodyPr wrap="none" rtlCol="0">
            <a:spAutoFit/>
          </a:bodyPr>
          <a:lstStyle/>
          <a:p>
            <a:r>
              <a:rPr lang="en-US" sz="2000" dirty="0" smtClean="0"/>
              <a:t>The White House</a:t>
            </a:r>
            <a:endParaRPr lang="en-US" sz="2000" dirty="0"/>
          </a:p>
        </p:txBody>
      </p:sp>
      <p:pic>
        <p:nvPicPr>
          <p:cNvPr id="8" name="Picture 7"/>
          <p:cNvPicPr>
            <a:picLocks noChangeAspect="1"/>
          </p:cNvPicPr>
          <p:nvPr/>
        </p:nvPicPr>
        <p:blipFill>
          <a:blip r:embed="rId3"/>
          <a:stretch>
            <a:fillRect/>
          </a:stretch>
        </p:blipFill>
        <p:spPr>
          <a:xfrm>
            <a:off x="7104840" y="5912420"/>
            <a:ext cx="1682749" cy="321252"/>
          </a:xfrm>
          <a:prstGeom prst="rect">
            <a:avLst/>
          </a:prstGeom>
        </p:spPr>
      </p:pic>
      <p:sp>
        <p:nvSpPr>
          <p:cNvPr id="9" name="TextBox 8"/>
          <p:cNvSpPr txBox="1"/>
          <p:nvPr/>
        </p:nvSpPr>
        <p:spPr>
          <a:xfrm>
            <a:off x="8520909" y="3626846"/>
            <a:ext cx="2874204" cy="400110"/>
          </a:xfrm>
          <a:prstGeom prst="rect">
            <a:avLst/>
          </a:prstGeom>
          <a:noFill/>
        </p:spPr>
        <p:txBody>
          <a:bodyPr wrap="none" rtlCol="0">
            <a:spAutoFit/>
          </a:bodyPr>
          <a:lstStyle/>
          <a:p>
            <a:r>
              <a:rPr lang="en-US" sz="2000" dirty="0" smtClean="0">
                <a:solidFill>
                  <a:srgbClr val="B71A16"/>
                </a:solidFill>
              </a:rPr>
              <a:t>#</a:t>
            </a:r>
            <a:r>
              <a:rPr lang="en-US" sz="2000" dirty="0" err="1" smtClean="0">
                <a:solidFill>
                  <a:srgbClr val="B71A16"/>
                </a:solidFill>
              </a:rPr>
              <a:t>maythefourthbewithyou</a:t>
            </a:r>
            <a:endParaRPr lang="en-US" dirty="0">
              <a:solidFill>
                <a:srgbClr val="B71A16"/>
              </a:solidFill>
            </a:endParaRPr>
          </a:p>
        </p:txBody>
      </p:sp>
      <p:pic>
        <p:nvPicPr>
          <p:cNvPr id="10" name="Picture 9"/>
          <p:cNvPicPr>
            <a:picLocks noChangeAspect="1"/>
          </p:cNvPicPr>
          <p:nvPr/>
        </p:nvPicPr>
        <p:blipFill>
          <a:blip r:embed="rId4"/>
          <a:stretch>
            <a:fillRect/>
          </a:stretch>
        </p:blipFill>
        <p:spPr>
          <a:xfrm>
            <a:off x="5962104" y="4448745"/>
            <a:ext cx="5079735" cy="636292"/>
          </a:xfrm>
          <a:prstGeom prst="rect">
            <a:avLst/>
          </a:prstGeom>
        </p:spPr>
      </p:pic>
      <p:pic>
        <p:nvPicPr>
          <p:cNvPr id="11" name="Picture 10"/>
          <p:cNvPicPr>
            <a:picLocks noChangeAspect="1"/>
          </p:cNvPicPr>
          <p:nvPr/>
        </p:nvPicPr>
        <p:blipFill>
          <a:blip r:embed="rId5"/>
          <a:stretch>
            <a:fillRect/>
          </a:stretch>
        </p:blipFill>
        <p:spPr>
          <a:xfrm>
            <a:off x="4381692" y="3177290"/>
            <a:ext cx="3929668" cy="793740"/>
          </a:xfrm>
          <a:prstGeom prst="rect">
            <a:avLst/>
          </a:prstGeom>
        </p:spPr>
      </p:pic>
      <p:pic>
        <p:nvPicPr>
          <p:cNvPr id="12" name="Picture 11"/>
          <p:cNvPicPr>
            <a:picLocks noChangeAspect="1"/>
          </p:cNvPicPr>
          <p:nvPr/>
        </p:nvPicPr>
        <p:blipFill rotWithShape="1">
          <a:blip r:embed="rId6"/>
          <a:srcRect r="3894" b="9202"/>
          <a:stretch/>
        </p:blipFill>
        <p:spPr>
          <a:xfrm>
            <a:off x="8898714" y="5887019"/>
            <a:ext cx="1205279" cy="273294"/>
          </a:xfrm>
          <a:prstGeom prst="rect">
            <a:avLst/>
          </a:prstGeom>
        </p:spPr>
      </p:pic>
      <p:cxnSp>
        <p:nvCxnSpPr>
          <p:cNvPr id="13" name="Straight Connector 12"/>
          <p:cNvCxnSpPr/>
          <p:nvPr/>
        </p:nvCxnSpPr>
        <p:spPr>
          <a:xfrm flipH="1" flipV="1">
            <a:off x="8835215" y="5083746"/>
            <a:ext cx="253999" cy="396873"/>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692234" y="3655421"/>
            <a:ext cx="1285875" cy="238125"/>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9632595" y="4056348"/>
            <a:ext cx="298813" cy="572254"/>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23" idx="1"/>
          </p:cNvCxnSpPr>
          <p:nvPr/>
        </p:nvCxnSpPr>
        <p:spPr>
          <a:xfrm flipV="1">
            <a:off x="7949985" y="4732813"/>
            <a:ext cx="170854" cy="73986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6" idx="3"/>
          </p:cNvCxnSpPr>
          <p:nvPr/>
        </p:nvCxnSpPr>
        <p:spPr>
          <a:xfrm flipV="1">
            <a:off x="6480952" y="4656215"/>
            <a:ext cx="399867" cy="782335"/>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4" idx="0"/>
          </p:cNvCxnSpPr>
          <p:nvPr/>
        </p:nvCxnSpPr>
        <p:spPr>
          <a:xfrm flipV="1">
            <a:off x="4919646" y="3452282"/>
            <a:ext cx="291327" cy="639274"/>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5173601" y="3214540"/>
            <a:ext cx="1050094" cy="237741"/>
          </a:xfrm>
          <a:prstGeom prst="rect">
            <a:avLst/>
          </a:prstGeom>
          <a:no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591505" y="4435858"/>
            <a:ext cx="1283170" cy="220356"/>
          </a:xfrm>
          <a:prstGeom prst="rect">
            <a:avLst/>
          </a:prstGeom>
          <a:no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173601" y="3655422"/>
            <a:ext cx="2460916" cy="315750"/>
          </a:xfrm>
          <a:prstGeom prst="rect">
            <a:avLst/>
          </a:prstGeom>
          <a:no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9325171" y="4671093"/>
            <a:ext cx="1738128" cy="178401"/>
          </a:xfrm>
          <a:prstGeom prst="rect">
            <a:avLst/>
          </a:prstGeom>
          <a:no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8120839" y="4620007"/>
            <a:ext cx="1176236" cy="225611"/>
          </a:xfrm>
          <a:prstGeom prst="rect">
            <a:avLst/>
          </a:prstGeom>
          <a:noFill/>
          <a:ln w="28575" cmpd="sng">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8273239" y="4835907"/>
            <a:ext cx="831850" cy="216087"/>
          </a:xfrm>
          <a:prstGeom prst="rect">
            <a:avLst/>
          </a:prstGeom>
          <a:noFill/>
          <a:ln w="28575" cmpd="sng">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194051" y="5638801"/>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1965326" y="5092701"/>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943101" y="5721351"/>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308351" y="4514851"/>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a:stCxn id="47" idx="3"/>
            <a:endCxn id="44" idx="1"/>
          </p:cNvCxnSpPr>
          <p:nvPr/>
        </p:nvCxnSpPr>
        <p:spPr>
          <a:xfrm>
            <a:off x="2317100" y="4293633"/>
            <a:ext cx="48275" cy="49268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34" idx="7"/>
          </p:cNvCxnSpPr>
          <p:nvPr/>
        </p:nvCxnSpPr>
        <p:spPr>
          <a:xfrm flipV="1">
            <a:off x="2084023" y="4667250"/>
            <a:ext cx="551227" cy="107827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33" idx="5"/>
          </p:cNvCxnSpPr>
          <p:nvPr/>
        </p:nvCxnSpPr>
        <p:spPr>
          <a:xfrm flipV="1">
            <a:off x="2106248" y="4651375"/>
            <a:ext cx="481377" cy="582248"/>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39" name="Rounded Rectangle 38"/>
          <p:cNvSpPr/>
          <p:nvPr/>
        </p:nvSpPr>
        <p:spPr>
          <a:xfrm>
            <a:off x="1097280" y="3900013"/>
            <a:ext cx="2585720" cy="2206625"/>
          </a:xfrm>
          <a:prstGeom prst="roundRect">
            <a:avLst/>
          </a:prstGeom>
          <a:no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39"/>
          <p:cNvSpPr/>
          <p:nvPr/>
        </p:nvSpPr>
        <p:spPr>
          <a:xfrm>
            <a:off x="4294964" y="3007895"/>
            <a:ext cx="6953250" cy="3225777"/>
          </a:xfrm>
          <a:prstGeom prst="roundRect">
            <a:avLst/>
          </a:prstGeom>
          <a:no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V="1">
            <a:off x="3691713" y="4203507"/>
            <a:ext cx="619125" cy="1254125"/>
          </a:xfrm>
          <a:prstGeom prst="line">
            <a:avLst/>
          </a:prstGeom>
          <a:ln>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691713" y="5124257"/>
            <a:ext cx="619125" cy="333375"/>
          </a:xfrm>
          <a:prstGeom prst="line">
            <a:avLst/>
          </a:prstGeom>
          <a:ln>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310839" y="4242369"/>
            <a:ext cx="0" cy="904875"/>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2365375" y="4603750"/>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517775" y="4756150"/>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2670174" y="4908550"/>
            <a:ext cx="922337" cy="517067"/>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tweets</a:t>
            </a:r>
            <a:endParaRPr lang="en-US" dirty="0">
              <a:solidFill>
                <a:schemeClr val="tx1"/>
              </a:solidFill>
            </a:endParaRPr>
          </a:p>
        </p:txBody>
      </p:sp>
      <p:sp>
        <p:nvSpPr>
          <p:cNvPr id="47" name="Oval 46"/>
          <p:cNvSpPr/>
          <p:nvPr/>
        </p:nvSpPr>
        <p:spPr>
          <a:xfrm>
            <a:off x="2292922" y="4152711"/>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1225837" y="4841720"/>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1287374" y="5494355"/>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a:stCxn id="49" idx="7"/>
          </p:cNvCxnSpPr>
          <p:nvPr/>
        </p:nvCxnSpPr>
        <p:spPr>
          <a:xfrm flipV="1">
            <a:off x="1428296" y="5262061"/>
            <a:ext cx="1259964" cy="256472"/>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7" idx="6"/>
            <a:endCxn id="46" idx="0"/>
          </p:cNvCxnSpPr>
          <p:nvPr/>
        </p:nvCxnSpPr>
        <p:spPr>
          <a:xfrm>
            <a:off x="2458022" y="4235261"/>
            <a:ext cx="673321" cy="673289"/>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32" idx="1"/>
            <a:endCxn id="46" idx="2"/>
          </p:cNvCxnSpPr>
          <p:nvPr/>
        </p:nvCxnSpPr>
        <p:spPr>
          <a:xfrm flipH="1" flipV="1">
            <a:off x="3131343" y="5425617"/>
            <a:ext cx="86886" cy="237362"/>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44" idx="1"/>
            <a:endCxn id="48" idx="6"/>
          </p:cNvCxnSpPr>
          <p:nvPr/>
        </p:nvCxnSpPr>
        <p:spPr>
          <a:xfrm flipH="1">
            <a:off x="1390937" y="4786313"/>
            <a:ext cx="974438" cy="137957"/>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35" idx="2"/>
          </p:cNvCxnSpPr>
          <p:nvPr/>
        </p:nvCxnSpPr>
        <p:spPr>
          <a:xfrm flipH="1">
            <a:off x="2836691" y="4597401"/>
            <a:ext cx="471660" cy="18629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a:blip r:embed="rId7"/>
          <a:stretch>
            <a:fillRect/>
          </a:stretch>
        </p:blipFill>
        <p:spPr>
          <a:xfrm>
            <a:off x="9012328" y="3195045"/>
            <a:ext cx="854780" cy="462007"/>
          </a:xfrm>
          <a:prstGeom prst="rect">
            <a:avLst/>
          </a:prstGeom>
        </p:spPr>
      </p:pic>
      <p:pic>
        <p:nvPicPr>
          <p:cNvPr id="56" name="Picture 55"/>
          <p:cNvPicPr>
            <a:picLocks noChangeAspect="1"/>
          </p:cNvPicPr>
          <p:nvPr/>
        </p:nvPicPr>
        <p:blipFill>
          <a:blip r:embed="rId8"/>
          <a:stretch>
            <a:fillRect/>
          </a:stretch>
        </p:blipFill>
        <p:spPr>
          <a:xfrm>
            <a:off x="7438214" y="5521894"/>
            <a:ext cx="1039368" cy="419100"/>
          </a:xfrm>
          <a:prstGeom prst="rect">
            <a:avLst/>
          </a:prstGeom>
        </p:spPr>
      </p:pic>
      <p:pic>
        <p:nvPicPr>
          <p:cNvPr id="57" name="Picture 56"/>
          <p:cNvPicPr>
            <a:picLocks noChangeAspect="1"/>
          </p:cNvPicPr>
          <p:nvPr/>
        </p:nvPicPr>
        <p:blipFill>
          <a:blip r:embed="rId8"/>
          <a:stretch>
            <a:fillRect/>
          </a:stretch>
        </p:blipFill>
        <p:spPr>
          <a:xfrm>
            <a:off x="8733614" y="5531419"/>
            <a:ext cx="1039368" cy="419100"/>
          </a:xfrm>
          <a:prstGeom prst="rect">
            <a:avLst/>
          </a:prstGeom>
        </p:spPr>
      </p:pic>
      <p:cxnSp>
        <p:nvCxnSpPr>
          <p:cNvPr id="60" name="Straight Connector 59"/>
          <p:cNvCxnSpPr>
            <a:stCxn id="34" idx="0"/>
          </p:cNvCxnSpPr>
          <p:nvPr/>
        </p:nvCxnSpPr>
        <p:spPr>
          <a:xfrm flipV="1">
            <a:off x="2025651" y="5257802"/>
            <a:ext cx="30846" cy="46354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61" name="Rectangle 7"/>
          <p:cNvSpPr/>
          <p:nvPr/>
        </p:nvSpPr>
        <p:spPr>
          <a:xfrm>
            <a:off x="1023672" y="4419454"/>
            <a:ext cx="1093260" cy="33669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twitter</a:t>
            </a:r>
            <a:endParaRPr lang="en-US" sz="2400" dirty="0">
              <a:solidFill>
                <a:schemeClr val="tx1"/>
              </a:solidFill>
            </a:endParaRPr>
          </a:p>
        </p:txBody>
      </p:sp>
      <p:sp>
        <p:nvSpPr>
          <p:cNvPr id="62" name="Rectangle 9"/>
          <p:cNvSpPr/>
          <p:nvPr/>
        </p:nvSpPr>
        <p:spPr>
          <a:xfrm>
            <a:off x="1999679" y="3839804"/>
            <a:ext cx="1167281" cy="35085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hashtag</a:t>
            </a:r>
            <a:endParaRPr lang="en-US" sz="2400" dirty="0">
              <a:solidFill>
                <a:schemeClr val="tx1"/>
              </a:solidFill>
            </a:endParaRPr>
          </a:p>
        </p:txBody>
      </p:sp>
      <p:sp>
        <p:nvSpPr>
          <p:cNvPr id="63" name="Rectangle 61"/>
          <p:cNvSpPr/>
          <p:nvPr/>
        </p:nvSpPr>
        <p:spPr>
          <a:xfrm>
            <a:off x="1965326" y="5668496"/>
            <a:ext cx="942641" cy="3459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URL</a:t>
            </a:r>
            <a:endParaRPr lang="en-US" sz="2400" dirty="0">
              <a:solidFill>
                <a:schemeClr val="tx1"/>
              </a:solidFill>
            </a:endParaRPr>
          </a:p>
        </p:txBody>
      </p:sp>
      <p:sp>
        <p:nvSpPr>
          <p:cNvPr id="25" name="Slide Number Placeholder 24"/>
          <p:cNvSpPr>
            <a:spLocks noGrp="1"/>
          </p:cNvSpPr>
          <p:nvPr>
            <p:ph type="sldNum" sz="quarter" idx="12"/>
          </p:nvPr>
        </p:nvSpPr>
        <p:spPr/>
        <p:txBody>
          <a:bodyPr/>
          <a:lstStyle/>
          <a:p>
            <a:fld id="{6113E31D-E2AB-40D1-8B51-AFA5AFEF393A}" type="slidenum">
              <a:rPr lang="en-US" smtClean="0"/>
              <a:t>7</a:t>
            </a:fld>
            <a:endParaRPr lang="en-US" dirty="0"/>
          </a:p>
        </p:txBody>
      </p:sp>
    </p:spTree>
    <p:extLst>
      <p:ext uri="{BB962C8B-B14F-4D97-AF65-F5344CB8AC3E}">
        <p14:creationId xmlns:p14="http://schemas.microsoft.com/office/powerpoint/2010/main" val="35821039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Phrase Mining: Frequent Pattern Mining + Statistical Analysis</a:t>
            </a:r>
            <a:r>
              <a:rPr lang="en-US" baseline="0" dirty="0" smtClean="0"/>
              <a:t> </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70</a:t>
            </a:fld>
            <a:endParaRPr lang="en-US" dirty="0"/>
          </a:p>
        </p:txBody>
      </p:sp>
      <mc:AlternateContent xmlns:mc="http://schemas.openxmlformats.org/markup-compatibility/2006" xmlns:a14="http://schemas.microsoft.com/office/drawing/2010/main">
        <mc:Choice Requires="a14">
          <p:sp>
            <p:nvSpPr>
              <p:cNvPr id="3" name="Rectangle 2"/>
              <p:cNvSpPr/>
              <p:nvPr/>
            </p:nvSpPr>
            <p:spPr>
              <a:xfrm>
                <a:off x="8667262" y="1781614"/>
                <a:ext cx="2392821" cy="2417521"/>
              </a:xfrm>
              <a:prstGeom prst="rect">
                <a:avLst/>
              </a:prstGeom>
            </p:spPr>
            <p:txBody>
              <a:bodyPr wrap="square">
                <a:spAutoFit/>
              </a:bodyPr>
              <a:lstStyle/>
              <a:p>
                <a:r>
                  <a:rPr lang="en-US" sz="2400" dirty="0" smtClean="0"/>
                  <a:t>Significance score</a:t>
                </a:r>
              </a:p>
              <a:p>
                <a:r>
                  <a:rPr lang="en-US" sz="2400" dirty="0"/>
                  <a:t>[</a:t>
                </a:r>
                <a:r>
                  <a:rPr lang="en-US" sz="2400" dirty="0" smtClean="0"/>
                  <a:t>Church et al. 91]</a:t>
                </a:r>
              </a:p>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𝛼</m:t>
                      </m:r>
                      <m:r>
                        <a:rPr lang="en-US" sz="2400" i="1">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𝐵</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𝐴𝐵</m:t>
                          </m:r>
                          <m:r>
                            <a:rPr lang="en-US" sz="2400" i="1">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𝐵</m:t>
                          </m:r>
                          <m:r>
                            <a:rPr lang="en-US" sz="2400" i="1">
                              <a:latin typeface="Cambria Math" panose="02040503050406030204" pitchFamily="18" charset="0"/>
                            </a:rPr>
                            <m:t>|/</m:t>
                          </m:r>
                          <m:r>
                            <a:rPr lang="en-US" sz="2400" i="1">
                              <a:latin typeface="Cambria Math" panose="02040503050406030204" pitchFamily="18" charset="0"/>
                            </a:rPr>
                            <m:t>𝑛</m:t>
                          </m:r>
                        </m:num>
                        <m:den>
                          <m:rad>
                            <m:radPr>
                              <m:degHide m:val="on"/>
                              <m:ctrlPr>
                                <a:rPr lang="en-US" sz="2400" i="1">
                                  <a:latin typeface="Cambria Math" panose="02040503050406030204" pitchFamily="18" charset="0"/>
                                </a:rPr>
                              </m:ctrlPr>
                            </m:radPr>
                            <m:deg/>
                            <m:e>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𝐴𝐵</m:t>
                                  </m:r>
                                </m:e>
                              </m:d>
                            </m:e>
                          </m:rad>
                        </m:den>
                      </m:f>
                    </m:oMath>
                  </m:oMathPara>
                </a14:m>
                <a:endParaRPr lang="en-US" sz="2400" dirty="0"/>
              </a:p>
              <a:p>
                <a:endParaRPr lang="en-US" sz="2400" dirty="0"/>
              </a:p>
            </p:txBody>
          </p:sp>
        </mc:Choice>
        <mc:Fallback xmlns="">
          <p:sp>
            <p:nvSpPr>
              <p:cNvPr id="3" name="Rectangle 2"/>
              <p:cNvSpPr>
                <a:spLocks noRot="1" noChangeAspect="1" noMove="1" noResize="1" noEditPoints="1" noAdjustHandles="1" noChangeArrowheads="1" noChangeShapeType="1" noTextEdit="1"/>
              </p:cNvSpPr>
              <p:nvPr/>
            </p:nvSpPr>
            <p:spPr>
              <a:xfrm>
                <a:off x="8667262" y="1781614"/>
                <a:ext cx="2392821" cy="2417521"/>
              </a:xfrm>
              <a:prstGeom prst="rect">
                <a:avLst/>
              </a:prstGeom>
              <a:blipFill rotWithShape="0">
                <a:blip r:embed="rId4"/>
                <a:stretch>
                  <a:fillRect l="-4082" t="-2015" r="-3827"/>
                </a:stretch>
              </a:blipFill>
            </p:spPr>
            <p:txBody>
              <a:bodyPr/>
              <a:lstStyle/>
              <a:p>
                <a:r>
                  <a:rPr lang="en-US">
                    <a:noFill/>
                  </a:rPr>
                  <a:t> </a:t>
                </a:r>
              </a:p>
            </p:txBody>
          </p:sp>
        </mc:Fallback>
      </mc:AlternateContent>
      <p:sp>
        <p:nvSpPr>
          <p:cNvPr id="17" name="TextBox 16"/>
          <p:cNvSpPr txBox="1"/>
          <p:nvPr/>
        </p:nvSpPr>
        <p:spPr>
          <a:xfrm>
            <a:off x="8426087" y="5769801"/>
            <a:ext cx="2016361" cy="461665"/>
          </a:xfrm>
          <a:prstGeom prst="rect">
            <a:avLst/>
          </a:prstGeom>
          <a:noFill/>
        </p:spPr>
        <p:txBody>
          <a:bodyPr wrap="square" rtlCol="0">
            <a:spAutoFit/>
          </a:bodyPr>
          <a:lstStyle/>
          <a:p>
            <a:r>
              <a:rPr lang="en-US" sz="2400" dirty="0"/>
              <a:t>Good </a:t>
            </a:r>
            <a:r>
              <a:rPr lang="en-US" sz="2400" dirty="0" smtClean="0"/>
              <a:t>Phrases</a:t>
            </a:r>
            <a:endParaRPr lang="en-US" dirty="0"/>
          </a:p>
        </p:txBody>
      </p:sp>
      <p:cxnSp>
        <p:nvCxnSpPr>
          <p:cNvPr id="20" name="Elbow Connector 19"/>
          <p:cNvCxnSpPr>
            <a:stCxn id="17" idx="3"/>
          </p:cNvCxnSpPr>
          <p:nvPr/>
        </p:nvCxnSpPr>
        <p:spPr>
          <a:xfrm flipV="1">
            <a:off x="10442448" y="5439509"/>
            <a:ext cx="1163398" cy="561125"/>
          </a:xfrm>
          <a:prstGeom prst="bentConnector3">
            <a:avLst>
              <a:gd name="adj1" fmla="val 10038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0" name="Content Placeholder 151"/>
          <p:cNvPicPr>
            <a:picLocks noChangeAspect="1"/>
          </p:cNvPicPr>
          <p:nvPr/>
        </p:nvPicPr>
        <p:blipFill rotWithShape="1">
          <a:blip r:embed="rId5">
            <a:extLst>
              <a:ext uri="{28A0092B-C50C-407E-A947-70E740481C1C}">
                <a14:useLocalDpi xmlns:a14="http://schemas.microsoft.com/office/drawing/2010/main" val="0"/>
              </a:ext>
            </a:extLst>
          </a:blip>
          <a:srcRect b="6985"/>
          <a:stretch/>
        </p:blipFill>
        <p:spPr>
          <a:xfrm>
            <a:off x="341765" y="1979558"/>
            <a:ext cx="8325498" cy="4040085"/>
          </a:xfrm>
          <a:prstGeom prst="rect">
            <a:avLst/>
          </a:prstGeom>
        </p:spPr>
      </p:pic>
      <p:pic>
        <p:nvPicPr>
          <p:cNvPr id="11" name="Picture 10"/>
          <p:cNvPicPr>
            <a:picLocks noChangeAspect="1"/>
          </p:cNvPicPr>
          <p:nvPr/>
        </p:nvPicPr>
        <p:blipFill>
          <a:blip r:embed="rId6"/>
          <a:stretch>
            <a:fillRect/>
          </a:stretch>
        </p:blipFill>
        <p:spPr>
          <a:xfrm>
            <a:off x="8208734" y="3937389"/>
            <a:ext cx="3614328" cy="1812725"/>
          </a:xfrm>
          <a:prstGeom prst="rect">
            <a:avLst/>
          </a:prstGeom>
        </p:spPr>
      </p:pic>
    </p:spTree>
    <p:extLst>
      <p:ext uri="{BB962C8B-B14F-4D97-AF65-F5344CB8AC3E}">
        <p14:creationId xmlns:p14="http://schemas.microsoft.com/office/powerpoint/2010/main" val="40600819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Phrase Mining: Frequent Pattern Mining + Statistical Analysis</a:t>
            </a:r>
            <a:r>
              <a:rPr lang="en-US" baseline="0" dirty="0" smtClean="0"/>
              <a:t> </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pPr/>
              <a:t>71</a:t>
            </a:fld>
            <a:endParaRPr lang="en-US" dirty="0"/>
          </a:p>
        </p:txBody>
      </p:sp>
      <p:sp>
        <p:nvSpPr>
          <p:cNvPr id="8" name="Rectangle 7"/>
          <p:cNvSpPr/>
          <p:nvPr/>
        </p:nvSpPr>
        <p:spPr>
          <a:xfrm>
            <a:off x="10461356" y="5483323"/>
            <a:ext cx="908221" cy="45048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Raw </a:t>
            </a:r>
            <a:r>
              <a:rPr lang="en-US" sz="2400" dirty="0" err="1" smtClean="0">
                <a:solidFill>
                  <a:schemeClr val="tx1"/>
                </a:solidFill>
              </a:rPr>
              <a:t>freq</a:t>
            </a:r>
            <a:endParaRPr lang="en-US" sz="2400" dirty="0">
              <a:solidFill>
                <a:schemeClr val="tx1"/>
              </a:solidFill>
            </a:endParaRPr>
          </a:p>
        </p:txBody>
      </p:sp>
      <p:graphicFrame>
        <p:nvGraphicFramePr>
          <p:cNvPr id="9" name="Content Placeholder 2"/>
          <p:cNvGraphicFramePr>
            <a:graphicFrameLocks/>
          </p:cNvGraphicFramePr>
          <p:nvPr>
            <p:extLst>
              <p:ext uri="{D42A27DB-BD31-4B8C-83A1-F6EECF244321}">
                <p14:modId xmlns:p14="http://schemas.microsoft.com/office/powerpoint/2010/main" val="2924356039"/>
              </p:ext>
            </p:extLst>
          </p:nvPr>
        </p:nvGraphicFramePr>
        <p:xfrm>
          <a:off x="7239370" y="3996354"/>
          <a:ext cx="4606103" cy="1371600"/>
        </p:xfrm>
        <a:graphic>
          <a:graphicData uri="http://schemas.openxmlformats.org/drawingml/2006/table">
            <a:tbl>
              <a:tblPr bandRow="1">
                <a:tableStyleId>{2D5ABB26-0587-4C30-8999-92F81FD0307C}</a:tableStyleId>
              </a:tblPr>
              <a:tblGrid>
                <a:gridCol w="3406397"/>
                <a:gridCol w="648116"/>
                <a:gridCol w="551590"/>
              </a:tblGrid>
              <a:tr h="247228">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mn-lt"/>
                        </a:rPr>
                        <a:t>[support vector machine]: </a:t>
                      </a:r>
                      <a:endParaRPr lang="en-US" sz="2000" b="0" i="0" dirty="0">
                        <a:solidFill>
                          <a:srgbClr val="FF0000"/>
                        </a:solidFill>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90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400" dirty="0" smtClean="0"/>
                        <a:t>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47228">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mn-lt"/>
                        </a:rPr>
                        <a:t>[vector machine]: </a:t>
                      </a:r>
                      <a:endParaRPr lang="en-US" sz="2000" b="0" i="0" dirty="0">
                        <a:solidFill>
                          <a:srgbClr val="FF0000"/>
                        </a:solidFill>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95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400" dirty="0" smtClean="0"/>
                        <a:t>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47228">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mn-lt"/>
                        </a:rPr>
                        <a:t>[support vector]:</a:t>
                      </a:r>
                      <a:endParaRPr lang="en-US" sz="2000" b="0" i="0" dirty="0">
                        <a:solidFill>
                          <a:srgbClr val="FF0000"/>
                        </a:solidFill>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400" dirty="0" smtClean="0"/>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0" name="Rectangle 9"/>
          <p:cNvSpPr/>
          <p:nvPr/>
        </p:nvSpPr>
        <p:spPr>
          <a:xfrm>
            <a:off x="11212483" y="5483322"/>
            <a:ext cx="908221" cy="45048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True </a:t>
            </a:r>
            <a:r>
              <a:rPr lang="en-US" sz="2400" dirty="0" err="1" smtClean="0">
                <a:solidFill>
                  <a:schemeClr val="tx1"/>
                </a:solidFill>
              </a:rPr>
              <a:t>freq</a:t>
            </a:r>
            <a:endParaRPr lang="en-US" sz="2400" dirty="0">
              <a:solidFill>
                <a:schemeClr val="tx1"/>
              </a:solidFill>
            </a:endParaRPr>
          </a:p>
        </p:txBody>
      </p:sp>
      <p:cxnSp>
        <p:nvCxnSpPr>
          <p:cNvPr id="11" name="Straight Arrow Connector 10"/>
          <p:cNvCxnSpPr/>
          <p:nvPr/>
        </p:nvCxnSpPr>
        <p:spPr>
          <a:xfrm>
            <a:off x="11168645" y="4251200"/>
            <a:ext cx="214219" cy="4377"/>
          </a:xfrm>
          <a:prstGeom prst="straightConnector1">
            <a:avLst/>
          </a:pr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1207035" y="4693352"/>
            <a:ext cx="214219" cy="4377"/>
          </a:xfrm>
          <a:prstGeom prst="straightConnector1">
            <a:avLst/>
          </a:pr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1249236" y="5150097"/>
            <a:ext cx="214219" cy="4377"/>
          </a:xfrm>
          <a:prstGeom prst="straightConnector1">
            <a:avLst/>
          </a:pr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15" name="Content Placeholder 2"/>
          <p:cNvGraphicFramePr>
            <a:graphicFrameLocks/>
          </p:cNvGraphicFramePr>
          <p:nvPr>
            <p:extLst>
              <p:ext uri="{D42A27DB-BD31-4B8C-83A1-F6EECF244321}">
                <p14:modId xmlns:p14="http://schemas.microsoft.com/office/powerpoint/2010/main" val="4052190599"/>
              </p:ext>
            </p:extLst>
          </p:nvPr>
        </p:nvGraphicFramePr>
        <p:xfrm>
          <a:off x="455848" y="4123346"/>
          <a:ext cx="6750865" cy="2103120"/>
        </p:xfrm>
        <a:graphic>
          <a:graphicData uri="http://schemas.openxmlformats.org/drawingml/2006/table">
            <a:tbl>
              <a:tblPr bandRow="1">
                <a:tableStyleId>{2D5ABB26-0587-4C30-8999-92F81FD0307C}</a:tableStyleId>
              </a:tblPr>
              <a:tblGrid>
                <a:gridCol w="6750865"/>
              </a:tblGrid>
              <a:tr h="2472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smtClean="0">
                          <a:solidFill>
                            <a:schemeClr val="tx1"/>
                          </a:solidFill>
                          <a:latin typeface="Gill Sans Light"/>
                          <a:cs typeface="Gill Sans Light"/>
                        </a:rPr>
                        <a:t>[Markov blanket] [feature selection] for [support </a:t>
                      </a:r>
                      <a:r>
                        <a:rPr lang="en-US" sz="2400" b="0" i="0" kern="1200" dirty="0" smtClean="0">
                          <a:solidFill>
                            <a:schemeClr val="tx1"/>
                          </a:solidFill>
                          <a:latin typeface="Gill Sans Light"/>
                          <a:ea typeface="+mn-ea"/>
                          <a:cs typeface="Gill Sans Light"/>
                        </a:rPr>
                        <a:t>vector</a:t>
                      </a:r>
                      <a:r>
                        <a:rPr lang="en-US" sz="2400" b="0" i="0" dirty="0" smtClean="0">
                          <a:solidFill>
                            <a:schemeClr val="tx1"/>
                          </a:solidFill>
                          <a:latin typeface="Gill Sans Light"/>
                          <a:cs typeface="Gill Sans Light"/>
                        </a:rPr>
                        <a:t> machines]</a:t>
                      </a:r>
                      <a:endParaRPr lang="en-US" sz="2400" b="0" i="0" dirty="0">
                        <a:solidFill>
                          <a:srgbClr val="FF0000"/>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72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smtClean="0">
                          <a:solidFill>
                            <a:schemeClr val="tx1"/>
                          </a:solidFill>
                          <a:latin typeface="Gill Sans Light"/>
                          <a:cs typeface="Gill Sans Light"/>
                        </a:rPr>
                        <a:t>[knowledge discovery] using [least squares] [support </a:t>
                      </a:r>
                      <a:r>
                        <a:rPr lang="en-US" sz="2400" b="0" i="0" kern="1200" dirty="0" smtClean="0">
                          <a:solidFill>
                            <a:schemeClr val="tx1"/>
                          </a:solidFill>
                          <a:latin typeface="Gill Sans Light"/>
                          <a:ea typeface="+mn-ea"/>
                          <a:cs typeface="Gill Sans Light"/>
                        </a:rPr>
                        <a:t>vector</a:t>
                      </a:r>
                      <a:r>
                        <a:rPr lang="en-US" sz="2400" b="0" i="0" dirty="0" smtClean="0">
                          <a:solidFill>
                            <a:schemeClr val="tx1"/>
                          </a:solidFill>
                          <a:latin typeface="Gill Sans Light"/>
                          <a:cs typeface="Gill Sans Light"/>
                        </a:rPr>
                        <a:t> machine] [classifiers] </a:t>
                      </a:r>
                      <a:endParaRPr lang="en-US" sz="2400" b="0" i="0" dirty="0" smtClean="0">
                        <a:solidFill>
                          <a:srgbClr val="FF0000"/>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72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smtClean="0">
                          <a:solidFill>
                            <a:schemeClr val="tx1"/>
                          </a:solidFill>
                          <a:latin typeface="Gill Sans Light"/>
                          <a:cs typeface="Gill Sans Light"/>
                        </a:rPr>
                        <a:t>…[support </a:t>
                      </a:r>
                      <a:r>
                        <a:rPr lang="en-US" sz="2400" b="0" i="0" kern="1200" dirty="0" smtClean="0">
                          <a:solidFill>
                            <a:schemeClr val="tx1"/>
                          </a:solidFill>
                          <a:latin typeface="Gill Sans Light"/>
                          <a:ea typeface="+mn-ea"/>
                          <a:cs typeface="Gill Sans Light"/>
                        </a:rPr>
                        <a:t>vector]</a:t>
                      </a:r>
                      <a:r>
                        <a:rPr lang="en-US" sz="2400" b="0" i="0" dirty="0" smtClean="0">
                          <a:solidFill>
                            <a:schemeClr val="tx1"/>
                          </a:solidFill>
                          <a:latin typeface="Gill Sans Light"/>
                          <a:cs typeface="Gill Sans Light"/>
                        </a:rPr>
                        <a:t> for [machine</a:t>
                      </a:r>
                      <a:r>
                        <a:rPr lang="en-US" sz="2400" b="0" i="0" baseline="0" dirty="0" smtClean="0">
                          <a:solidFill>
                            <a:schemeClr val="tx1"/>
                          </a:solidFill>
                          <a:latin typeface="Gill Sans Light"/>
                          <a:cs typeface="Gill Sans Light"/>
                        </a:rPr>
                        <a:t> learning]…</a:t>
                      </a:r>
                      <a:endParaRPr lang="en-US" sz="2400" b="0" i="0" dirty="0" smtClean="0">
                        <a:solidFill>
                          <a:srgbClr val="FF0000"/>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16" name="Rectangle 15"/>
              <p:cNvSpPr/>
              <p:nvPr/>
            </p:nvSpPr>
            <p:spPr>
              <a:xfrm>
                <a:off x="6605987" y="1827076"/>
                <a:ext cx="2392821" cy="2417521"/>
              </a:xfrm>
              <a:prstGeom prst="rect">
                <a:avLst/>
              </a:prstGeom>
            </p:spPr>
            <p:txBody>
              <a:bodyPr wrap="square">
                <a:spAutoFit/>
              </a:bodyPr>
              <a:lstStyle/>
              <a:p>
                <a:r>
                  <a:rPr lang="en-US" sz="2400" dirty="0" smtClean="0"/>
                  <a:t>Significance score</a:t>
                </a:r>
              </a:p>
              <a:p>
                <a:r>
                  <a:rPr lang="en-US" sz="2400" dirty="0"/>
                  <a:t>[</a:t>
                </a:r>
                <a:r>
                  <a:rPr lang="en-US" sz="2400" dirty="0" smtClean="0"/>
                  <a:t>Church et al. 91]</a:t>
                </a:r>
              </a:p>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𝛼</m:t>
                      </m:r>
                      <m:r>
                        <a:rPr lang="en-US" sz="2400" i="1">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𝐵</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𝐴𝐵</m:t>
                          </m:r>
                          <m:r>
                            <a:rPr lang="en-US" sz="2400" i="1">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𝐵</m:t>
                          </m:r>
                          <m:r>
                            <a:rPr lang="en-US" sz="2400" i="1">
                              <a:latin typeface="Cambria Math" panose="02040503050406030204" pitchFamily="18" charset="0"/>
                            </a:rPr>
                            <m:t>|/</m:t>
                          </m:r>
                          <m:r>
                            <a:rPr lang="en-US" sz="2400" i="1">
                              <a:latin typeface="Cambria Math" panose="02040503050406030204" pitchFamily="18" charset="0"/>
                            </a:rPr>
                            <m:t>𝑛</m:t>
                          </m:r>
                        </m:num>
                        <m:den>
                          <m:rad>
                            <m:radPr>
                              <m:degHide m:val="on"/>
                              <m:ctrlPr>
                                <a:rPr lang="en-US" sz="2400" i="1">
                                  <a:latin typeface="Cambria Math" panose="02040503050406030204" pitchFamily="18" charset="0"/>
                                </a:rPr>
                              </m:ctrlPr>
                            </m:radPr>
                            <m:deg/>
                            <m:e>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𝐴𝐵</m:t>
                                  </m:r>
                                </m:e>
                              </m:d>
                            </m:e>
                          </m:rad>
                        </m:den>
                      </m:f>
                    </m:oMath>
                  </m:oMathPara>
                </a14:m>
                <a:endParaRPr lang="en-US" sz="2400" dirty="0"/>
              </a:p>
              <a:p>
                <a:endParaRPr lang="en-US" sz="2400" dirty="0"/>
              </a:p>
            </p:txBody>
          </p:sp>
        </mc:Choice>
        <mc:Fallback xmlns="">
          <p:sp>
            <p:nvSpPr>
              <p:cNvPr id="16" name="Rectangle 15"/>
              <p:cNvSpPr>
                <a:spLocks noRot="1" noChangeAspect="1" noMove="1" noResize="1" noEditPoints="1" noAdjustHandles="1" noChangeArrowheads="1" noChangeShapeType="1" noTextEdit="1"/>
              </p:cNvSpPr>
              <p:nvPr/>
            </p:nvSpPr>
            <p:spPr>
              <a:xfrm>
                <a:off x="6605987" y="1827076"/>
                <a:ext cx="2392821" cy="2417521"/>
              </a:xfrm>
              <a:prstGeom prst="rect">
                <a:avLst/>
              </a:prstGeom>
              <a:blipFill rotWithShape="0">
                <a:blip r:embed="rId4"/>
                <a:stretch>
                  <a:fillRect l="-4082" t="-2020" r="-3827"/>
                </a:stretch>
              </a:blipFill>
            </p:spPr>
            <p:txBody>
              <a:bodyPr/>
              <a:lstStyle/>
              <a:p>
                <a:r>
                  <a:rPr lang="en-US">
                    <a:noFill/>
                  </a:rPr>
                  <a:t> </a:t>
                </a:r>
              </a:p>
            </p:txBody>
          </p:sp>
        </mc:Fallback>
      </mc:AlternateContent>
      <p:pic>
        <p:nvPicPr>
          <p:cNvPr id="17" name="Content Placeholder 151"/>
          <p:cNvPicPr>
            <a:picLocks noChangeAspect="1"/>
          </p:cNvPicPr>
          <p:nvPr/>
        </p:nvPicPr>
        <p:blipFill rotWithShape="1">
          <a:blip r:embed="rId5">
            <a:extLst>
              <a:ext uri="{28A0092B-C50C-407E-A947-70E740481C1C}">
                <a14:useLocalDpi xmlns:a14="http://schemas.microsoft.com/office/drawing/2010/main" val="0"/>
              </a:ext>
            </a:extLst>
          </a:blip>
          <a:srcRect b="6985"/>
          <a:stretch/>
        </p:blipFill>
        <p:spPr>
          <a:xfrm>
            <a:off x="1376251" y="1820475"/>
            <a:ext cx="4745580" cy="2302871"/>
          </a:xfrm>
          <a:prstGeom prst="rect">
            <a:avLst/>
          </a:prstGeom>
        </p:spPr>
      </p:pic>
    </p:spTree>
    <p:extLst>
      <p:ext uri="{BB962C8B-B14F-4D97-AF65-F5344CB8AC3E}">
        <p14:creationId xmlns:p14="http://schemas.microsoft.com/office/powerpoint/2010/main" val="7328378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Collocation Mining</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72</a:t>
            </a:fld>
            <a:endParaRPr lang="en-US" dirty="0"/>
          </a:p>
        </p:txBody>
      </p:sp>
      <p:sp>
        <p:nvSpPr>
          <p:cNvPr id="63" name="Footer Placeholder 2"/>
          <p:cNvSpPr>
            <a:spLocks noGrp="1"/>
          </p:cNvSpPr>
          <p:nvPr>
            <p:ph type="ftr" sz="quarter" idx="11"/>
          </p:nvPr>
        </p:nvSpPr>
        <p:spPr>
          <a:xfrm>
            <a:off x="3686185" y="6459785"/>
            <a:ext cx="4822804" cy="365125"/>
          </a:xfrm>
        </p:spPr>
        <p:txBody>
          <a:bodyPr/>
          <a:lstStyle/>
          <a:p>
            <a:r>
              <a:rPr lang="en-US" sz="1600" dirty="0" smtClean="0"/>
              <a:t>[El-Kishky </a:t>
            </a:r>
            <a:r>
              <a:rPr lang="en-US" dirty="0" smtClean="0"/>
              <a:t>et AL . </a:t>
            </a:r>
            <a:r>
              <a:rPr lang="en-US" sz="1600" dirty="0" smtClean="0"/>
              <a:t>14]</a:t>
            </a:r>
            <a:endParaRPr lang="en-US" sz="1600" dirty="0"/>
          </a:p>
        </p:txBody>
      </p:sp>
      <p:sp>
        <p:nvSpPr>
          <p:cNvPr id="42" name="Content Placeholder 6"/>
          <p:cNvSpPr>
            <a:spLocks noGrp="1"/>
          </p:cNvSpPr>
          <p:nvPr>
            <p:ph idx="1"/>
          </p:nvPr>
        </p:nvSpPr>
        <p:spPr>
          <a:xfrm>
            <a:off x="1097280" y="1845734"/>
            <a:ext cx="8773694" cy="4186766"/>
          </a:xfrm>
        </p:spPr>
        <p:txBody>
          <a:bodyPr>
            <a:normAutofit/>
          </a:bodyPr>
          <a:lstStyle/>
          <a:p>
            <a:pPr>
              <a:buFont typeface="Wingdings" panose="05000000000000000000" pitchFamily="2" charset="2"/>
              <a:buChar char="q"/>
            </a:pPr>
            <a:r>
              <a:rPr lang="en-US" sz="2400" dirty="0" smtClean="0"/>
              <a:t> A collocation is a sequence of words that occur more frequently than is expected. These collocations can often be quite “interesting” and due to their non-compositionality, often relay information not portrayed by their constituent terms (e.g., “made an exception”, “strong tea”)</a:t>
            </a:r>
          </a:p>
          <a:p>
            <a:pPr>
              <a:buFont typeface="Wingdings" panose="05000000000000000000" pitchFamily="2" charset="2"/>
              <a:buChar char="q"/>
            </a:pPr>
            <a:r>
              <a:rPr lang="en-US" sz="2400" dirty="0" smtClean="0"/>
              <a:t>There are many different measures used to extract collocations from a corpus </a:t>
            </a:r>
            <a:r>
              <a:rPr lang="en-US" sz="2400" b="1" dirty="0" smtClean="0"/>
              <a:t>[Ted Dunning 93, Ted Pederson 96]</a:t>
            </a:r>
          </a:p>
          <a:p>
            <a:pPr lvl="1">
              <a:buFont typeface="Wingdings" panose="05000000000000000000" pitchFamily="2" charset="2"/>
              <a:buChar char="q"/>
            </a:pPr>
            <a:r>
              <a:rPr lang="en-US" sz="2200" dirty="0" smtClean="0"/>
              <a:t>mutual information, t-test, z-test, chi-squared test, likelihood ratio</a:t>
            </a:r>
          </a:p>
          <a:p>
            <a:pPr>
              <a:buFont typeface="Wingdings" panose="05000000000000000000" pitchFamily="2" charset="2"/>
              <a:buChar char="q"/>
            </a:pPr>
            <a:r>
              <a:rPr lang="en-US" sz="2400" dirty="0" smtClean="0"/>
              <a:t>Many of these measures can be used to guide the agglomerative phrase-segmentation algorithm</a:t>
            </a:r>
          </a:p>
        </p:txBody>
      </p:sp>
      <p:pic>
        <p:nvPicPr>
          <p:cNvPr id="7" name="Picture 6"/>
          <p:cNvPicPr>
            <a:picLocks noChangeAspect="1"/>
          </p:cNvPicPr>
          <p:nvPr/>
        </p:nvPicPr>
        <p:blipFill>
          <a:blip r:embed="rId2"/>
          <a:stretch>
            <a:fillRect/>
          </a:stretch>
        </p:blipFill>
        <p:spPr>
          <a:xfrm>
            <a:off x="9016999" y="4041775"/>
            <a:ext cx="3063875" cy="493889"/>
          </a:xfrm>
          <a:prstGeom prst="rect">
            <a:avLst/>
          </a:prstGeom>
        </p:spPr>
      </p:pic>
      <p:pic>
        <p:nvPicPr>
          <p:cNvPr id="3" name="Picture 2"/>
          <p:cNvPicPr>
            <a:picLocks noChangeAspect="1"/>
          </p:cNvPicPr>
          <p:nvPr/>
        </p:nvPicPr>
        <p:blipFill>
          <a:blip r:embed="rId3"/>
          <a:stretch>
            <a:fillRect/>
          </a:stretch>
        </p:blipFill>
        <p:spPr>
          <a:xfrm>
            <a:off x="9258151" y="3020587"/>
            <a:ext cx="2702073" cy="598913"/>
          </a:xfrm>
          <a:prstGeom prst="rect">
            <a:avLst/>
          </a:prstGeom>
        </p:spPr>
      </p:pic>
      <p:pic>
        <p:nvPicPr>
          <p:cNvPr id="5" name="Picture 4"/>
          <p:cNvPicPr>
            <a:picLocks noChangeAspect="1"/>
          </p:cNvPicPr>
          <p:nvPr/>
        </p:nvPicPr>
        <p:blipFill>
          <a:blip r:embed="rId4"/>
          <a:stretch>
            <a:fillRect/>
          </a:stretch>
        </p:blipFill>
        <p:spPr>
          <a:xfrm>
            <a:off x="9731375" y="1952625"/>
            <a:ext cx="2127250" cy="725852"/>
          </a:xfrm>
          <a:prstGeom prst="rect">
            <a:avLst/>
          </a:prstGeom>
        </p:spPr>
      </p:pic>
    </p:spTree>
    <p:extLst>
      <p:ext uri="{BB962C8B-B14F-4D97-AF65-F5344CB8AC3E}">
        <p14:creationId xmlns:p14="http://schemas.microsoft.com/office/powerpoint/2010/main" val="3059632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ToPMine</a:t>
            </a:r>
            <a:r>
              <a:rPr lang="en-US" dirty="0" smtClean="0"/>
              <a:t>: Phrase LDA (Constrained Topic Modeling)</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73</a:t>
            </a:fld>
            <a:endParaRPr lang="en-US" dirty="0"/>
          </a:p>
        </p:txBody>
      </p:sp>
      <p:pic>
        <p:nvPicPr>
          <p:cNvPr id="5" name="Picture 4"/>
          <p:cNvPicPr>
            <a:picLocks noChangeAspect="1"/>
          </p:cNvPicPr>
          <p:nvPr/>
        </p:nvPicPr>
        <p:blipFill>
          <a:blip r:embed="rId2"/>
          <a:stretch>
            <a:fillRect/>
          </a:stretch>
        </p:blipFill>
        <p:spPr>
          <a:xfrm>
            <a:off x="6965945" y="1697779"/>
            <a:ext cx="4473476" cy="4343400"/>
          </a:xfrm>
          <a:prstGeom prst="rect">
            <a:avLst/>
          </a:prstGeom>
        </p:spPr>
      </p:pic>
      <p:sp>
        <p:nvSpPr>
          <p:cNvPr id="6" name="Content Placeholder 6"/>
          <p:cNvSpPr>
            <a:spLocks noGrp="1"/>
          </p:cNvSpPr>
          <p:nvPr>
            <p:ph idx="1"/>
          </p:nvPr>
        </p:nvSpPr>
        <p:spPr>
          <a:xfrm>
            <a:off x="1097280" y="1845734"/>
            <a:ext cx="5074030" cy="4243030"/>
          </a:xfrm>
        </p:spPr>
        <p:txBody>
          <a:bodyPr>
            <a:normAutofit/>
          </a:bodyPr>
          <a:lstStyle/>
          <a:p>
            <a:pPr>
              <a:buFont typeface="Wingdings" panose="05000000000000000000" pitchFamily="2" charset="2"/>
              <a:buChar char="q"/>
            </a:pPr>
            <a:r>
              <a:rPr lang="en-US" sz="2400" dirty="0" smtClean="0"/>
              <a:t> Generative model for </a:t>
            </a:r>
            <a:r>
              <a:rPr lang="en-US" sz="2400" dirty="0" err="1" smtClean="0"/>
              <a:t>PhraseLDA</a:t>
            </a:r>
            <a:r>
              <a:rPr lang="en-US" sz="2400" dirty="0" smtClean="0"/>
              <a:t> is the same as LDA.</a:t>
            </a:r>
          </a:p>
          <a:p>
            <a:pPr>
              <a:buFont typeface="Wingdings" panose="05000000000000000000" pitchFamily="2" charset="2"/>
              <a:buChar char="q"/>
            </a:pPr>
            <a:r>
              <a:rPr lang="en-US" sz="2400" dirty="0" smtClean="0"/>
              <a:t>The model incorporates constraints obtained from the </a:t>
            </a:r>
            <a:r>
              <a:rPr lang="en-US" sz="2400" b="1" dirty="0" smtClean="0"/>
              <a:t>“bag-of-phrases” </a:t>
            </a:r>
            <a:r>
              <a:rPr lang="en-US" sz="2400" dirty="0" smtClean="0"/>
              <a:t>input</a:t>
            </a:r>
          </a:p>
          <a:p>
            <a:pPr lvl="1">
              <a:buFont typeface="Wingdings" panose="05000000000000000000" pitchFamily="2" charset="2"/>
              <a:buChar char="q"/>
            </a:pPr>
            <a:r>
              <a:rPr lang="en-US" sz="2200" dirty="0" smtClean="0"/>
              <a:t>Chain-graph shows that all words in a phrase are constrained to take on the same topic values</a:t>
            </a:r>
          </a:p>
        </p:txBody>
      </p:sp>
      <p:graphicFrame>
        <p:nvGraphicFramePr>
          <p:cNvPr id="7" name="Content Placeholder 2"/>
          <p:cNvGraphicFramePr>
            <a:graphicFrameLocks/>
          </p:cNvGraphicFramePr>
          <p:nvPr>
            <p:extLst>
              <p:ext uri="{D42A27DB-BD31-4B8C-83A1-F6EECF244321}">
                <p14:modId xmlns:p14="http://schemas.microsoft.com/office/powerpoint/2010/main" val="1997083903"/>
              </p:ext>
            </p:extLst>
          </p:nvPr>
        </p:nvGraphicFramePr>
        <p:xfrm>
          <a:off x="695228" y="4767143"/>
          <a:ext cx="5721752" cy="701040"/>
        </p:xfrm>
        <a:graphic>
          <a:graphicData uri="http://schemas.openxmlformats.org/drawingml/2006/table">
            <a:tbl>
              <a:tblPr bandRow="1">
                <a:tableStyleId>{2D5ABB26-0587-4C30-8999-92F81FD0307C}</a:tableStyleId>
              </a:tblPr>
              <a:tblGrid>
                <a:gridCol w="5721752"/>
              </a:tblGrid>
              <a:tr h="2472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dirty="0" smtClean="0">
                          <a:solidFill>
                            <a:srgbClr val="00B050"/>
                          </a:solidFill>
                          <a:latin typeface="Gill Sans Light"/>
                          <a:cs typeface="Gill Sans Light"/>
                        </a:rPr>
                        <a:t>[knowledge </a:t>
                      </a:r>
                      <a:r>
                        <a:rPr lang="en-US" sz="2000" b="0" i="0" kern="1200" dirty="0" smtClean="0">
                          <a:solidFill>
                            <a:srgbClr val="00B050"/>
                          </a:solidFill>
                          <a:latin typeface="Gill Sans Light"/>
                          <a:ea typeface="+mn-ea"/>
                          <a:cs typeface="Gill Sans Light"/>
                        </a:rPr>
                        <a:t>discovery]</a:t>
                      </a:r>
                      <a:r>
                        <a:rPr lang="en-US" sz="2000" b="0" i="0" dirty="0" smtClean="0">
                          <a:solidFill>
                            <a:srgbClr val="00B050"/>
                          </a:solidFill>
                          <a:latin typeface="Gill Sans Light"/>
                          <a:cs typeface="Gill Sans Light"/>
                        </a:rPr>
                        <a:t> </a:t>
                      </a:r>
                      <a:r>
                        <a:rPr lang="en-US" sz="2000" b="0" i="0" dirty="0" smtClean="0">
                          <a:latin typeface="Gill Sans Light"/>
                          <a:cs typeface="Gill Sans Light"/>
                        </a:rPr>
                        <a:t>using </a:t>
                      </a:r>
                      <a:r>
                        <a:rPr lang="en-US" sz="2000" b="0" i="0" kern="1200" dirty="0" smtClean="0">
                          <a:solidFill>
                            <a:srgbClr val="0000FF"/>
                          </a:solidFill>
                          <a:latin typeface="Gill Sans Light"/>
                          <a:ea typeface="+mn-ea"/>
                          <a:cs typeface="Gill Sans Light"/>
                        </a:rPr>
                        <a:t>[</a:t>
                      </a:r>
                      <a:r>
                        <a:rPr lang="en-US" sz="2000" b="0" i="0" dirty="0" smtClean="0">
                          <a:solidFill>
                            <a:srgbClr val="0000FF"/>
                          </a:solidFill>
                          <a:latin typeface="Gill Sans Light"/>
                          <a:cs typeface="Gill Sans Light"/>
                        </a:rPr>
                        <a:t>least squares] </a:t>
                      </a:r>
                      <a:r>
                        <a:rPr lang="en-US" sz="2000" b="0" i="0" kern="1200" dirty="0" smtClean="0">
                          <a:solidFill>
                            <a:srgbClr val="FF0000"/>
                          </a:solidFill>
                          <a:latin typeface="Gill Sans Light"/>
                          <a:ea typeface="+mn-ea"/>
                          <a:cs typeface="Gill Sans Light"/>
                        </a:rPr>
                        <a:t>[</a:t>
                      </a:r>
                      <a:r>
                        <a:rPr lang="en-US" sz="2000" b="0" i="0" dirty="0" smtClean="0">
                          <a:solidFill>
                            <a:srgbClr val="FF0000"/>
                          </a:solidFill>
                          <a:latin typeface="Gill Sans Light"/>
                          <a:cs typeface="Gill Sans Light"/>
                        </a:rPr>
                        <a:t>support </a:t>
                      </a:r>
                      <a:r>
                        <a:rPr lang="en-US" sz="2000" b="0" i="0" kern="1200" dirty="0" smtClean="0">
                          <a:solidFill>
                            <a:srgbClr val="FF0000"/>
                          </a:solidFill>
                          <a:latin typeface="Gill Sans Light"/>
                          <a:ea typeface="+mn-ea"/>
                          <a:cs typeface="Gill Sans Light"/>
                        </a:rPr>
                        <a:t>vector</a:t>
                      </a:r>
                      <a:r>
                        <a:rPr lang="en-US" sz="2000" b="0" i="0" dirty="0" smtClean="0">
                          <a:solidFill>
                            <a:srgbClr val="FF0000"/>
                          </a:solidFill>
                          <a:latin typeface="Gill Sans Light"/>
                          <a:cs typeface="Gill Sans Light"/>
                        </a:rPr>
                        <a:t> machine] [classifiers] </a:t>
                      </a:r>
                      <a:r>
                        <a:rPr lang="en-US" sz="2000" b="0" i="0" dirty="0" smtClean="0">
                          <a:latin typeface="Gill Sans Light"/>
                          <a:cs typeface="Gill Sans Light"/>
                        </a:rPr>
                        <a:t>…</a:t>
                      </a:r>
                      <a:endParaRPr lang="en-US" sz="2000" b="0" i="0" dirty="0">
                        <a:solidFill>
                          <a:srgbClr val="FF0000"/>
                        </a:solidFill>
                        <a:latin typeface="Gill Sans Light"/>
                        <a:cs typeface="Gill Sans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TextBox 7"/>
          <p:cNvSpPr txBox="1"/>
          <p:nvPr/>
        </p:nvSpPr>
        <p:spPr>
          <a:xfrm>
            <a:off x="2682349" y="5561766"/>
            <a:ext cx="3753516" cy="830997"/>
          </a:xfrm>
          <a:prstGeom prst="rect">
            <a:avLst/>
          </a:prstGeom>
          <a:noFill/>
        </p:spPr>
        <p:txBody>
          <a:bodyPr wrap="square" rtlCol="0">
            <a:spAutoFit/>
          </a:bodyPr>
          <a:lstStyle/>
          <a:p>
            <a:r>
              <a:rPr lang="en-US" sz="2400" dirty="0" smtClean="0">
                <a:latin typeface="Gill Sans Light"/>
                <a:cs typeface="Gill Sans Light"/>
              </a:rPr>
              <a:t>Topic model inference with phrase constraints</a:t>
            </a:r>
            <a:endParaRPr lang="en-US" sz="2400" dirty="0">
              <a:latin typeface="Gill Sans Light"/>
              <a:cs typeface="Gill Sans Light"/>
            </a:endParaRPr>
          </a:p>
        </p:txBody>
      </p:sp>
    </p:spTree>
    <p:extLst>
      <p:ext uri="{BB962C8B-B14F-4D97-AF65-F5344CB8AC3E}">
        <p14:creationId xmlns:p14="http://schemas.microsoft.com/office/powerpoint/2010/main" val="30148530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Topical Phrases</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74</a:t>
            </a:fld>
            <a:endParaRPr lang="en-US" dirty="0"/>
          </a:p>
        </p:txBody>
      </p:sp>
      <p:sp>
        <p:nvSpPr>
          <p:cNvPr id="4" name="Content Placeholder 3"/>
          <p:cNvSpPr>
            <a:spLocks noGrp="1"/>
          </p:cNvSpPr>
          <p:nvPr>
            <p:ph sz="half" idx="4294967295"/>
          </p:nvPr>
        </p:nvSpPr>
        <p:spPr>
          <a:xfrm>
            <a:off x="6400111" y="672580"/>
            <a:ext cx="5135397" cy="671819"/>
          </a:xfrm>
        </p:spPr>
        <p:txBody>
          <a:bodyPr>
            <a:noAutofit/>
          </a:bodyPr>
          <a:lstStyle/>
          <a:p>
            <a:r>
              <a:rPr lang="en-US" sz="2400" dirty="0" err="1">
                <a:solidFill>
                  <a:schemeClr val="tx1"/>
                </a:solidFill>
              </a:rPr>
              <a:t>ToPMine</a:t>
            </a:r>
            <a:r>
              <a:rPr lang="en-US" sz="2400" dirty="0">
                <a:solidFill>
                  <a:schemeClr val="tx1"/>
                </a:solidFill>
              </a:rPr>
              <a:t> [El-</a:t>
            </a:r>
            <a:r>
              <a:rPr lang="en-US" sz="2400" dirty="0" err="1">
                <a:solidFill>
                  <a:schemeClr val="tx1"/>
                </a:solidFill>
              </a:rPr>
              <a:t>kishky</a:t>
            </a:r>
            <a:r>
              <a:rPr lang="en-US" sz="2400" dirty="0">
                <a:solidFill>
                  <a:schemeClr val="tx1"/>
                </a:solidFill>
              </a:rPr>
              <a:t> et al. </a:t>
            </a:r>
            <a:r>
              <a:rPr lang="en-US" sz="2400" dirty="0" smtClean="0">
                <a:solidFill>
                  <a:schemeClr val="tx1"/>
                </a:solidFill>
              </a:rPr>
              <a:t>14] – Strategy 3 (</a:t>
            </a:r>
            <a:r>
              <a:rPr lang="en-US" sz="2400" dirty="0" smtClean="0">
                <a:solidFill>
                  <a:srgbClr val="FF0000"/>
                </a:solidFill>
              </a:rPr>
              <a:t>67 seconds</a:t>
            </a:r>
            <a:r>
              <a:rPr lang="en-US" sz="2400" dirty="0" smtClean="0">
                <a:solidFill>
                  <a:schemeClr val="tx1"/>
                </a:solidFill>
              </a:rPr>
              <a:t>)</a:t>
            </a:r>
            <a:endParaRPr lang="en-US" sz="2400" dirty="0"/>
          </a:p>
        </p:txBody>
      </p:sp>
      <p:graphicFrame>
        <p:nvGraphicFramePr>
          <p:cNvPr id="6" name="Content Placeholder 4"/>
          <p:cNvGraphicFramePr>
            <a:graphicFrameLocks/>
          </p:cNvGraphicFramePr>
          <p:nvPr>
            <p:extLst/>
          </p:nvPr>
        </p:nvGraphicFramePr>
        <p:xfrm>
          <a:off x="6464247" y="1431234"/>
          <a:ext cx="4532407" cy="3214338"/>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2113072">
                  <a:extLst>
                    <a:ext uri="{9D8B030D-6E8A-4147-A177-3AD203B41FA5}">
                      <a16:colId xmlns:a16="http://schemas.microsoft.com/office/drawing/2014/main" xmlns="" val="617143991"/>
                    </a:ext>
                  </a:extLst>
                </a:gridCol>
                <a:gridCol w="2419335">
                  <a:extLst>
                    <a:ext uri="{9D8B030D-6E8A-4147-A177-3AD203B41FA5}">
                      <a16:colId xmlns:a16="http://schemas.microsoft.com/office/drawing/2014/main" xmlns="" val="4209791970"/>
                    </a:ext>
                  </a:extLst>
                </a:gridCol>
              </a:tblGrid>
              <a:tr h="352843">
                <a:tc>
                  <a:txBody>
                    <a:bodyPr/>
                    <a:lstStyle/>
                    <a:p>
                      <a:pPr algn="ctr" fontAlgn="b"/>
                      <a:r>
                        <a:rPr lang="en-US" sz="1800" kern="1200" dirty="0" smtClean="0">
                          <a:solidFill>
                            <a:srgbClr val="7030A0"/>
                          </a:solidFill>
                          <a:latin typeface="+mn-lt"/>
                          <a:ea typeface="+mn-ea"/>
                          <a:cs typeface="+mn-cs"/>
                        </a:rPr>
                        <a:t>information retrieval</a:t>
                      </a:r>
                      <a:endParaRPr lang="en-US" sz="1800" kern="1200" dirty="0">
                        <a:solidFill>
                          <a:srgbClr val="7030A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algn="ctr" fontAlgn="b"/>
                      <a:r>
                        <a:rPr lang="en-US" sz="1800" kern="1200" dirty="0" smtClean="0">
                          <a:solidFill>
                            <a:srgbClr val="0070C0"/>
                          </a:solidFill>
                          <a:latin typeface="+mn-lt"/>
                          <a:ea typeface="+mn-ea"/>
                          <a:cs typeface="+mn-cs"/>
                        </a:rPr>
                        <a:t>feature selection</a:t>
                      </a:r>
                      <a:endParaRPr lang="en-US" sz="1800" kern="1200" dirty="0">
                        <a:solidFill>
                          <a:srgbClr val="0070C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xmlns="" val="2601696351"/>
                  </a:ext>
                </a:extLst>
              </a:tr>
              <a:tr h="352843">
                <a:tc>
                  <a:txBody>
                    <a:bodyPr/>
                    <a:lstStyle/>
                    <a:p>
                      <a:pPr algn="ctr" fontAlgn="b"/>
                      <a:r>
                        <a:rPr lang="en-US" sz="1800" kern="1200" dirty="0" smtClean="0">
                          <a:solidFill>
                            <a:schemeClr val="tx1"/>
                          </a:solidFill>
                          <a:latin typeface="+mn-lt"/>
                          <a:ea typeface="+mn-ea"/>
                          <a:cs typeface="+mn-cs"/>
                        </a:rPr>
                        <a:t>social networks</a:t>
                      </a:r>
                      <a:endParaRPr lang="en-US" sz="1800" kern="1200" dirty="0">
                        <a:solidFill>
                          <a:schemeClr val="tx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rgbClr val="0070C0"/>
                          </a:solidFill>
                          <a:latin typeface="+mn-lt"/>
                          <a:ea typeface="+mn-ea"/>
                          <a:cs typeface="+mn-cs"/>
                        </a:rPr>
                        <a:t>machine learning</a:t>
                      </a:r>
                      <a:endParaRPr lang="en-US" sz="1800" kern="1200" dirty="0">
                        <a:solidFill>
                          <a:srgbClr val="0070C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2181360485"/>
                  </a:ext>
                </a:extLst>
              </a:tr>
              <a:tr h="352843">
                <a:tc>
                  <a:txBody>
                    <a:bodyPr/>
                    <a:lstStyle/>
                    <a:p>
                      <a:pPr algn="ctr" fontAlgn="b"/>
                      <a:r>
                        <a:rPr lang="en-US" sz="1800" kern="1200" dirty="0" smtClean="0">
                          <a:solidFill>
                            <a:srgbClr val="7030A0"/>
                          </a:solidFill>
                          <a:latin typeface="+mn-lt"/>
                          <a:ea typeface="+mn-ea"/>
                          <a:cs typeface="+mn-cs"/>
                        </a:rPr>
                        <a:t>web search</a:t>
                      </a:r>
                      <a:endParaRPr lang="en-US" sz="1800" kern="1200" dirty="0">
                        <a:solidFill>
                          <a:srgbClr val="7030A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rgbClr val="0070C0"/>
                          </a:solidFill>
                          <a:latin typeface="+mn-lt"/>
                          <a:ea typeface="+mn-ea"/>
                          <a:cs typeface="+mn-cs"/>
                        </a:rPr>
                        <a:t>semi supervised</a:t>
                      </a:r>
                      <a:endParaRPr lang="en-US" sz="1800" kern="1200" dirty="0">
                        <a:solidFill>
                          <a:srgbClr val="0070C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3958460158"/>
                  </a:ext>
                </a:extLst>
              </a:tr>
              <a:tr h="352843">
                <a:tc>
                  <a:txBody>
                    <a:bodyPr/>
                    <a:lstStyle/>
                    <a:p>
                      <a:pPr algn="ctr" fontAlgn="b"/>
                      <a:r>
                        <a:rPr lang="en-US" sz="1800" kern="1200" dirty="0" smtClean="0">
                          <a:solidFill>
                            <a:srgbClr val="7030A0"/>
                          </a:solidFill>
                          <a:latin typeface="+mn-lt"/>
                          <a:ea typeface="+mn-ea"/>
                          <a:cs typeface="+mn-cs"/>
                        </a:rPr>
                        <a:t>search engine</a:t>
                      </a:r>
                      <a:endParaRPr lang="en-US" sz="1800" kern="1200" dirty="0">
                        <a:solidFill>
                          <a:srgbClr val="7030A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chemeClr val="tx1"/>
                          </a:solidFill>
                          <a:latin typeface="+mn-lt"/>
                          <a:ea typeface="+mn-ea"/>
                          <a:cs typeface="+mn-cs"/>
                        </a:rPr>
                        <a:t>large scale</a:t>
                      </a:r>
                      <a:endParaRPr lang="en-US" sz="1800" kern="1200" dirty="0">
                        <a:solidFill>
                          <a:schemeClr val="tx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2133038722"/>
                  </a:ext>
                </a:extLst>
              </a:tr>
              <a:tr h="352843">
                <a:tc>
                  <a:txBody>
                    <a:bodyPr/>
                    <a:lstStyle/>
                    <a:p>
                      <a:pPr algn="ctr" fontAlgn="b"/>
                      <a:r>
                        <a:rPr lang="en-US" sz="1800" kern="1200" dirty="0" smtClean="0">
                          <a:solidFill>
                            <a:srgbClr val="7030A0"/>
                          </a:solidFill>
                          <a:latin typeface="+mn-lt"/>
                          <a:ea typeface="+mn-ea"/>
                          <a:cs typeface="+mn-cs"/>
                        </a:rPr>
                        <a:t>information extraction</a:t>
                      </a:r>
                      <a:endParaRPr lang="en-US" sz="1800" kern="1200" dirty="0">
                        <a:solidFill>
                          <a:srgbClr val="7030A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rgbClr val="0070C0"/>
                          </a:solidFill>
                          <a:latin typeface="+mn-lt"/>
                          <a:ea typeface="+mn-ea"/>
                          <a:cs typeface="+mn-cs"/>
                        </a:rPr>
                        <a:t>support vector machines</a:t>
                      </a:r>
                      <a:endParaRPr lang="en-US" sz="1800" kern="1200" dirty="0">
                        <a:solidFill>
                          <a:srgbClr val="0070C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1172520598"/>
                  </a:ext>
                </a:extLst>
              </a:tr>
              <a:tr h="352843">
                <a:tc>
                  <a:txBody>
                    <a:bodyPr/>
                    <a:lstStyle/>
                    <a:p>
                      <a:pPr algn="ctr" fontAlgn="b"/>
                      <a:r>
                        <a:rPr lang="en-US" sz="1800" kern="1200" dirty="0" smtClean="0">
                          <a:solidFill>
                            <a:srgbClr val="7030A0"/>
                          </a:solidFill>
                          <a:latin typeface="+mn-lt"/>
                          <a:ea typeface="+mn-ea"/>
                          <a:cs typeface="+mn-cs"/>
                        </a:rPr>
                        <a:t>question answering</a:t>
                      </a:r>
                      <a:endParaRPr lang="en-US" sz="1800" kern="1200" dirty="0">
                        <a:solidFill>
                          <a:srgbClr val="7030A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rgbClr val="0070C0"/>
                          </a:solidFill>
                          <a:latin typeface="+mn-lt"/>
                          <a:ea typeface="+mn-ea"/>
                          <a:cs typeface="+mn-cs"/>
                        </a:rPr>
                        <a:t>active learning</a:t>
                      </a:r>
                      <a:endParaRPr lang="en-US" sz="1800" kern="1200" dirty="0">
                        <a:solidFill>
                          <a:srgbClr val="0070C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2777638251"/>
                  </a:ext>
                </a:extLst>
              </a:tr>
              <a:tr h="352843">
                <a:tc>
                  <a:txBody>
                    <a:bodyPr/>
                    <a:lstStyle/>
                    <a:p>
                      <a:pPr algn="ctr" fontAlgn="b"/>
                      <a:r>
                        <a:rPr lang="en-US" sz="1800" kern="1200" dirty="0" smtClean="0">
                          <a:solidFill>
                            <a:srgbClr val="7030A0"/>
                          </a:solidFill>
                          <a:latin typeface="+mn-lt"/>
                          <a:ea typeface="+mn-ea"/>
                          <a:cs typeface="+mn-cs"/>
                        </a:rPr>
                        <a:t>web pages</a:t>
                      </a:r>
                      <a:endParaRPr lang="en-US" sz="1800" kern="1200" dirty="0">
                        <a:solidFill>
                          <a:srgbClr val="7030A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dirty="0" smtClean="0">
                          <a:solidFill>
                            <a:srgbClr val="0070C0"/>
                          </a:solidFill>
                        </a:rPr>
                        <a:t>face recognition</a:t>
                      </a:r>
                      <a:endParaRPr lang="en-US" dirty="0">
                        <a:solidFill>
                          <a:srgbClr val="0070C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2195897804"/>
                  </a:ext>
                </a:extLst>
              </a:tr>
              <a:tr h="352843">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978933114"/>
                  </a:ext>
                </a:extLst>
              </a:tr>
              <a:tr h="352843">
                <a:tc>
                  <a:txBody>
                    <a:bodyPr/>
                    <a:lstStyle/>
                    <a:p>
                      <a:pPr algn="ctr"/>
                      <a:r>
                        <a:rPr lang="en-US" dirty="0" smtClean="0">
                          <a:solidFill>
                            <a:srgbClr val="7030A0"/>
                          </a:solidFill>
                          <a:latin typeface="Gill Sans Light"/>
                          <a:cs typeface="Gill Sans Light"/>
                        </a:rPr>
                        <a:t>Topic 1</a:t>
                      </a:r>
                      <a:endParaRPr lang="en-US" dirty="0">
                        <a:solidFill>
                          <a:srgbClr val="7030A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r>
                        <a:rPr lang="en-US" dirty="0" smtClean="0">
                          <a:solidFill>
                            <a:srgbClr val="0070C0"/>
                          </a:solidFill>
                          <a:latin typeface="Gill Sans Light"/>
                          <a:cs typeface="Gill Sans Light"/>
                        </a:rPr>
                        <a:t>Topic 2</a:t>
                      </a:r>
                      <a:endParaRPr lang="en-US" dirty="0">
                        <a:solidFill>
                          <a:srgbClr val="0070C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92496322"/>
                  </a:ext>
                </a:extLst>
              </a:tr>
            </a:tbl>
          </a:graphicData>
        </a:graphic>
      </p:graphicFrame>
      <p:graphicFrame>
        <p:nvGraphicFramePr>
          <p:cNvPr id="7" name="Content Placeholder 4"/>
          <p:cNvGraphicFramePr>
            <a:graphicFrameLocks/>
          </p:cNvGraphicFramePr>
          <p:nvPr>
            <p:extLst/>
          </p:nvPr>
        </p:nvGraphicFramePr>
        <p:xfrm>
          <a:off x="1262106" y="1428594"/>
          <a:ext cx="4532407" cy="3178230"/>
        </p:xfrm>
        <a:graphic>
          <a:graphicData uri="http://schemas.openxmlformats.org/drawingml/2006/table">
            <a:tbl>
              <a:tblPr bandRow="1">
                <a:effectLst>
                  <a:outerShdw blurRad="50800" dist="38100" dir="2700000" algn="tl" rotWithShape="0">
                    <a:srgbClr val="000000">
                      <a:alpha val="43000"/>
                    </a:srgbClr>
                  </a:outerShdw>
                </a:effectLst>
                <a:tableStyleId>{5C22544A-7EE6-4342-B048-85BDC9FD1C3A}</a:tableStyleId>
              </a:tblPr>
              <a:tblGrid>
                <a:gridCol w="2113072">
                  <a:extLst>
                    <a:ext uri="{9D8B030D-6E8A-4147-A177-3AD203B41FA5}">
                      <a16:colId xmlns:a16="http://schemas.microsoft.com/office/drawing/2014/main" xmlns="" val="1125278748"/>
                    </a:ext>
                  </a:extLst>
                </a:gridCol>
                <a:gridCol w="2419335">
                  <a:extLst>
                    <a:ext uri="{9D8B030D-6E8A-4147-A177-3AD203B41FA5}">
                      <a16:colId xmlns:a16="http://schemas.microsoft.com/office/drawing/2014/main" xmlns="" val="3606800715"/>
                    </a:ext>
                  </a:extLst>
                </a:gridCol>
              </a:tblGrid>
              <a:tr h="349530">
                <a:tc>
                  <a:txBody>
                    <a:bodyPr/>
                    <a:lstStyle/>
                    <a:p>
                      <a:pPr algn="ctr" fontAlgn="b"/>
                      <a:r>
                        <a:rPr lang="en-US" sz="1800" kern="1200" dirty="0" smtClean="0">
                          <a:solidFill>
                            <a:schemeClr val="tx1"/>
                          </a:solidFill>
                          <a:latin typeface="+mn-lt"/>
                          <a:ea typeface="+mn-ea"/>
                          <a:cs typeface="+mn-cs"/>
                        </a:rPr>
                        <a:t>social networks</a:t>
                      </a:r>
                      <a:endParaRPr lang="en-US" sz="1800" kern="1200" dirty="0">
                        <a:solidFill>
                          <a:schemeClr val="tx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algn="ctr" fontAlgn="b"/>
                      <a:r>
                        <a:rPr lang="en-US" sz="1800" kern="1200" dirty="0" smtClean="0">
                          <a:solidFill>
                            <a:srgbClr val="7030A0"/>
                          </a:solidFill>
                          <a:latin typeface="+mn-lt"/>
                          <a:ea typeface="+mn-ea"/>
                          <a:cs typeface="+mn-cs"/>
                        </a:rPr>
                        <a:t>information retrieval</a:t>
                      </a:r>
                      <a:endParaRPr lang="en-US" sz="1800" kern="1200" dirty="0">
                        <a:solidFill>
                          <a:srgbClr val="7030A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xmlns="" val="2646868646"/>
                  </a:ext>
                </a:extLst>
              </a:tr>
              <a:tr h="349530">
                <a:tc>
                  <a:txBody>
                    <a:bodyPr/>
                    <a:lstStyle/>
                    <a:p>
                      <a:pPr algn="ctr" fontAlgn="b"/>
                      <a:r>
                        <a:rPr lang="en-US" sz="1800" kern="1200" dirty="0" smtClean="0">
                          <a:solidFill>
                            <a:srgbClr val="7030A0"/>
                          </a:solidFill>
                          <a:latin typeface="+mn-lt"/>
                          <a:ea typeface="+mn-ea"/>
                          <a:cs typeface="+mn-cs"/>
                        </a:rPr>
                        <a:t>web search</a:t>
                      </a:r>
                      <a:endParaRPr lang="en-US" sz="1800" kern="1200" dirty="0">
                        <a:solidFill>
                          <a:srgbClr val="7030A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algn="ctr" defTabSz="914400" rtl="0" eaLnBrk="1" fontAlgn="b" latinLnBrk="0" hangingPunct="1"/>
                      <a:r>
                        <a:rPr lang="en-US" sz="1800" kern="1200" dirty="0" smtClean="0">
                          <a:solidFill>
                            <a:srgbClr val="7030A0"/>
                          </a:solidFill>
                          <a:latin typeface="+mn-lt"/>
                          <a:ea typeface="+mn-ea"/>
                          <a:cs typeface="+mn-cs"/>
                        </a:rPr>
                        <a:t>text classification</a:t>
                      </a:r>
                      <a:endParaRPr lang="en-US" sz="1800" kern="1200" dirty="0">
                        <a:solidFill>
                          <a:srgbClr val="7030A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1648499613"/>
                  </a:ext>
                </a:extLst>
              </a:tr>
              <a:tr h="349530">
                <a:tc>
                  <a:txBody>
                    <a:bodyPr/>
                    <a:lstStyle/>
                    <a:p>
                      <a:pPr algn="ctr" fontAlgn="b"/>
                      <a:r>
                        <a:rPr lang="en-US" sz="1800" kern="1200" dirty="0" smtClean="0">
                          <a:solidFill>
                            <a:schemeClr val="dk1"/>
                          </a:solidFill>
                          <a:latin typeface="+mn-lt"/>
                          <a:ea typeface="+mn-ea"/>
                          <a:cs typeface="+mn-cs"/>
                        </a:rPr>
                        <a:t>time series</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rgbClr val="0070C0"/>
                          </a:solidFill>
                          <a:latin typeface="+mn-lt"/>
                          <a:ea typeface="+mn-ea"/>
                          <a:cs typeface="+mn-cs"/>
                        </a:rPr>
                        <a:t>machine learning</a:t>
                      </a:r>
                      <a:endParaRPr lang="en-US" sz="1800" kern="1200" dirty="0">
                        <a:solidFill>
                          <a:srgbClr val="0070C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570087316"/>
                  </a:ext>
                </a:extLst>
              </a:tr>
              <a:tr h="349530">
                <a:tc>
                  <a:txBody>
                    <a:bodyPr/>
                    <a:lstStyle/>
                    <a:p>
                      <a:pPr algn="ctr" fontAlgn="b"/>
                      <a:r>
                        <a:rPr lang="en-US" sz="1800" kern="1200" dirty="0" smtClean="0">
                          <a:solidFill>
                            <a:srgbClr val="7030A0"/>
                          </a:solidFill>
                          <a:latin typeface="+mn-lt"/>
                          <a:ea typeface="+mn-ea"/>
                          <a:cs typeface="+mn-cs"/>
                        </a:rPr>
                        <a:t>search engine</a:t>
                      </a:r>
                      <a:endParaRPr lang="en-US" sz="1800" kern="1200" dirty="0">
                        <a:solidFill>
                          <a:srgbClr val="7030A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rgbClr val="0070C0"/>
                          </a:solidFill>
                          <a:latin typeface="+mn-lt"/>
                          <a:ea typeface="+mn-ea"/>
                          <a:cs typeface="+mn-cs"/>
                        </a:rPr>
                        <a:t>support vector machines</a:t>
                      </a:r>
                      <a:endParaRPr lang="en-US" sz="1800" kern="1200" dirty="0">
                        <a:solidFill>
                          <a:srgbClr val="0070C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3397782136"/>
                  </a:ext>
                </a:extLst>
              </a:tr>
              <a:tr h="349530">
                <a:tc>
                  <a:txBody>
                    <a:bodyPr/>
                    <a:lstStyle/>
                    <a:p>
                      <a:pPr marL="0" algn="ctr" defTabSz="914400" rtl="0" eaLnBrk="1" fontAlgn="b" latinLnBrk="0" hangingPunct="1"/>
                      <a:r>
                        <a:rPr lang="en-US" sz="1800" kern="1200" dirty="0" smtClean="0">
                          <a:solidFill>
                            <a:schemeClr val="dk1"/>
                          </a:solidFill>
                          <a:latin typeface="+mn-lt"/>
                          <a:ea typeface="+mn-ea"/>
                          <a:cs typeface="+mn-cs"/>
                        </a:rPr>
                        <a:t>management system</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algn="ctr" defTabSz="914400" rtl="0" eaLnBrk="1" fontAlgn="b" latinLnBrk="0" hangingPunct="1"/>
                      <a:r>
                        <a:rPr lang="en-US" sz="1800" kern="1200" dirty="0" smtClean="0">
                          <a:solidFill>
                            <a:srgbClr val="7030A0"/>
                          </a:solidFill>
                          <a:latin typeface="+mn-lt"/>
                          <a:ea typeface="+mn-ea"/>
                          <a:cs typeface="+mn-cs"/>
                        </a:rPr>
                        <a:t>information extraction</a:t>
                      </a:r>
                      <a:endParaRPr lang="en-US" sz="1800" kern="1200" dirty="0">
                        <a:solidFill>
                          <a:srgbClr val="7030A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1740191947"/>
                  </a:ext>
                </a:extLst>
              </a:tr>
              <a:tr h="349530">
                <a:tc>
                  <a:txBody>
                    <a:bodyPr/>
                    <a:lstStyle/>
                    <a:p>
                      <a:pPr marL="0" algn="ctr" defTabSz="914400" rtl="0" eaLnBrk="1" fontAlgn="b" latinLnBrk="0" hangingPunct="1"/>
                      <a:r>
                        <a:rPr lang="en-US" sz="1800" kern="1200" dirty="0" smtClean="0">
                          <a:solidFill>
                            <a:schemeClr val="dk1"/>
                          </a:solidFill>
                          <a:latin typeface="+mn-lt"/>
                          <a:ea typeface="+mn-ea"/>
                          <a:cs typeface="+mn-cs"/>
                        </a:rPr>
                        <a:t>real time</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fontAlgn="b"/>
                      <a:r>
                        <a:rPr lang="en-US" sz="1800" kern="1200" dirty="0" smtClean="0">
                          <a:solidFill>
                            <a:schemeClr val="dk1"/>
                          </a:solidFill>
                          <a:latin typeface="+mn-lt"/>
                          <a:ea typeface="+mn-ea"/>
                          <a:cs typeface="+mn-cs"/>
                        </a:rPr>
                        <a:t>neural networks</a:t>
                      </a:r>
                      <a:endParaRPr lang="en-US" sz="1800" kern="1200" dirty="0">
                        <a:solidFill>
                          <a:schemeClr val="dk1"/>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1380117507"/>
                  </a:ext>
                </a:extLst>
              </a:tr>
              <a:tr h="349530">
                <a:tc>
                  <a:txBody>
                    <a:bodyPr/>
                    <a:lstStyle/>
                    <a:p>
                      <a:pPr marL="0" algn="ctr" defTabSz="914400" rtl="0" eaLnBrk="1" fontAlgn="b" latinLnBrk="0" hangingPunct="1"/>
                      <a:r>
                        <a:rPr lang="en-US" sz="1800" kern="1200" dirty="0" smtClean="0">
                          <a:solidFill>
                            <a:srgbClr val="0070C0"/>
                          </a:solidFill>
                          <a:latin typeface="+mn-lt"/>
                          <a:ea typeface="+mn-ea"/>
                          <a:cs typeface="+mn-cs"/>
                        </a:rPr>
                        <a:t>decision trees</a:t>
                      </a:r>
                      <a:endParaRPr lang="en-US" sz="1800" kern="1200" dirty="0">
                        <a:solidFill>
                          <a:srgbClr val="0070C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marL="0" algn="ctr" defTabSz="914400" rtl="0" eaLnBrk="1" fontAlgn="b" latinLnBrk="0" hangingPunct="1"/>
                      <a:r>
                        <a:rPr lang="en-US" sz="1800" kern="1200" dirty="0" smtClean="0">
                          <a:solidFill>
                            <a:srgbClr val="7030A0"/>
                          </a:solidFill>
                          <a:latin typeface="+mn-lt"/>
                          <a:ea typeface="+mn-ea"/>
                          <a:cs typeface="+mn-cs"/>
                        </a:rPr>
                        <a:t>text categorization</a:t>
                      </a:r>
                      <a:endParaRPr lang="en-US" sz="1800" kern="1200" dirty="0">
                        <a:solidFill>
                          <a:srgbClr val="7030A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2424283517"/>
                  </a:ext>
                </a:extLst>
              </a:tr>
              <a:tr h="349530">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xmlns="" val="4209190624"/>
                  </a:ext>
                </a:extLst>
              </a:tr>
              <a:tr h="349530">
                <a:tc>
                  <a:txBody>
                    <a:bodyPr/>
                    <a:lstStyle/>
                    <a:p>
                      <a:pPr algn="ctr"/>
                      <a:r>
                        <a:rPr lang="en-US" dirty="0" smtClean="0">
                          <a:solidFill>
                            <a:schemeClr val="tx1"/>
                          </a:solidFill>
                          <a:latin typeface="Gill Sans Light"/>
                          <a:cs typeface="Gill Sans Light"/>
                        </a:rPr>
                        <a:t>Topic 1</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r>
                        <a:rPr lang="en-US" dirty="0" smtClean="0">
                          <a:solidFill>
                            <a:schemeClr val="tx1"/>
                          </a:solidFill>
                          <a:latin typeface="Gill Sans Light"/>
                          <a:cs typeface="Gill Sans Light"/>
                        </a:rPr>
                        <a:t>Topic 2</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52250338"/>
                  </a:ext>
                </a:extLst>
              </a:tr>
            </a:tbl>
          </a:graphicData>
        </a:graphic>
      </p:graphicFrame>
      <p:sp>
        <p:nvSpPr>
          <p:cNvPr id="9" name="Rectangle 8"/>
          <p:cNvSpPr/>
          <p:nvPr/>
        </p:nvSpPr>
        <p:spPr>
          <a:xfrm>
            <a:off x="1169504" y="592992"/>
            <a:ext cx="4823792" cy="830997"/>
          </a:xfrm>
          <a:prstGeom prst="rect">
            <a:avLst/>
          </a:prstGeom>
        </p:spPr>
        <p:txBody>
          <a:bodyPr wrap="square">
            <a:spAutoFit/>
          </a:bodyPr>
          <a:lstStyle/>
          <a:p>
            <a:r>
              <a:rPr lang="en-US" sz="2400" dirty="0"/>
              <a:t>PDLDA </a:t>
            </a:r>
            <a:r>
              <a:rPr lang="en-US" sz="2400" dirty="0" smtClean="0"/>
              <a:t>[Lindsey </a:t>
            </a:r>
            <a:r>
              <a:rPr lang="en-US" sz="2400" dirty="0"/>
              <a:t>et al</a:t>
            </a:r>
            <a:r>
              <a:rPr lang="en-US" sz="2400" dirty="0" smtClean="0"/>
              <a:t>. 12] – Strategy 1 </a:t>
            </a:r>
            <a:r>
              <a:rPr lang="en-US" sz="2400" dirty="0" smtClean="0">
                <a:solidFill>
                  <a:schemeClr val="tx1">
                    <a:lumMod val="75000"/>
                    <a:lumOff val="25000"/>
                  </a:schemeClr>
                </a:solidFill>
              </a:rPr>
              <a:t>(</a:t>
            </a:r>
            <a:r>
              <a:rPr lang="en-US" sz="2400" dirty="0" smtClean="0">
                <a:solidFill>
                  <a:srgbClr val="FF0000"/>
                </a:solidFill>
              </a:rPr>
              <a:t>3.72 hours</a:t>
            </a:r>
            <a:r>
              <a:rPr lang="en-US" sz="2400" dirty="0" smtClean="0">
                <a:solidFill>
                  <a:schemeClr val="tx1">
                    <a:lumMod val="75000"/>
                    <a:lumOff val="25000"/>
                  </a:schemeClr>
                </a:solidFill>
              </a:rPr>
              <a:t>)</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4782038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030" y="5598795"/>
            <a:ext cx="10113264" cy="822960"/>
          </a:xfrm>
        </p:spPr>
        <p:txBody>
          <a:bodyPr/>
          <a:lstStyle/>
          <a:p>
            <a:pPr>
              <a:defRPr/>
            </a:pPr>
            <a:r>
              <a:rPr lang="en-US" dirty="0" err="1" smtClean="0"/>
              <a:t>ToPMine</a:t>
            </a:r>
            <a:r>
              <a:rPr lang="en-US" dirty="0" smtClean="0"/>
              <a:t>:  Experiments </a:t>
            </a:r>
            <a:r>
              <a:rPr lang="en-US" dirty="0"/>
              <a:t>on </a:t>
            </a:r>
            <a:r>
              <a:rPr lang="en-US" dirty="0" smtClean="0"/>
              <a:t>DBLP Abstracts</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75</a:t>
            </a:fld>
            <a:endParaRPr lang="en-US" dirty="0"/>
          </a:p>
        </p:txBody>
      </p:sp>
      <p:pic>
        <p:nvPicPr>
          <p:cNvPr id="3" name="Picture 2"/>
          <p:cNvPicPr>
            <a:picLocks noChangeAspect="1"/>
          </p:cNvPicPr>
          <p:nvPr/>
        </p:nvPicPr>
        <p:blipFill>
          <a:blip r:embed="rId3"/>
          <a:stretch>
            <a:fillRect/>
          </a:stretch>
        </p:blipFill>
        <p:spPr>
          <a:xfrm>
            <a:off x="0" y="386955"/>
            <a:ext cx="12192000" cy="4497132"/>
          </a:xfrm>
          <a:prstGeom prst="rect">
            <a:avLst/>
          </a:prstGeom>
        </p:spPr>
      </p:pic>
    </p:spTree>
    <p:extLst>
      <p:ext uri="{BB962C8B-B14F-4D97-AF65-F5344CB8AC3E}">
        <p14:creationId xmlns:p14="http://schemas.microsoft.com/office/powerpoint/2010/main" val="39115961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030" y="5598795"/>
            <a:ext cx="10113264" cy="822960"/>
          </a:xfrm>
        </p:spPr>
        <p:txBody>
          <a:bodyPr/>
          <a:lstStyle/>
          <a:p>
            <a:pPr>
              <a:defRPr/>
            </a:pPr>
            <a:r>
              <a:rPr lang="en-US" dirty="0" err="1" smtClean="0"/>
              <a:t>ToPMine</a:t>
            </a:r>
            <a:r>
              <a:rPr lang="en-US" dirty="0" smtClean="0"/>
              <a:t>:  Experiments </a:t>
            </a:r>
            <a:r>
              <a:rPr lang="en-US" dirty="0"/>
              <a:t>on </a:t>
            </a:r>
            <a:r>
              <a:rPr lang="en-US" dirty="0" smtClean="0"/>
              <a:t>Associate Press News (1989)</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76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26"/>
            <a:ext cx="12192000" cy="588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649727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030" y="5598795"/>
            <a:ext cx="10113264" cy="822960"/>
          </a:xfrm>
        </p:spPr>
        <p:txBody>
          <a:bodyPr/>
          <a:lstStyle/>
          <a:p>
            <a:pPr>
              <a:defRPr/>
            </a:pPr>
            <a:r>
              <a:rPr lang="en-US" dirty="0" err="1" smtClean="0"/>
              <a:t>ToPMine</a:t>
            </a:r>
            <a:r>
              <a:rPr lang="en-US" dirty="0" smtClean="0"/>
              <a:t>:  Experiments </a:t>
            </a:r>
            <a:r>
              <a:rPr lang="en-US" dirty="0"/>
              <a:t>on </a:t>
            </a:r>
            <a:r>
              <a:rPr lang="en-US" dirty="0" smtClean="0"/>
              <a:t>Yelp Reviews</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77</a:t>
            </a:fld>
            <a:endParaRPr lang="en-US" dirty="0"/>
          </a:p>
        </p:txBody>
      </p:sp>
      <p:pic>
        <p:nvPicPr>
          <p:cNvPr id="6" name="Content Placeholder 8"/>
          <p:cNvPicPr>
            <a:picLocks noChangeAspect="1"/>
          </p:cNvPicPr>
          <p:nvPr/>
        </p:nvPicPr>
        <p:blipFill rotWithShape="1">
          <a:blip r:embed="rId3">
            <a:extLst>
              <a:ext uri="{28A0092B-C50C-407E-A947-70E740481C1C}">
                <a14:useLocalDpi xmlns:a14="http://schemas.microsoft.com/office/drawing/2010/main" val="0"/>
              </a:ext>
            </a:extLst>
          </a:blip>
          <a:srcRect l="-49" t="8" r="556" b="1631"/>
          <a:stretch/>
        </p:blipFill>
        <p:spPr>
          <a:xfrm>
            <a:off x="-31259" y="0"/>
            <a:ext cx="12210182" cy="5796366"/>
          </a:xfrm>
          <a:prstGeom prst="rect">
            <a:avLst/>
          </a:prstGeom>
          <a:blipFill>
            <a:blip r:embed="rId4"/>
            <a:stretch>
              <a:fillRect/>
            </a:stretch>
          </a:blipFill>
        </p:spPr>
      </p:pic>
    </p:spTree>
    <p:extLst>
      <p:ext uri="{BB962C8B-B14F-4D97-AF65-F5344CB8AC3E}">
        <p14:creationId xmlns:p14="http://schemas.microsoft.com/office/powerpoint/2010/main" val="11691854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FAB73BC-B049-4115-A692-8D63A059BFB8}" type="slidenum">
              <a:rPr lang="en-US" smtClean="0"/>
              <a:t>78</a:t>
            </a:fld>
            <a:endParaRPr lang="en-US" dirty="0"/>
          </a:p>
        </p:txBody>
      </p:sp>
      <p:sp>
        <p:nvSpPr>
          <p:cNvPr id="2" name="Title 1"/>
          <p:cNvSpPr>
            <a:spLocks noGrp="1"/>
          </p:cNvSpPr>
          <p:nvPr>
            <p:ph type="title" idx="4294967295"/>
          </p:nvPr>
        </p:nvSpPr>
        <p:spPr>
          <a:xfrm>
            <a:off x="0" y="4161690"/>
            <a:ext cx="4556564" cy="2192215"/>
          </a:xfrm>
        </p:spPr>
        <p:style>
          <a:lnRef idx="3">
            <a:schemeClr val="lt1"/>
          </a:lnRef>
          <a:fillRef idx="1">
            <a:schemeClr val="accent2"/>
          </a:fillRef>
          <a:effectRef idx="1">
            <a:schemeClr val="accent2"/>
          </a:effectRef>
          <a:fontRef idx="minor">
            <a:schemeClr val="lt1"/>
          </a:fontRef>
        </p:style>
        <p:txBody>
          <a:bodyPr>
            <a:normAutofit/>
          </a:bodyPr>
          <a:lstStyle/>
          <a:p>
            <a:r>
              <a:rPr lang="en-US" sz="3600" dirty="0" smtClean="0">
                <a:solidFill>
                  <a:srgbClr val="FFFFFF"/>
                </a:solidFill>
                <a:latin typeface="+mj-lt"/>
                <a:ea typeface="+mj-ea"/>
                <a:cs typeface="+mj-cs"/>
              </a:rPr>
              <a:t> </a:t>
            </a:r>
            <a:endParaRPr lang="en-US" sz="3600" dirty="0">
              <a:solidFill>
                <a:srgbClr val="FFFFFF"/>
              </a:solidFill>
              <a:latin typeface="+mj-lt"/>
              <a:ea typeface="+mj-ea"/>
              <a:cs typeface="+mj-cs"/>
            </a:endParaRPr>
          </a:p>
        </p:txBody>
      </p:sp>
      <p:sp>
        <p:nvSpPr>
          <p:cNvPr id="27" name="Title 1"/>
          <p:cNvSpPr txBox="1">
            <a:spLocks/>
          </p:cNvSpPr>
          <p:nvPr/>
        </p:nvSpPr>
        <p:spPr>
          <a:xfrm>
            <a:off x="678083" y="4677568"/>
            <a:ext cx="3200400" cy="1160461"/>
          </a:xfrm>
          <a:prstGeom prst="rect">
            <a:avLst/>
          </a:prstGeom>
          <a:ln>
            <a:noFill/>
          </a:ln>
        </p:spPr>
        <p:style>
          <a:lnRef idx="3">
            <a:schemeClr val="lt1"/>
          </a:lnRef>
          <a:fillRef idx="1">
            <a:schemeClr val="accent2"/>
          </a:fillRef>
          <a:effectRef idx="1">
            <a:schemeClr val="accent2"/>
          </a:effectRef>
          <a:fontRef idx="minor">
            <a:schemeClr val="lt1"/>
          </a:fontRef>
        </p:style>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dirty="0" smtClean="0">
                <a:solidFill>
                  <a:srgbClr val="FFFFFF"/>
                </a:solidFill>
                <a:latin typeface="+mj-lt"/>
                <a:ea typeface="+mj-ea"/>
                <a:cs typeface="+mj-cs"/>
              </a:rPr>
              <a:t>Comparison of three strategies</a:t>
            </a:r>
            <a:endParaRPr lang="en-US" sz="3600" dirty="0">
              <a:solidFill>
                <a:srgbClr val="FFFFFF"/>
              </a:solidFill>
              <a:latin typeface="+mj-lt"/>
              <a:ea typeface="+mj-ea"/>
              <a:cs typeface="+mj-cs"/>
            </a:endParaRPr>
          </a:p>
        </p:txBody>
      </p:sp>
      <p:sp>
        <p:nvSpPr>
          <p:cNvPr id="28" name="Rectangle 27"/>
          <p:cNvSpPr/>
          <p:nvPr/>
        </p:nvSpPr>
        <p:spPr>
          <a:xfrm>
            <a:off x="172512" y="2960401"/>
            <a:ext cx="4526363" cy="461665"/>
          </a:xfrm>
          <a:prstGeom prst="rect">
            <a:avLst/>
          </a:prstGeom>
        </p:spPr>
        <p:txBody>
          <a:bodyPr wrap="square">
            <a:spAutoFit/>
          </a:bodyPr>
          <a:lstStyle/>
          <a:p>
            <a:r>
              <a:rPr lang="en-US" sz="2400" dirty="0"/>
              <a:t>s</a:t>
            </a:r>
            <a:r>
              <a:rPr lang="en-US" sz="2400" dirty="0" smtClean="0"/>
              <a:t>trategy 3 &gt; strategy 2 &gt; strategy 1</a:t>
            </a:r>
            <a:endParaRPr lang="en-US" sz="2400" dirty="0"/>
          </a:p>
        </p:txBody>
      </p:sp>
      <p:sp>
        <p:nvSpPr>
          <p:cNvPr id="29" name="Rounded Rectangle 28"/>
          <p:cNvSpPr/>
          <p:nvPr/>
        </p:nvSpPr>
        <p:spPr>
          <a:xfrm>
            <a:off x="543662" y="2329064"/>
            <a:ext cx="2869045" cy="510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400" dirty="0" smtClean="0"/>
              <a:t>Runtime evaluation</a:t>
            </a:r>
            <a:endParaRPr lang="en-US" sz="2400" dirty="0"/>
          </a:p>
        </p:txBody>
      </p:sp>
      <p:sp>
        <p:nvSpPr>
          <p:cNvPr id="25"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t>Comparison of Strategies on Runtime</a:t>
            </a:r>
            <a:endParaRPr lang="en-US" dirty="0"/>
          </a:p>
        </p:txBody>
      </p:sp>
      <p:pic>
        <p:nvPicPr>
          <p:cNvPr id="4" name="Picture 3"/>
          <p:cNvPicPr>
            <a:picLocks noChangeAspect="1"/>
          </p:cNvPicPr>
          <p:nvPr/>
        </p:nvPicPr>
        <p:blipFill>
          <a:blip r:embed="rId3"/>
          <a:stretch>
            <a:fillRect/>
          </a:stretch>
        </p:blipFill>
        <p:spPr>
          <a:xfrm>
            <a:off x="4560274" y="2014716"/>
            <a:ext cx="7497034" cy="3927627"/>
          </a:xfrm>
          <a:prstGeom prst="rect">
            <a:avLst/>
          </a:prstGeom>
        </p:spPr>
      </p:pic>
    </p:spTree>
    <p:extLst>
      <p:ext uri="{BB962C8B-B14F-4D97-AF65-F5344CB8AC3E}">
        <p14:creationId xmlns:p14="http://schemas.microsoft.com/office/powerpoint/2010/main" val="30834755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FAB73BC-B049-4115-A692-8D63A059BFB8}" type="slidenum">
              <a:rPr lang="en-US" smtClean="0"/>
              <a:t>79</a:t>
            </a:fld>
            <a:endParaRPr lang="en-US" dirty="0"/>
          </a:p>
        </p:txBody>
      </p:sp>
      <p:sp>
        <p:nvSpPr>
          <p:cNvPr id="2" name="Title 1"/>
          <p:cNvSpPr>
            <a:spLocks noGrp="1"/>
          </p:cNvSpPr>
          <p:nvPr>
            <p:ph type="title" idx="4294967295"/>
          </p:nvPr>
        </p:nvSpPr>
        <p:spPr>
          <a:xfrm>
            <a:off x="0" y="4161690"/>
            <a:ext cx="4556564" cy="2192215"/>
          </a:xfrm>
        </p:spPr>
        <p:style>
          <a:lnRef idx="3">
            <a:schemeClr val="lt1"/>
          </a:lnRef>
          <a:fillRef idx="1">
            <a:schemeClr val="accent2"/>
          </a:fillRef>
          <a:effectRef idx="1">
            <a:schemeClr val="accent2"/>
          </a:effectRef>
          <a:fontRef idx="minor">
            <a:schemeClr val="lt1"/>
          </a:fontRef>
        </p:style>
        <p:txBody>
          <a:bodyPr>
            <a:normAutofit/>
          </a:bodyPr>
          <a:lstStyle/>
          <a:p>
            <a:r>
              <a:rPr lang="en-US" sz="3600" dirty="0" smtClean="0">
                <a:solidFill>
                  <a:srgbClr val="FFFFFF"/>
                </a:solidFill>
                <a:latin typeface="+mj-lt"/>
                <a:ea typeface="+mj-ea"/>
                <a:cs typeface="+mj-cs"/>
              </a:rPr>
              <a:t> </a:t>
            </a:r>
            <a:endParaRPr lang="en-US" sz="3600" dirty="0">
              <a:solidFill>
                <a:srgbClr val="FFFFFF"/>
              </a:solidFill>
              <a:latin typeface="+mj-lt"/>
              <a:ea typeface="+mj-ea"/>
              <a:cs typeface="+mj-cs"/>
            </a:endParaRPr>
          </a:p>
        </p:txBody>
      </p:sp>
      <p:sp>
        <p:nvSpPr>
          <p:cNvPr id="27" name="Title 1"/>
          <p:cNvSpPr txBox="1">
            <a:spLocks/>
          </p:cNvSpPr>
          <p:nvPr/>
        </p:nvSpPr>
        <p:spPr>
          <a:xfrm>
            <a:off x="678083" y="4677568"/>
            <a:ext cx="3200400" cy="1160461"/>
          </a:xfrm>
          <a:prstGeom prst="rect">
            <a:avLst/>
          </a:prstGeom>
          <a:ln>
            <a:noFill/>
          </a:ln>
        </p:spPr>
        <p:style>
          <a:lnRef idx="3">
            <a:schemeClr val="lt1"/>
          </a:lnRef>
          <a:fillRef idx="1">
            <a:schemeClr val="accent2"/>
          </a:fillRef>
          <a:effectRef idx="1">
            <a:schemeClr val="accent2"/>
          </a:effectRef>
          <a:fontRef idx="minor">
            <a:schemeClr val="lt1"/>
          </a:fontRef>
        </p:style>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dirty="0" smtClean="0">
                <a:solidFill>
                  <a:srgbClr val="FFFFFF"/>
                </a:solidFill>
                <a:latin typeface="+mj-lt"/>
                <a:ea typeface="+mj-ea"/>
                <a:cs typeface="+mj-cs"/>
              </a:rPr>
              <a:t>Comparison of three strategies</a:t>
            </a:r>
            <a:endParaRPr lang="en-US" sz="3600" dirty="0">
              <a:solidFill>
                <a:srgbClr val="FFFFFF"/>
              </a:solidFill>
              <a:latin typeface="+mj-lt"/>
              <a:ea typeface="+mj-ea"/>
              <a:cs typeface="+mj-cs"/>
            </a:endParaRPr>
          </a:p>
        </p:txBody>
      </p:sp>
      <p:sp>
        <p:nvSpPr>
          <p:cNvPr id="28" name="Rectangle 27"/>
          <p:cNvSpPr/>
          <p:nvPr/>
        </p:nvSpPr>
        <p:spPr>
          <a:xfrm>
            <a:off x="461136" y="2998890"/>
            <a:ext cx="4526363" cy="461665"/>
          </a:xfrm>
          <a:prstGeom prst="rect">
            <a:avLst/>
          </a:prstGeom>
        </p:spPr>
        <p:txBody>
          <a:bodyPr wrap="square">
            <a:spAutoFit/>
          </a:bodyPr>
          <a:lstStyle/>
          <a:p>
            <a:r>
              <a:rPr lang="en-US" sz="2400" dirty="0"/>
              <a:t>s</a:t>
            </a:r>
            <a:r>
              <a:rPr lang="en-US" sz="2400" dirty="0" smtClean="0"/>
              <a:t>trategy 3 &gt; strategy 2 &gt; strategy 1</a:t>
            </a:r>
            <a:endParaRPr lang="en-US" sz="2400" dirty="0"/>
          </a:p>
        </p:txBody>
      </p:sp>
      <p:sp>
        <p:nvSpPr>
          <p:cNvPr id="29" name="Rounded Rectangle 28"/>
          <p:cNvSpPr/>
          <p:nvPr/>
        </p:nvSpPr>
        <p:spPr>
          <a:xfrm>
            <a:off x="1178636" y="2329063"/>
            <a:ext cx="2869045" cy="510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400" dirty="0"/>
              <a:t>Coherence of topics </a:t>
            </a:r>
          </a:p>
        </p:txBody>
      </p:sp>
      <p:pic>
        <p:nvPicPr>
          <p:cNvPr id="31" name="Picture 30"/>
          <p:cNvPicPr>
            <a:picLocks noChangeAspect="1"/>
          </p:cNvPicPr>
          <p:nvPr/>
        </p:nvPicPr>
        <p:blipFill rotWithShape="1">
          <a:blip r:embed="rId3"/>
          <a:srcRect l="33813" r="33140" b="12186"/>
          <a:stretch/>
        </p:blipFill>
        <p:spPr>
          <a:xfrm>
            <a:off x="5246370" y="2541205"/>
            <a:ext cx="6226394" cy="3647223"/>
          </a:xfrm>
          <a:prstGeom prst="rect">
            <a:avLst/>
          </a:prstGeom>
        </p:spPr>
      </p:pic>
      <p:sp>
        <p:nvSpPr>
          <p:cNvPr id="32"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t>Comparison of Strategies on Topical Coherence</a:t>
            </a:r>
            <a:endParaRPr lang="en-US" dirty="0"/>
          </a:p>
        </p:txBody>
      </p:sp>
    </p:spTree>
    <p:extLst>
      <p:ext uri="{BB962C8B-B14F-4D97-AF65-F5344CB8AC3E}">
        <p14:creationId xmlns:p14="http://schemas.microsoft.com/office/powerpoint/2010/main" val="3306249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57730"/>
            <a:ext cx="10332270" cy="1751183"/>
          </a:xfrm>
        </p:spPr>
        <p:txBody>
          <a:bodyPr>
            <a:normAutofit/>
          </a:bodyPr>
          <a:lstStyle/>
          <a:p>
            <a:r>
              <a:rPr lang="en-US" dirty="0" smtClean="0"/>
              <a:t>Text-Attached Information Network for </a:t>
            </a:r>
            <a:br>
              <a:rPr lang="en-US" dirty="0" smtClean="0"/>
            </a:br>
            <a:r>
              <a:rPr lang="en-US" dirty="0" smtClean="0"/>
              <a:t>Unstructured and Loosely-Structured </a:t>
            </a:r>
            <a:r>
              <a:rPr lang="en-US" baseline="0" dirty="0" smtClean="0"/>
              <a:t>Data</a:t>
            </a:r>
            <a:endParaRPr lang="en-US" dirty="0"/>
          </a:p>
        </p:txBody>
      </p:sp>
      <p:sp>
        <p:nvSpPr>
          <p:cNvPr id="5" name="Content Placeholder 5"/>
          <p:cNvSpPr txBox="1">
            <a:spLocks/>
          </p:cNvSpPr>
          <p:nvPr/>
        </p:nvSpPr>
        <p:spPr>
          <a:xfrm>
            <a:off x="1097278" y="1845734"/>
            <a:ext cx="1005840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2400" dirty="0" smtClean="0"/>
          </a:p>
        </p:txBody>
      </p:sp>
      <p:sp>
        <p:nvSpPr>
          <p:cNvPr id="16" name="Striped Right Arrow 15"/>
          <p:cNvSpPr/>
          <p:nvPr/>
        </p:nvSpPr>
        <p:spPr>
          <a:xfrm rot="2243756">
            <a:off x="2421529" y="4189126"/>
            <a:ext cx="455884" cy="265731"/>
          </a:xfrm>
          <a:prstGeom prst="strip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p>
        </p:txBody>
      </p:sp>
      <p:sp>
        <p:nvSpPr>
          <p:cNvPr id="17" name="Striped Right Arrow 16"/>
          <p:cNvSpPr/>
          <p:nvPr/>
        </p:nvSpPr>
        <p:spPr>
          <a:xfrm rot="5400000">
            <a:off x="5286627" y="4179021"/>
            <a:ext cx="487093" cy="286834"/>
          </a:xfrm>
          <a:prstGeom prst="striped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p>
        </p:txBody>
      </p:sp>
      <p:sp>
        <p:nvSpPr>
          <p:cNvPr id="18" name="Striped Right Arrow 17"/>
          <p:cNvSpPr/>
          <p:nvPr/>
        </p:nvSpPr>
        <p:spPr>
          <a:xfrm rot="8243644">
            <a:off x="8091631" y="4181381"/>
            <a:ext cx="487092" cy="281219"/>
          </a:xfrm>
          <a:prstGeom prst="striped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p>
        </p:txBody>
      </p:sp>
      <p:sp>
        <p:nvSpPr>
          <p:cNvPr id="54" name="Oval 53"/>
          <p:cNvSpPr/>
          <p:nvPr/>
        </p:nvSpPr>
        <p:spPr>
          <a:xfrm>
            <a:off x="5309053" y="3725647"/>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55" name="Oval 54"/>
          <p:cNvSpPr/>
          <p:nvPr/>
        </p:nvSpPr>
        <p:spPr>
          <a:xfrm>
            <a:off x="4327714" y="2354774"/>
            <a:ext cx="165100" cy="165100"/>
          </a:xfrm>
          <a:prstGeom prst="ellipse">
            <a:avLst/>
          </a:prstGeom>
          <a:solidFill>
            <a:srgbClr val="008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56" name="Oval 55"/>
          <p:cNvSpPr/>
          <p:nvPr/>
        </p:nvSpPr>
        <p:spPr>
          <a:xfrm>
            <a:off x="4602352" y="3016414"/>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57" name="Oval 56"/>
          <p:cNvSpPr/>
          <p:nvPr/>
        </p:nvSpPr>
        <p:spPr>
          <a:xfrm>
            <a:off x="6149018" y="2436743"/>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59" name="Straight Connector 58"/>
          <p:cNvCxnSpPr>
            <a:stCxn id="56" idx="7"/>
            <a:endCxn id="61" idx="1"/>
          </p:cNvCxnSpPr>
          <p:nvPr/>
        </p:nvCxnSpPr>
        <p:spPr>
          <a:xfrm flipV="1">
            <a:off x="4743274" y="2708205"/>
            <a:ext cx="462768" cy="332387"/>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61" idx="1"/>
          </p:cNvCxnSpPr>
          <p:nvPr/>
        </p:nvCxnSpPr>
        <p:spPr>
          <a:xfrm flipH="1" flipV="1">
            <a:off x="4452953" y="2404723"/>
            <a:ext cx="753089" cy="303482"/>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5206042" y="2525642"/>
            <a:ext cx="365125" cy="365125"/>
          </a:xfrm>
          <a:prstGeom prst="rect">
            <a:avLst/>
          </a:prstGeom>
          <a:solidFill>
            <a:schemeClr val="accent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2" name="Rectangle 61"/>
          <p:cNvSpPr/>
          <p:nvPr/>
        </p:nvSpPr>
        <p:spPr>
          <a:xfrm>
            <a:off x="5358442" y="2678042"/>
            <a:ext cx="365125" cy="365125"/>
          </a:xfrm>
          <a:prstGeom prst="rect">
            <a:avLst/>
          </a:prstGeom>
          <a:solidFill>
            <a:schemeClr val="accent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3" name="Rectangle 62"/>
          <p:cNvSpPr/>
          <p:nvPr/>
        </p:nvSpPr>
        <p:spPr>
          <a:xfrm>
            <a:off x="5510841" y="2830443"/>
            <a:ext cx="908675" cy="337014"/>
          </a:xfrm>
          <a:prstGeom prst="rect">
            <a:avLst/>
          </a:prstGeom>
          <a:solidFill>
            <a:schemeClr val="accent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news</a:t>
            </a:r>
            <a:endParaRPr lang="en-US" sz="2400" dirty="0">
              <a:solidFill>
                <a:srgbClr val="000000"/>
              </a:solidFill>
            </a:endParaRPr>
          </a:p>
        </p:txBody>
      </p:sp>
      <p:sp>
        <p:nvSpPr>
          <p:cNvPr id="64" name="Oval 63"/>
          <p:cNvSpPr/>
          <p:nvPr/>
        </p:nvSpPr>
        <p:spPr>
          <a:xfrm>
            <a:off x="5815998" y="2160768"/>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5" name="Oval 64"/>
          <p:cNvSpPr/>
          <p:nvPr/>
        </p:nvSpPr>
        <p:spPr>
          <a:xfrm>
            <a:off x="4686310" y="3251218"/>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6" name="Oval 65"/>
          <p:cNvSpPr/>
          <p:nvPr/>
        </p:nvSpPr>
        <p:spPr>
          <a:xfrm>
            <a:off x="4622812" y="3713166"/>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67" name="Straight Connector 66"/>
          <p:cNvCxnSpPr>
            <a:stCxn id="66" idx="7"/>
          </p:cNvCxnSpPr>
          <p:nvPr/>
        </p:nvCxnSpPr>
        <p:spPr>
          <a:xfrm flipV="1">
            <a:off x="4763734" y="3047847"/>
            <a:ext cx="617891" cy="689497"/>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64" idx="4"/>
            <a:endCxn id="63" idx="0"/>
          </p:cNvCxnSpPr>
          <p:nvPr/>
        </p:nvCxnSpPr>
        <p:spPr>
          <a:xfrm>
            <a:off x="5898548" y="2325868"/>
            <a:ext cx="66631" cy="504575"/>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54" idx="7"/>
            <a:endCxn id="63" idx="2"/>
          </p:cNvCxnSpPr>
          <p:nvPr/>
        </p:nvCxnSpPr>
        <p:spPr>
          <a:xfrm flipV="1">
            <a:off x="5449975" y="3167457"/>
            <a:ext cx="515204" cy="582368"/>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61" idx="1"/>
            <a:endCxn id="65" idx="7"/>
          </p:cNvCxnSpPr>
          <p:nvPr/>
        </p:nvCxnSpPr>
        <p:spPr>
          <a:xfrm flipH="1">
            <a:off x="4827232" y="2708205"/>
            <a:ext cx="378810" cy="56719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57" idx="3"/>
          </p:cNvCxnSpPr>
          <p:nvPr/>
        </p:nvCxnSpPr>
        <p:spPr>
          <a:xfrm flipH="1">
            <a:off x="5677358" y="2577665"/>
            <a:ext cx="495838" cy="127919"/>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a:off x="1441538" y="3047583"/>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3" name="Oval 102"/>
          <p:cNvSpPr/>
          <p:nvPr/>
        </p:nvSpPr>
        <p:spPr>
          <a:xfrm>
            <a:off x="2194456" y="3593756"/>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4" name="Oval 103"/>
          <p:cNvSpPr/>
          <p:nvPr/>
        </p:nvSpPr>
        <p:spPr>
          <a:xfrm>
            <a:off x="2702101" y="2172814"/>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106" name="Straight Connector 105"/>
          <p:cNvCxnSpPr>
            <a:stCxn id="103" idx="0"/>
          </p:cNvCxnSpPr>
          <p:nvPr/>
        </p:nvCxnSpPr>
        <p:spPr>
          <a:xfrm flipH="1" flipV="1">
            <a:off x="2012072" y="3064544"/>
            <a:ext cx="264934" cy="529212"/>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102" idx="7"/>
          </p:cNvCxnSpPr>
          <p:nvPr/>
        </p:nvCxnSpPr>
        <p:spPr>
          <a:xfrm flipV="1">
            <a:off x="1582460" y="2606257"/>
            <a:ext cx="481377" cy="465504"/>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108" name="Rectangle 107"/>
          <p:cNvSpPr/>
          <p:nvPr/>
        </p:nvSpPr>
        <p:spPr>
          <a:xfrm>
            <a:off x="1841587" y="2558632"/>
            <a:ext cx="365125" cy="365125"/>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9" name="Rectangle 108"/>
          <p:cNvSpPr/>
          <p:nvPr/>
        </p:nvSpPr>
        <p:spPr>
          <a:xfrm>
            <a:off x="1993987" y="2711032"/>
            <a:ext cx="365125" cy="365125"/>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10" name="Rectangle 109"/>
          <p:cNvSpPr/>
          <p:nvPr/>
        </p:nvSpPr>
        <p:spPr>
          <a:xfrm>
            <a:off x="2146386" y="2863433"/>
            <a:ext cx="1163846" cy="340554"/>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papers</a:t>
            </a:r>
            <a:endParaRPr lang="en-US" sz="2400" dirty="0">
              <a:solidFill>
                <a:srgbClr val="000000"/>
              </a:solidFill>
            </a:endParaRPr>
          </a:p>
        </p:txBody>
      </p:sp>
      <p:cxnSp>
        <p:nvCxnSpPr>
          <p:cNvPr id="113" name="Straight Connector 112"/>
          <p:cNvCxnSpPr>
            <a:stCxn id="103" idx="6"/>
          </p:cNvCxnSpPr>
          <p:nvPr/>
        </p:nvCxnSpPr>
        <p:spPr>
          <a:xfrm flipV="1">
            <a:off x="2359556" y="3196507"/>
            <a:ext cx="411166" cy="47979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1632748" y="3016275"/>
            <a:ext cx="379324" cy="559628"/>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04" idx="2"/>
          </p:cNvCxnSpPr>
          <p:nvPr/>
        </p:nvCxnSpPr>
        <p:spPr>
          <a:xfrm flipH="1">
            <a:off x="2190750" y="2255364"/>
            <a:ext cx="511351" cy="332108"/>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26" name="Oval 125"/>
          <p:cNvSpPr/>
          <p:nvPr/>
        </p:nvSpPr>
        <p:spPr>
          <a:xfrm>
            <a:off x="1452648" y="3512890"/>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6" name="Oval 135"/>
          <p:cNvSpPr/>
          <p:nvPr/>
        </p:nvSpPr>
        <p:spPr>
          <a:xfrm>
            <a:off x="3204810" y="3747767"/>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137" name="Straight Connector 136"/>
          <p:cNvCxnSpPr>
            <a:endCxn id="136" idx="1"/>
          </p:cNvCxnSpPr>
          <p:nvPr/>
        </p:nvCxnSpPr>
        <p:spPr>
          <a:xfrm>
            <a:off x="2902661" y="3213002"/>
            <a:ext cx="326327" cy="558943"/>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1890375" y="3381375"/>
            <a:ext cx="184731" cy="400110"/>
          </a:xfrm>
          <a:prstGeom prst="rect">
            <a:avLst/>
          </a:prstGeom>
          <a:noFill/>
        </p:spPr>
        <p:txBody>
          <a:bodyPr wrap="none" rtlCol="0">
            <a:spAutoFit/>
          </a:bodyPr>
          <a:lstStyle/>
          <a:p>
            <a:endParaRPr lang="en-US" sz="2000" dirty="0"/>
          </a:p>
        </p:txBody>
      </p:sp>
      <p:sp>
        <p:nvSpPr>
          <p:cNvPr id="72" name="Oval 71"/>
          <p:cNvSpPr/>
          <p:nvPr/>
        </p:nvSpPr>
        <p:spPr>
          <a:xfrm>
            <a:off x="9544051" y="3622523"/>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3" name="Oval 72"/>
          <p:cNvSpPr/>
          <p:nvPr/>
        </p:nvSpPr>
        <p:spPr>
          <a:xfrm>
            <a:off x="8315326" y="3076423"/>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4" name="Oval 73"/>
          <p:cNvSpPr/>
          <p:nvPr/>
        </p:nvSpPr>
        <p:spPr>
          <a:xfrm>
            <a:off x="8293101" y="3705073"/>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5" name="Oval 74"/>
          <p:cNvSpPr/>
          <p:nvPr/>
        </p:nvSpPr>
        <p:spPr>
          <a:xfrm>
            <a:off x="9658351" y="2498573"/>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76" name="Straight Connector 75"/>
          <p:cNvCxnSpPr>
            <a:endCxn id="79" idx="1"/>
          </p:cNvCxnSpPr>
          <p:nvPr/>
        </p:nvCxnSpPr>
        <p:spPr>
          <a:xfrm>
            <a:off x="8413750" y="2419197"/>
            <a:ext cx="301625" cy="350838"/>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74" idx="7"/>
          </p:cNvCxnSpPr>
          <p:nvPr/>
        </p:nvCxnSpPr>
        <p:spPr>
          <a:xfrm flipV="1">
            <a:off x="8434023" y="2650972"/>
            <a:ext cx="551227" cy="107827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73" idx="7"/>
          </p:cNvCxnSpPr>
          <p:nvPr/>
        </p:nvCxnSpPr>
        <p:spPr>
          <a:xfrm flipV="1">
            <a:off x="8456248" y="2635097"/>
            <a:ext cx="481377" cy="465504"/>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8715375" y="2587472"/>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80" name="Rectangle 79"/>
          <p:cNvSpPr/>
          <p:nvPr/>
        </p:nvSpPr>
        <p:spPr>
          <a:xfrm>
            <a:off x="8867775" y="2739872"/>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81" name="Rectangle 80"/>
          <p:cNvSpPr/>
          <p:nvPr/>
        </p:nvSpPr>
        <p:spPr>
          <a:xfrm>
            <a:off x="9020174" y="2892273"/>
            <a:ext cx="1067255" cy="346216"/>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tweets</a:t>
            </a:r>
            <a:endParaRPr lang="en-US" sz="2400" dirty="0">
              <a:solidFill>
                <a:schemeClr val="tx1"/>
              </a:solidFill>
            </a:endParaRPr>
          </a:p>
        </p:txBody>
      </p:sp>
      <p:sp>
        <p:nvSpPr>
          <p:cNvPr id="82" name="Oval 81"/>
          <p:cNvSpPr/>
          <p:nvPr/>
        </p:nvSpPr>
        <p:spPr>
          <a:xfrm>
            <a:off x="8269818" y="2255589"/>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83" name="Oval 82"/>
          <p:cNvSpPr/>
          <p:nvPr/>
        </p:nvSpPr>
        <p:spPr>
          <a:xfrm>
            <a:off x="7453486" y="2851175"/>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84" name="Oval 83"/>
          <p:cNvSpPr/>
          <p:nvPr/>
        </p:nvSpPr>
        <p:spPr>
          <a:xfrm>
            <a:off x="7637374" y="3478077"/>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85" name="Straight Connector 84"/>
          <p:cNvCxnSpPr>
            <a:stCxn id="84" idx="6"/>
          </p:cNvCxnSpPr>
          <p:nvPr/>
        </p:nvCxnSpPr>
        <p:spPr>
          <a:xfrm flipV="1">
            <a:off x="7802474" y="3245783"/>
            <a:ext cx="1235786" cy="314844"/>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82" idx="6"/>
            <a:endCxn id="81" idx="0"/>
          </p:cNvCxnSpPr>
          <p:nvPr/>
        </p:nvCxnSpPr>
        <p:spPr>
          <a:xfrm>
            <a:off x="8434918" y="2338139"/>
            <a:ext cx="1118884" cy="554134"/>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72" idx="0"/>
            <a:endCxn id="81" idx="2"/>
          </p:cNvCxnSpPr>
          <p:nvPr/>
        </p:nvCxnSpPr>
        <p:spPr>
          <a:xfrm flipH="1" flipV="1">
            <a:off x="9553802" y="3238489"/>
            <a:ext cx="72799" cy="384034"/>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79" idx="1"/>
            <a:endCxn id="83" idx="6"/>
          </p:cNvCxnSpPr>
          <p:nvPr/>
        </p:nvCxnSpPr>
        <p:spPr>
          <a:xfrm flipH="1">
            <a:off x="7618586" y="2770035"/>
            <a:ext cx="1096789" cy="16369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75" idx="6"/>
          </p:cNvCxnSpPr>
          <p:nvPr/>
        </p:nvCxnSpPr>
        <p:spPr>
          <a:xfrm flipH="1">
            <a:off x="9186691" y="2581123"/>
            <a:ext cx="636760" cy="18629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0" name="Rectangle 89"/>
          <p:cNvSpPr/>
          <p:nvPr/>
        </p:nvSpPr>
        <p:spPr>
          <a:xfrm>
            <a:off x="2795201" y="2005565"/>
            <a:ext cx="1027543" cy="3323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venue</a:t>
            </a:r>
            <a:endParaRPr lang="en-US" sz="2400" dirty="0">
              <a:solidFill>
                <a:schemeClr val="tx1"/>
              </a:solidFill>
            </a:endParaRPr>
          </a:p>
        </p:txBody>
      </p:sp>
      <p:sp>
        <p:nvSpPr>
          <p:cNvPr id="91" name="Rectangle 90"/>
          <p:cNvSpPr/>
          <p:nvPr/>
        </p:nvSpPr>
        <p:spPr>
          <a:xfrm>
            <a:off x="1899669" y="3756370"/>
            <a:ext cx="1061227" cy="3202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author</a:t>
            </a:r>
            <a:endParaRPr lang="en-US" sz="2400" dirty="0">
              <a:solidFill>
                <a:schemeClr val="tx1"/>
              </a:solidFill>
            </a:endParaRPr>
          </a:p>
        </p:txBody>
      </p:sp>
      <p:sp>
        <p:nvSpPr>
          <p:cNvPr id="92" name="Rectangle 91"/>
          <p:cNvSpPr/>
          <p:nvPr/>
        </p:nvSpPr>
        <p:spPr>
          <a:xfrm>
            <a:off x="5371340" y="3611413"/>
            <a:ext cx="1195912" cy="35075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person</a:t>
            </a:r>
            <a:endParaRPr lang="en-US" sz="2400" dirty="0">
              <a:solidFill>
                <a:schemeClr val="tx1"/>
              </a:solidFill>
            </a:endParaRPr>
          </a:p>
        </p:txBody>
      </p:sp>
      <p:sp>
        <p:nvSpPr>
          <p:cNvPr id="93" name="Rectangle 92"/>
          <p:cNvSpPr/>
          <p:nvPr/>
        </p:nvSpPr>
        <p:spPr>
          <a:xfrm>
            <a:off x="3978794" y="2065214"/>
            <a:ext cx="1193046" cy="27826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location</a:t>
            </a:r>
            <a:endParaRPr lang="en-US" sz="2400" dirty="0">
              <a:solidFill>
                <a:schemeClr val="tx1"/>
              </a:solidFill>
            </a:endParaRPr>
          </a:p>
        </p:txBody>
      </p:sp>
      <p:sp>
        <p:nvSpPr>
          <p:cNvPr id="94" name="Rectangle 93"/>
          <p:cNvSpPr/>
          <p:nvPr/>
        </p:nvSpPr>
        <p:spPr>
          <a:xfrm>
            <a:off x="5311661" y="1820285"/>
            <a:ext cx="1861538" cy="291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organization</a:t>
            </a:r>
            <a:endParaRPr lang="en-US" sz="2400" dirty="0">
              <a:solidFill>
                <a:schemeClr val="tx1"/>
              </a:solidFill>
            </a:endParaRPr>
          </a:p>
        </p:txBody>
      </p:sp>
      <p:sp>
        <p:nvSpPr>
          <p:cNvPr id="95" name="Rectangle 94"/>
          <p:cNvSpPr/>
          <p:nvPr/>
        </p:nvSpPr>
        <p:spPr>
          <a:xfrm>
            <a:off x="7173199" y="2498573"/>
            <a:ext cx="1027629" cy="31830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twitter</a:t>
            </a:r>
            <a:endParaRPr lang="en-US" sz="2400" dirty="0">
              <a:solidFill>
                <a:schemeClr val="tx1"/>
              </a:solidFill>
            </a:endParaRPr>
          </a:p>
        </p:txBody>
      </p:sp>
      <p:sp>
        <p:nvSpPr>
          <p:cNvPr id="96" name="Rectangle 95"/>
          <p:cNvSpPr/>
          <p:nvPr/>
        </p:nvSpPr>
        <p:spPr>
          <a:xfrm>
            <a:off x="8296097" y="3672120"/>
            <a:ext cx="942641" cy="3459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URL</a:t>
            </a:r>
            <a:endParaRPr lang="en-US" sz="2400" dirty="0">
              <a:solidFill>
                <a:schemeClr val="tx1"/>
              </a:solidFill>
            </a:endParaRPr>
          </a:p>
        </p:txBody>
      </p:sp>
      <p:sp>
        <p:nvSpPr>
          <p:cNvPr id="97" name="Rectangle 96"/>
          <p:cNvSpPr/>
          <p:nvPr/>
        </p:nvSpPr>
        <p:spPr>
          <a:xfrm>
            <a:off x="8186318" y="1960100"/>
            <a:ext cx="1224381" cy="30669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hashtag</a:t>
            </a:r>
            <a:endParaRPr lang="en-US" sz="2400" dirty="0">
              <a:solidFill>
                <a:schemeClr val="tx1"/>
              </a:solidFill>
            </a:endParaRPr>
          </a:p>
        </p:txBody>
      </p:sp>
      <p:sp>
        <p:nvSpPr>
          <p:cNvPr id="98" name="Oval 97"/>
          <p:cNvSpPr/>
          <p:nvPr/>
        </p:nvSpPr>
        <p:spPr>
          <a:xfrm>
            <a:off x="6748411" y="6024833"/>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99" name="Oval 98"/>
          <p:cNvSpPr/>
          <p:nvPr/>
        </p:nvSpPr>
        <p:spPr>
          <a:xfrm>
            <a:off x="5519686" y="5478733"/>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0" name="Oval 99"/>
          <p:cNvSpPr/>
          <p:nvPr/>
        </p:nvSpPr>
        <p:spPr>
          <a:xfrm>
            <a:off x="5497461" y="6107383"/>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1" name="Oval 100"/>
          <p:cNvSpPr/>
          <p:nvPr/>
        </p:nvSpPr>
        <p:spPr>
          <a:xfrm>
            <a:off x="6862711" y="4900883"/>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105" name="Straight Connector 104"/>
          <p:cNvCxnSpPr>
            <a:stCxn id="119" idx="3"/>
            <a:endCxn id="114" idx="1"/>
          </p:cNvCxnSpPr>
          <p:nvPr/>
        </p:nvCxnSpPr>
        <p:spPr>
          <a:xfrm>
            <a:off x="5871460" y="4679665"/>
            <a:ext cx="48275" cy="49268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100" idx="7"/>
          </p:cNvCxnSpPr>
          <p:nvPr/>
        </p:nvCxnSpPr>
        <p:spPr>
          <a:xfrm flipV="1">
            <a:off x="5638383" y="5053282"/>
            <a:ext cx="551227" cy="107827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stCxn id="99" idx="5"/>
          </p:cNvCxnSpPr>
          <p:nvPr/>
        </p:nvCxnSpPr>
        <p:spPr>
          <a:xfrm flipV="1">
            <a:off x="5660608" y="5037407"/>
            <a:ext cx="481377" cy="582248"/>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114" name="Rectangle 113"/>
          <p:cNvSpPr/>
          <p:nvPr/>
        </p:nvSpPr>
        <p:spPr>
          <a:xfrm>
            <a:off x="5919735" y="4989782"/>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15" name="Rectangle 114"/>
          <p:cNvSpPr/>
          <p:nvPr/>
        </p:nvSpPr>
        <p:spPr>
          <a:xfrm>
            <a:off x="6072135" y="5142182"/>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18" name="Rectangle 117"/>
          <p:cNvSpPr/>
          <p:nvPr/>
        </p:nvSpPr>
        <p:spPr>
          <a:xfrm>
            <a:off x="6224535" y="5294582"/>
            <a:ext cx="842704" cy="370007"/>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text</a:t>
            </a:r>
            <a:endParaRPr lang="en-US" sz="2400" dirty="0">
              <a:solidFill>
                <a:schemeClr val="tx1"/>
              </a:solidFill>
            </a:endParaRPr>
          </a:p>
        </p:txBody>
      </p:sp>
      <p:sp>
        <p:nvSpPr>
          <p:cNvPr id="119" name="Oval 118"/>
          <p:cNvSpPr/>
          <p:nvPr/>
        </p:nvSpPr>
        <p:spPr>
          <a:xfrm>
            <a:off x="5847282" y="4538743"/>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20" name="Oval 119"/>
          <p:cNvSpPr/>
          <p:nvPr/>
        </p:nvSpPr>
        <p:spPr>
          <a:xfrm>
            <a:off x="4657846" y="5253485"/>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21" name="Oval 120"/>
          <p:cNvSpPr/>
          <p:nvPr/>
        </p:nvSpPr>
        <p:spPr>
          <a:xfrm>
            <a:off x="4841734" y="5880387"/>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122" name="Straight Connector 121"/>
          <p:cNvCxnSpPr>
            <a:stCxn id="121" idx="7"/>
          </p:cNvCxnSpPr>
          <p:nvPr/>
        </p:nvCxnSpPr>
        <p:spPr>
          <a:xfrm flipV="1">
            <a:off x="4982656" y="5648093"/>
            <a:ext cx="1259964" cy="256472"/>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119" idx="6"/>
            <a:endCxn id="118" idx="0"/>
          </p:cNvCxnSpPr>
          <p:nvPr/>
        </p:nvCxnSpPr>
        <p:spPr>
          <a:xfrm>
            <a:off x="6012382" y="4621293"/>
            <a:ext cx="633505" cy="673289"/>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98" idx="1"/>
            <a:endCxn id="118" idx="2"/>
          </p:cNvCxnSpPr>
          <p:nvPr/>
        </p:nvCxnSpPr>
        <p:spPr>
          <a:xfrm flipH="1" flipV="1">
            <a:off x="6645887" y="5664589"/>
            <a:ext cx="126702" cy="384422"/>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a:stCxn id="114" idx="1"/>
            <a:endCxn id="120" idx="6"/>
          </p:cNvCxnSpPr>
          <p:nvPr/>
        </p:nvCxnSpPr>
        <p:spPr>
          <a:xfrm flipH="1">
            <a:off x="4822946" y="5172345"/>
            <a:ext cx="1096789" cy="16369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1" idx="2"/>
          </p:cNvCxnSpPr>
          <p:nvPr/>
        </p:nvCxnSpPr>
        <p:spPr>
          <a:xfrm flipH="1">
            <a:off x="6391051" y="4983433"/>
            <a:ext cx="471660" cy="18629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8" name="Rectangle 127"/>
          <p:cNvSpPr/>
          <p:nvPr/>
        </p:nvSpPr>
        <p:spPr>
          <a:xfrm>
            <a:off x="2875832" y="5691898"/>
            <a:ext cx="2131002" cy="3689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entity (given or extracted)</a:t>
            </a:r>
            <a:endParaRPr lang="en-US" sz="2400" dirty="0">
              <a:solidFill>
                <a:schemeClr val="tx1"/>
              </a:solidFill>
            </a:endParaRPr>
          </a:p>
        </p:txBody>
      </p:sp>
      <p:sp>
        <p:nvSpPr>
          <p:cNvPr id="3" name="Slide Number Placeholder 2"/>
          <p:cNvSpPr>
            <a:spLocks noGrp="1"/>
          </p:cNvSpPr>
          <p:nvPr>
            <p:ph type="sldNum" sz="quarter" idx="12"/>
          </p:nvPr>
        </p:nvSpPr>
        <p:spPr/>
        <p:txBody>
          <a:bodyPr/>
          <a:lstStyle/>
          <a:p>
            <a:fld id="{6113E31D-E2AB-40D1-8B51-AFA5AFEF393A}" type="slidenum">
              <a:rPr lang="en-US" smtClean="0"/>
              <a:t>8</a:t>
            </a:fld>
            <a:endParaRPr lang="en-US" dirty="0"/>
          </a:p>
        </p:txBody>
      </p:sp>
    </p:spTree>
    <p:extLst>
      <p:ext uri="{BB962C8B-B14F-4D97-AF65-F5344CB8AC3E}">
        <p14:creationId xmlns:p14="http://schemas.microsoft.com/office/powerpoint/2010/main" val="41931590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FAB73BC-B049-4115-A692-8D63A059BFB8}" type="slidenum">
              <a:rPr lang="en-US" smtClean="0"/>
              <a:t>80</a:t>
            </a:fld>
            <a:endParaRPr lang="en-US" dirty="0"/>
          </a:p>
        </p:txBody>
      </p:sp>
      <p:sp>
        <p:nvSpPr>
          <p:cNvPr id="2" name="Title 1"/>
          <p:cNvSpPr>
            <a:spLocks noGrp="1"/>
          </p:cNvSpPr>
          <p:nvPr>
            <p:ph type="title" idx="4294967295"/>
          </p:nvPr>
        </p:nvSpPr>
        <p:spPr>
          <a:xfrm>
            <a:off x="0" y="4161690"/>
            <a:ext cx="4556564" cy="2192215"/>
          </a:xfrm>
        </p:spPr>
        <p:style>
          <a:lnRef idx="3">
            <a:schemeClr val="lt1"/>
          </a:lnRef>
          <a:fillRef idx="1">
            <a:schemeClr val="accent2"/>
          </a:fillRef>
          <a:effectRef idx="1">
            <a:schemeClr val="accent2"/>
          </a:effectRef>
          <a:fontRef idx="minor">
            <a:schemeClr val="lt1"/>
          </a:fontRef>
        </p:style>
        <p:txBody>
          <a:bodyPr>
            <a:normAutofit/>
          </a:bodyPr>
          <a:lstStyle/>
          <a:p>
            <a:r>
              <a:rPr lang="en-US" sz="3600" dirty="0" smtClean="0">
                <a:solidFill>
                  <a:srgbClr val="FFFFFF"/>
                </a:solidFill>
                <a:latin typeface="+mj-lt"/>
                <a:ea typeface="+mj-ea"/>
                <a:cs typeface="+mj-cs"/>
              </a:rPr>
              <a:t> </a:t>
            </a:r>
            <a:endParaRPr lang="en-US" sz="3600" dirty="0">
              <a:solidFill>
                <a:srgbClr val="FFFFFF"/>
              </a:solidFill>
              <a:latin typeface="+mj-lt"/>
              <a:ea typeface="+mj-ea"/>
              <a:cs typeface="+mj-cs"/>
            </a:endParaRPr>
          </a:p>
        </p:txBody>
      </p:sp>
      <p:sp>
        <p:nvSpPr>
          <p:cNvPr id="27" name="Title 1"/>
          <p:cNvSpPr txBox="1">
            <a:spLocks/>
          </p:cNvSpPr>
          <p:nvPr/>
        </p:nvSpPr>
        <p:spPr>
          <a:xfrm>
            <a:off x="678083" y="4677568"/>
            <a:ext cx="3200400" cy="1160461"/>
          </a:xfrm>
          <a:prstGeom prst="rect">
            <a:avLst/>
          </a:prstGeom>
          <a:ln>
            <a:noFill/>
          </a:ln>
        </p:spPr>
        <p:style>
          <a:lnRef idx="3">
            <a:schemeClr val="lt1"/>
          </a:lnRef>
          <a:fillRef idx="1">
            <a:schemeClr val="accent2"/>
          </a:fillRef>
          <a:effectRef idx="1">
            <a:schemeClr val="accent2"/>
          </a:effectRef>
          <a:fontRef idx="minor">
            <a:schemeClr val="lt1"/>
          </a:fontRef>
        </p:style>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dirty="0" smtClean="0">
                <a:solidFill>
                  <a:srgbClr val="FFFFFF"/>
                </a:solidFill>
                <a:latin typeface="+mj-lt"/>
                <a:ea typeface="+mj-ea"/>
                <a:cs typeface="+mj-cs"/>
              </a:rPr>
              <a:t>Comparison of three strategies</a:t>
            </a:r>
            <a:endParaRPr lang="en-US" sz="3600" dirty="0">
              <a:solidFill>
                <a:srgbClr val="FFFFFF"/>
              </a:solidFill>
              <a:latin typeface="+mj-lt"/>
              <a:ea typeface="+mj-ea"/>
              <a:cs typeface="+mj-cs"/>
            </a:endParaRPr>
          </a:p>
        </p:txBody>
      </p:sp>
      <p:sp>
        <p:nvSpPr>
          <p:cNvPr id="28" name="Rectangle 27"/>
          <p:cNvSpPr/>
          <p:nvPr/>
        </p:nvSpPr>
        <p:spPr>
          <a:xfrm>
            <a:off x="172512" y="2960401"/>
            <a:ext cx="4526363" cy="461665"/>
          </a:xfrm>
          <a:prstGeom prst="rect">
            <a:avLst/>
          </a:prstGeom>
        </p:spPr>
        <p:txBody>
          <a:bodyPr wrap="square">
            <a:spAutoFit/>
          </a:bodyPr>
          <a:lstStyle/>
          <a:p>
            <a:r>
              <a:rPr lang="en-US" sz="2400" dirty="0"/>
              <a:t>s</a:t>
            </a:r>
            <a:r>
              <a:rPr lang="en-US" sz="2400" dirty="0" smtClean="0"/>
              <a:t>trategy 3 &gt; strategy 2 &gt; strategy 1</a:t>
            </a:r>
            <a:endParaRPr lang="en-US" sz="2400" dirty="0"/>
          </a:p>
        </p:txBody>
      </p:sp>
      <p:sp>
        <p:nvSpPr>
          <p:cNvPr id="29" name="Rounded Rectangle 28"/>
          <p:cNvSpPr/>
          <p:nvPr/>
        </p:nvSpPr>
        <p:spPr>
          <a:xfrm>
            <a:off x="543662" y="2329064"/>
            <a:ext cx="2869045" cy="510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400" dirty="0" smtClean="0"/>
              <a:t>Phrase intrusion</a:t>
            </a:r>
            <a:endParaRPr lang="en-US" sz="2400" dirty="0"/>
          </a:p>
        </p:txBody>
      </p:sp>
      <p:pic>
        <p:nvPicPr>
          <p:cNvPr id="3" name="Picture 2"/>
          <p:cNvPicPr>
            <a:picLocks noChangeAspect="1"/>
          </p:cNvPicPr>
          <p:nvPr/>
        </p:nvPicPr>
        <p:blipFill>
          <a:blip r:embed="rId3"/>
          <a:stretch>
            <a:fillRect/>
          </a:stretch>
        </p:blipFill>
        <p:spPr>
          <a:xfrm>
            <a:off x="4675723" y="1745502"/>
            <a:ext cx="7228719" cy="4239312"/>
          </a:xfrm>
          <a:prstGeom prst="rect">
            <a:avLst/>
          </a:prstGeom>
        </p:spPr>
      </p:pic>
      <p:sp>
        <p:nvSpPr>
          <p:cNvPr id="25"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t>Comparison of Strategies with Phrase Intrusion</a:t>
            </a:r>
            <a:endParaRPr lang="en-US" dirty="0"/>
          </a:p>
        </p:txBody>
      </p:sp>
    </p:spTree>
    <p:extLst>
      <p:ext uri="{BB962C8B-B14F-4D97-AF65-F5344CB8AC3E}">
        <p14:creationId xmlns:p14="http://schemas.microsoft.com/office/powerpoint/2010/main" val="17850701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FAB73BC-B049-4115-A692-8D63A059BFB8}" type="slidenum">
              <a:rPr lang="en-US" smtClean="0"/>
              <a:t>81</a:t>
            </a:fld>
            <a:endParaRPr lang="en-US" dirty="0"/>
          </a:p>
        </p:txBody>
      </p:sp>
      <p:sp>
        <p:nvSpPr>
          <p:cNvPr id="2" name="Title 1"/>
          <p:cNvSpPr>
            <a:spLocks noGrp="1"/>
          </p:cNvSpPr>
          <p:nvPr>
            <p:ph type="title" idx="4294967295"/>
          </p:nvPr>
        </p:nvSpPr>
        <p:spPr>
          <a:xfrm>
            <a:off x="0" y="4161690"/>
            <a:ext cx="4556564" cy="2192215"/>
          </a:xfrm>
        </p:spPr>
        <p:style>
          <a:lnRef idx="3">
            <a:schemeClr val="lt1"/>
          </a:lnRef>
          <a:fillRef idx="1">
            <a:schemeClr val="accent2"/>
          </a:fillRef>
          <a:effectRef idx="1">
            <a:schemeClr val="accent2"/>
          </a:effectRef>
          <a:fontRef idx="minor">
            <a:schemeClr val="lt1"/>
          </a:fontRef>
        </p:style>
        <p:txBody>
          <a:bodyPr>
            <a:normAutofit/>
          </a:bodyPr>
          <a:lstStyle/>
          <a:p>
            <a:r>
              <a:rPr lang="en-US" sz="3600" dirty="0" smtClean="0">
                <a:solidFill>
                  <a:srgbClr val="FFFFFF"/>
                </a:solidFill>
                <a:latin typeface="+mj-lt"/>
                <a:ea typeface="+mj-ea"/>
                <a:cs typeface="+mj-cs"/>
              </a:rPr>
              <a:t> </a:t>
            </a:r>
            <a:endParaRPr lang="en-US" sz="3600" dirty="0">
              <a:solidFill>
                <a:srgbClr val="FFFFFF"/>
              </a:solidFill>
              <a:latin typeface="+mj-lt"/>
              <a:ea typeface="+mj-ea"/>
              <a:cs typeface="+mj-cs"/>
            </a:endParaRPr>
          </a:p>
        </p:txBody>
      </p:sp>
      <p:sp>
        <p:nvSpPr>
          <p:cNvPr id="27" name="Title 1"/>
          <p:cNvSpPr txBox="1">
            <a:spLocks/>
          </p:cNvSpPr>
          <p:nvPr/>
        </p:nvSpPr>
        <p:spPr>
          <a:xfrm>
            <a:off x="678083" y="4677568"/>
            <a:ext cx="3200400" cy="1160461"/>
          </a:xfrm>
          <a:prstGeom prst="rect">
            <a:avLst/>
          </a:prstGeom>
          <a:ln>
            <a:noFill/>
          </a:ln>
        </p:spPr>
        <p:style>
          <a:lnRef idx="3">
            <a:schemeClr val="lt1"/>
          </a:lnRef>
          <a:fillRef idx="1">
            <a:schemeClr val="accent2"/>
          </a:fillRef>
          <a:effectRef idx="1">
            <a:schemeClr val="accent2"/>
          </a:effectRef>
          <a:fontRef idx="minor">
            <a:schemeClr val="lt1"/>
          </a:fontRef>
        </p:style>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dirty="0" smtClean="0">
                <a:solidFill>
                  <a:srgbClr val="FFFFFF"/>
                </a:solidFill>
                <a:latin typeface="+mj-lt"/>
                <a:ea typeface="+mj-ea"/>
                <a:cs typeface="+mj-cs"/>
              </a:rPr>
              <a:t>Comparison of three strategies</a:t>
            </a:r>
            <a:endParaRPr lang="en-US" sz="3600" dirty="0">
              <a:solidFill>
                <a:srgbClr val="FFFFFF"/>
              </a:solidFill>
              <a:latin typeface="+mj-lt"/>
              <a:ea typeface="+mj-ea"/>
              <a:cs typeface="+mj-cs"/>
            </a:endParaRPr>
          </a:p>
        </p:txBody>
      </p:sp>
      <p:sp>
        <p:nvSpPr>
          <p:cNvPr id="28" name="Rectangle 27"/>
          <p:cNvSpPr/>
          <p:nvPr/>
        </p:nvSpPr>
        <p:spPr>
          <a:xfrm>
            <a:off x="172512" y="2960401"/>
            <a:ext cx="4526363" cy="461665"/>
          </a:xfrm>
          <a:prstGeom prst="rect">
            <a:avLst/>
          </a:prstGeom>
        </p:spPr>
        <p:txBody>
          <a:bodyPr wrap="square">
            <a:spAutoFit/>
          </a:bodyPr>
          <a:lstStyle/>
          <a:p>
            <a:r>
              <a:rPr lang="en-US" sz="2400" dirty="0"/>
              <a:t>s</a:t>
            </a:r>
            <a:r>
              <a:rPr lang="en-US" sz="2400" dirty="0" smtClean="0"/>
              <a:t>trategy 3 &gt; strategy 2 &gt; strategy 1</a:t>
            </a:r>
            <a:endParaRPr lang="en-US" sz="2400" dirty="0"/>
          </a:p>
        </p:txBody>
      </p:sp>
      <p:sp>
        <p:nvSpPr>
          <p:cNvPr id="29" name="Rounded Rectangle 28"/>
          <p:cNvSpPr/>
          <p:nvPr/>
        </p:nvSpPr>
        <p:spPr>
          <a:xfrm>
            <a:off x="543662" y="2329064"/>
            <a:ext cx="2869045" cy="510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400" dirty="0" smtClean="0"/>
              <a:t>Phrase quality</a:t>
            </a:r>
            <a:endParaRPr lang="en-US" sz="2400" dirty="0"/>
          </a:p>
        </p:txBody>
      </p:sp>
      <p:sp>
        <p:nvSpPr>
          <p:cNvPr id="25"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t>Comparison of Strategies on Phrase Quality</a:t>
            </a:r>
            <a:endParaRPr lang="en-US" dirty="0"/>
          </a:p>
        </p:txBody>
      </p:sp>
      <p:pic>
        <p:nvPicPr>
          <p:cNvPr id="4" name="Picture 3"/>
          <p:cNvPicPr>
            <a:picLocks noChangeAspect="1"/>
          </p:cNvPicPr>
          <p:nvPr/>
        </p:nvPicPr>
        <p:blipFill>
          <a:blip r:embed="rId3"/>
          <a:stretch>
            <a:fillRect/>
          </a:stretch>
        </p:blipFill>
        <p:spPr>
          <a:xfrm>
            <a:off x="4830702" y="1412879"/>
            <a:ext cx="7361298" cy="4367469"/>
          </a:xfrm>
          <a:prstGeom prst="rect">
            <a:avLst/>
          </a:prstGeom>
        </p:spPr>
      </p:pic>
    </p:spTree>
    <p:extLst>
      <p:ext uri="{BB962C8B-B14F-4D97-AF65-F5344CB8AC3E}">
        <p14:creationId xmlns:p14="http://schemas.microsoft.com/office/powerpoint/2010/main" val="9595702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Topical N-Gram Mining</a:t>
            </a:r>
            <a:endParaRPr lang="en-US" dirty="0"/>
          </a:p>
        </p:txBody>
      </p:sp>
      <p:sp>
        <p:nvSpPr>
          <p:cNvPr id="7" name="Content Placeholder 6"/>
          <p:cNvSpPr>
            <a:spLocks noGrp="1"/>
          </p:cNvSpPr>
          <p:nvPr>
            <p:ph idx="1"/>
          </p:nvPr>
        </p:nvSpPr>
        <p:spPr>
          <a:xfrm>
            <a:off x="1039050" y="1845734"/>
            <a:ext cx="10116630" cy="4485468"/>
          </a:xfrm>
        </p:spPr>
        <p:txBody>
          <a:bodyPr>
            <a:normAutofit lnSpcReduction="10000"/>
          </a:bodyPr>
          <a:lstStyle/>
          <a:p>
            <a:pPr>
              <a:buFont typeface="Wingdings" panose="05000000000000000000" pitchFamily="2" charset="2"/>
              <a:buChar char="q"/>
            </a:pPr>
            <a:r>
              <a:rPr lang="en-US" sz="2400" dirty="0" smtClean="0"/>
              <a:t> Strategy 1: generate bag-of-words -&gt; generate sequence of tokens</a:t>
            </a:r>
          </a:p>
          <a:p>
            <a:pPr lvl="1"/>
            <a:r>
              <a:rPr lang="en-US" sz="2200" dirty="0" smtClean="0"/>
              <a:t>integrated complex model; phrase quality and topic inference rely on each other</a:t>
            </a:r>
          </a:p>
          <a:p>
            <a:pPr lvl="1"/>
            <a:r>
              <a:rPr lang="en-US" sz="2200" dirty="0" smtClean="0"/>
              <a:t>slow and </a:t>
            </a:r>
            <a:r>
              <a:rPr lang="en-US" sz="2200" dirty="0" err="1" smtClean="0"/>
              <a:t>overfitting</a:t>
            </a:r>
            <a:endParaRPr lang="en-US" sz="2200" dirty="0" smtClean="0"/>
          </a:p>
          <a:p>
            <a:pPr>
              <a:buFont typeface="Wingdings" panose="05000000000000000000" pitchFamily="2" charset="2"/>
              <a:buChar char="q"/>
            </a:pPr>
            <a:r>
              <a:rPr lang="en-US" sz="2400" dirty="0" smtClean="0"/>
              <a:t> Strategy 2: post bag-of-words model inference, visualize topics with n-grams</a:t>
            </a:r>
          </a:p>
          <a:p>
            <a:pPr lvl="1"/>
            <a:r>
              <a:rPr lang="en-US" sz="2200" dirty="0" smtClean="0"/>
              <a:t>phrase quality relies on topic labels for unigrams</a:t>
            </a:r>
          </a:p>
          <a:p>
            <a:pPr lvl="1"/>
            <a:r>
              <a:rPr lang="en-US" sz="2200" dirty="0" smtClean="0"/>
              <a:t>can be fast </a:t>
            </a:r>
          </a:p>
          <a:p>
            <a:pPr lvl="1"/>
            <a:r>
              <a:rPr lang="en-US" sz="2200" dirty="0" smtClean="0"/>
              <a:t>generally high-quality topics and phrases</a:t>
            </a:r>
          </a:p>
          <a:p>
            <a:pPr>
              <a:buFont typeface="Wingdings" panose="05000000000000000000" pitchFamily="2" charset="2"/>
              <a:buChar char="q"/>
            </a:pPr>
            <a:r>
              <a:rPr lang="en-US" sz="2400" dirty="0" smtClean="0"/>
              <a:t> Strategy 3: prior bag-of-words model inference, mine phrases and impose to the bag-of-words model </a:t>
            </a:r>
          </a:p>
          <a:p>
            <a:pPr lvl="1"/>
            <a:r>
              <a:rPr lang="en-US" sz="2200" dirty="0" smtClean="0"/>
              <a:t>topic inference relies on correct segmentation of documents, but not sensitive</a:t>
            </a:r>
          </a:p>
          <a:p>
            <a:pPr lvl="1"/>
            <a:r>
              <a:rPr lang="en-US" sz="2200" dirty="0"/>
              <a:t>c</a:t>
            </a:r>
            <a:r>
              <a:rPr lang="en-US" sz="2200" dirty="0" smtClean="0"/>
              <a:t>an be fast</a:t>
            </a:r>
          </a:p>
          <a:p>
            <a:pPr lvl="1"/>
            <a:r>
              <a:rPr lang="en-US" sz="2200" dirty="0"/>
              <a:t>generally high-quality topics and phrases</a:t>
            </a:r>
          </a:p>
          <a:p>
            <a:pPr lvl="1"/>
            <a:endParaRPr lang="en-US" sz="2200" dirty="0"/>
          </a:p>
        </p:txBody>
      </p:sp>
      <p:sp>
        <p:nvSpPr>
          <p:cNvPr id="4" name="Slide Number Placeholder 3"/>
          <p:cNvSpPr>
            <a:spLocks noGrp="1"/>
          </p:cNvSpPr>
          <p:nvPr>
            <p:ph type="sldNum" sz="quarter" idx="12"/>
          </p:nvPr>
        </p:nvSpPr>
        <p:spPr/>
        <p:txBody>
          <a:bodyPr/>
          <a:lstStyle/>
          <a:p>
            <a:fld id="{6113E31D-E2AB-40D1-8B51-AFA5AFEF393A}" type="slidenum">
              <a:rPr lang="en-US" smtClean="0"/>
              <a:t>82</a:t>
            </a:fld>
            <a:endParaRPr lang="en-US" dirty="0"/>
          </a:p>
        </p:txBody>
      </p:sp>
    </p:spTree>
    <p:extLst>
      <p:ext uri="{BB962C8B-B14F-4D97-AF65-F5344CB8AC3E}">
        <p14:creationId xmlns:p14="http://schemas.microsoft.com/office/powerpoint/2010/main" val="38808406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Methodologies of Topic Mining</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83</a:t>
            </a:fld>
            <a:endParaRPr lang="en-US" dirty="0"/>
          </a:p>
        </p:txBody>
      </p:sp>
      <p:graphicFrame>
        <p:nvGraphicFramePr>
          <p:cNvPr id="6" name="Diagram 5"/>
          <p:cNvGraphicFramePr/>
          <p:nvPr>
            <p:extLst>
              <p:ext uri="{D42A27DB-BD31-4B8C-83A1-F6EECF244321}">
                <p14:modId xmlns:p14="http://schemas.microsoft.com/office/powerpoint/2010/main" val="3599535894"/>
              </p:ext>
            </p:extLst>
          </p:nvPr>
        </p:nvGraphicFramePr>
        <p:xfrm>
          <a:off x="1027523" y="1951346"/>
          <a:ext cx="10322350" cy="4147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68060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Only -&gt; Text + Entity</a:t>
            </a:r>
            <a:endParaRPr lang="en-US" dirty="0"/>
          </a:p>
        </p:txBody>
      </p:sp>
      <p:sp>
        <p:nvSpPr>
          <p:cNvPr id="3" name="Content Placeholder 2"/>
          <p:cNvSpPr>
            <a:spLocks noGrp="1"/>
          </p:cNvSpPr>
          <p:nvPr>
            <p:ph idx="1"/>
          </p:nvPr>
        </p:nvSpPr>
        <p:spPr>
          <a:xfrm>
            <a:off x="7041484" y="4498821"/>
            <a:ext cx="4280135" cy="1206628"/>
          </a:xfrm>
        </p:spPr>
        <p:txBody>
          <a:bodyPr>
            <a:noAutofit/>
          </a:bodyPr>
          <a:lstStyle/>
          <a:p>
            <a:pPr>
              <a:buFont typeface="Wingdings" panose="05000000000000000000" pitchFamily="2" charset="2"/>
              <a:buChar char="q"/>
            </a:pPr>
            <a:r>
              <a:rPr lang="en-US" sz="2400" dirty="0" smtClean="0"/>
              <a:t> What should be the output?</a:t>
            </a:r>
          </a:p>
          <a:p>
            <a:pPr>
              <a:buFont typeface="Wingdings" panose="05000000000000000000" pitchFamily="2" charset="2"/>
              <a:buChar char="q"/>
            </a:pPr>
            <a:r>
              <a:rPr lang="en-US" sz="2400" dirty="0" smtClean="0"/>
              <a:t> How to use linked entity information?</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84</a:t>
            </a:fld>
            <a:endParaRPr lang="en-US" dirty="0"/>
          </a:p>
        </p:txBody>
      </p:sp>
      <p:sp>
        <p:nvSpPr>
          <p:cNvPr id="6" name="Oval 5"/>
          <p:cNvSpPr/>
          <p:nvPr/>
        </p:nvSpPr>
        <p:spPr>
          <a:xfrm>
            <a:off x="3073064" y="5772022"/>
            <a:ext cx="165100" cy="165118"/>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844339" y="5225922"/>
            <a:ext cx="165100" cy="165118"/>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822114" y="5854572"/>
            <a:ext cx="165100" cy="165118"/>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187364" y="4648072"/>
            <a:ext cx="165100" cy="165118"/>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16" idx="3"/>
            <a:endCxn id="13" idx="1"/>
          </p:cNvCxnSpPr>
          <p:nvPr/>
        </p:nvCxnSpPr>
        <p:spPr>
          <a:xfrm>
            <a:off x="1414972" y="4269844"/>
            <a:ext cx="829416" cy="649709"/>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8" idx="7"/>
          </p:cNvCxnSpPr>
          <p:nvPr/>
        </p:nvCxnSpPr>
        <p:spPr>
          <a:xfrm flipV="1">
            <a:off x="1963036" y="4800472"/>
            <a:ext cx="551227" cy="1078281"/>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7" idx="5"/>
          </p:cNvCxnSpPr>
          <p:nvPr/>
        </p:nvCxnSpPr>
        <p:spPr>
          <a:xfrm flipV="1">
            <a:off x="1985261" y="4784596"/>
            <a:ext cx="481377" cy="582263"/>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244388" y="4736971"/>
            <a:ext cx="365125" cy="365164"/>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396788" y="4889371"/>
            <a:ext cx="365125" cy="365164"/>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549188" y="5041771"/>
            <a:ext cx="842704" cy="370046"/>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text</a:t>
            </a:r>
            <a:endParaRPr lang="en-US" sz="2000" dirty="0">
              <a:solidFill>
                <a:schemeClr val="tx1"/>
              </a:solidFill>
            </a:endParaRPr>
          </a:p>
        </p:txBody>
      </p:sp>
      <p:sp>
        <p:nvSpPr>
          <p:cNvPr id="16" name="Oval 15"/>
          <p:cNvSpPr/>
          <p:nvPr/>
        </p:nvSpPr>
        <p:spPr>
          <a:xfrm>
            <a:off x="1390794" y="4128907"/>
            <a:ext cx="165100" cy="165118"/>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982499" y="5000674"/>
            <a:ext cx="165100" cy="165118"/>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1166387" y="5627576"/>
            <a:ext cx="165100" cy="165118"/>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stCxn id="18" idx="7"/>
          </p:cNvCxnSpPr>
          <p:nvPr/>
        </p:nvCxnSpPr>
        <p:spPr>
          <a:xfrm flipV="1">
            <a:off x="1307309" y="5395282"/>
            <a:ext cx="1259964" cy="256475"/>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6" idx="6"/>
            <a:endCxn id="15" idx="0"/>
          </p:cNvCxnSpPr>
          <p:nvPr/>
        </p:nvCxnSpPr>
        <p:spPr>
          <a:xfrm>
            <a:off x="1555894" y="4211466"/>
            <a:ext cx="1414646" cy="830305"/>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6" idx="1"/>
            <a:endCxn id="15" idx="2"/>
          </p:cNvCxnSpPr>
          <p:nvPr/>
        </p:nvCxnSpPr>
        <p:spPr>
          <a:xfrm flipH="1" flipV="1">
            <a:off x="2970540" y="5411817"/>
            <a:ext cx="126702" cy="384386"/>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3" idx="1"/>
            <a:endCxn id="17" idx="6"/>
          </p:cNvCxnSpPr>
          <p:nvPr/>
        </p:nvCxnSpPr>
        <p:spPr>
          <a:xfrm flipH="1">
            <a:off x="1147599" y="4919553"/>
            <a:ext cx="1096789" cy="16368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flipH="1">
            <a:off x="2715704" y="4730631"/>
            <a:ext cx="471660" cy="186282"/>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62455" y="2406717"/>
            <a:ext cx="1622892" cy="877380"/>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14855" y="2559117"/>
            <a:ext cx="1991353" cy="1095394"/>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267254" y="2711517"/>
            <a:ext cx="2116746" cy="1180223"/>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Criticism of government response to the hurricane …</a:t>
            </a:r>
            <a:endParaRPr lang="en-US" sz="2000" dirty="0">
              <a:solidFill>
                <a:srgbClr val="000000"/>
              </a:solidFill>
            </a:endParaRPr>
          </a:p>
        </p:txBody>
      </p:sp>
      <p:sp>
        <p:nvSpPr>
          <p:cNvPr id="27" name="Rectangle 26"/>
          <p:cNvSpPr/>
          <p:nvPr/>
        </p:nvSpPr>
        <p:spPr>
          <a:xfrm>
            <a:off x="968784" y="1969963"/>
            <a:ext cx="2352782" cy="3460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Text-only corpus</a:t>
            </a:r>
            <a:endParaRPr lang="en-US" sz="2400" dirty="0">
              <a:solidFill>
                <a:schemeClr val="tx1"/>
              </a:solidFill>
            </a:endParaRPr>
          </a:p>
        </p:txBody>
      </p:sp>
      <p:sp>
        <p:nvSpPr>
          <p:cNvPr id="31" name="Striped Right Arrow 30"/>
          <p:cNvSpPr/>
          <p:nvPr/>
        </p:nvSpPr>
        <p:spPr>
          <a:xfrm>
            <a:off x="3493965" y="2824297"/>
            <a:ext cx="1084023" cy="290184"/>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673152" y="4619360"/>
            <a:ext cx="842704" cy="37004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entity</a:t>
            </a:r>
            <a:endParaRPr lang="en-US" sz="2000" dirty="0">
              <a:solidFill>
                <a:schemeClr val="tx1"/>
              </a:solidFill>
            </a:endParaRPr>
          </a:p>
        </p:txBody>
      </p:sp>
      <p:sp>
        <p:nvSpPr>
          <p:cNvPr id="35" name="Striped Right Arrow 34"/>
          <p:cNvSpPr/>
          <p:nvPr/>
        </p:nvSpPr>
        <p:spPr>
          <a:xfrm>
            <a:off x="3720782" y="4889371"/>
            <a:ext cx="1175508" cy="276432"/>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45" name="Oval 44"/>
              <p:cNvSpPr>
                <a:spLocks noChangeArrowheads="1"/>
              </p:cNvSpPr>
              <p:nvPr/>
            </p:nvSpPr>
            <p:spPr bwMode="auto">
              <a:xfrm>
                <a:off x="4800160" y="2123563"/>
                <a:ext cx="1306079" cy="530281"/>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45" name="Oval 44"/>
              <p:cNvSpPr>
                <a:spLocks noRot="1" noChangeAspect="1" noMove="1" noResize="1" noEditPoints="1" noAdjustHandles="1" noChangeArrowheads="1" noChangeShapeType="1" noTextEdit="1"/>
              </p:cNvSpPr>
              <p:nvPr/>
            </p:nvSpPr>
            <p:spPr bwMode="auto">
              <a:xfrm>
                <a:off x="4800160" y="2123563"/>
                <a:ext cx="1306079" cy="530281"/>
              </a:xfrm>
              <a:prstGeom prst="ellipse">
                <a:avLst/>
              </a:prstGeom>
              <a:blipFill rotWithShape="0">
                <a:blip r:embed="rId2"/>
                <a:stretch>
                  <a:fillRect b="-2247"/>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Oval 6"/>
              <p:cNvSpPr>
                <a:spLocks noChangeArrowheads="1"/>
              </p:cNvSpPr>
              <p:nvPr/>
            </p:nvSpPr>
            <p:spPr bwMode="auto">
              <a:xfrm>
                <a:off x="7041484" y="2141818"/>
                <a:ext cx="1306078" cy="512024"/>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46" name="Oval 6"/>
              <p:cNvSpPr>
                <a:spLocks noRot="1" noChangeAspect="1" noMove="1" noResize="1" noEditPoints="1" noAdjustHandles="1" noChangeArrowheads="1" noChangeShapeType="1" noTextEdit="1"/>
              </p:cNvSpPr>
              <p:nvPr/>
            </p:nvSpPr>
            <p:spPr bwMode="auto">
              <a:xfrm>
                <a:off x="7041484" y="2141818"/>
                <a:ext cx="1306078" cy="512024"/>
              </a:xfrm>
              <a:prstGeom prst="ellipse">
                <a:avLst/>
              </a:prstGeom>
              <a:blipFill rotWithShape="0">
                <a:blip r:embed="rId3"/>
                <a:stretch>
                  <a:fillRect b="-3488"/>
                </a:stretch>
              </a:blipFill>
              <a:ln w="9525" algn="ctr">
                <a:solidFill>
                  <a:schemeClr val="tx1"/>
                </a:solidFill>
                <a:round/>
                <a:headEnd/>
                <a:tailEnd/>
              </a:ln>
            </p:spPr>
            <p:txBody>
              <a:bodyPr/>
              <a:lstStyle/>
              <a:p>
                <a:r>
                  <a:rPr lang="en-US">
                    <a:noFill/>
                  </a:rPr>
                  <a:t> </a:t>
                </a:r>
              </a:p>
            </p:txBody>
          </p:sp>
        </mc:Fallback>
      </mc:AlternateContent>
      <p:sp>
        <p:nvSpPr>
          <p:cNvPr id="47" name="Text Box 10"/>
          <p:cNvSpPr txBox="1">
            <a:spLocks noChangeArrowheads="1"/>
          </p:cNvSpPr>
          <p:nvPr/>
        </p:nvSpPr>
        <p:spPr bwMode="auto">
          <a:xfrm>
            <a:off x="6334878" y="2518209"/>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48" name="Text Box 13"/>
          <p:cNvSpPr txBox="1">
            <a:spLocks noChangeArrowheads="1"/>
          </p:cNvSpPr>
          <p:nvPr/>
        </p:nvSpPr>
        <p:spPr bwMode="auto">
          <a:xfrm>
            <a:off x="4761094" y="2730148"/>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government 0.3 </a:t>
            </a:r>
            <a:br>
              <a:rPr lang="en-US" altLang="zh-CN" dirty="0">
                <a:ea typeface="SimSun" panose="02010600030101010101" pitchFamily="2" charset="-122"/>
              </a:rPr>
            </a:br>
            <a:r>
              <a:rPr lang="en-US" altLang="zh-CN" dirty="0">
                <a:ea typeface="SimSun" panose="02010600030101010101" pitchFamily="2" charset="-122"/>
              </a:rPr>
              <a:t>response  0.2</a:t>
            </a:r>
            <a:br>
              <a:rPr lang="en-US" altLang="zh-CN" dirty="0">
                <a:ea typeface="SimSun" panose="02010600030101010101" pitchFamily="2" charset="-122"/>
              </a:rPr>
            </a:br>
            <a:r>
              <a:rPr lang="en-US" altLang="zh-CN" dirty="0">
                <a:ea typeface="SimSun" panose="02010600030101010101" pitchFamily="2" charset="-122"/>
              </a:rPr>
              <a:t>...</a:t>
            </a:r>
          </a:p>
        </p:txBody>
      </p:sp>
      <p:sp>
        <p:nvSpPr>
          <p:cNvPr id="49" name="Text Box 14"/>
          <p:cNvSpPr txBox="1">
            <a:spLocks noChangeArrowheads="1"/>
          </p:cNvSpPr>
          <p:nvPr/>
        </p:nvSpPr>
        <p:spPr bwMode="auto">
          <a:xfrm>
            <a:off x="6930142" y="2729414"/>
            <a:ext cx="1528762"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donate  0.1</a:t>
            </a:r>
            <a:br>
              <a:rPr lang="en-US" altLang="zh-CN" dirty="0">
                <a:ea typeface="SimSun" panose="02010600030101010101" pitchFamily="2" charset="-122"/>
              </a:rPr>
            </a:br>
            <a:r>
              <a:rPr lang="en-US" altLang="zh-CN" dirty="0">
                <a:ea typeface="SimSun" panose="02010600030101010101" pitchFamily="2" charset="-122"/>
              </a:rPr>
              <a:t>relief 0.05</a:t>
            </a:r>
            <a:br>
              <a:rPr lang="en-US" altLang="zh-CN" dirty="0">
                <a:ea typeface="SimSun" panose="02010600030101010101" pitchFamily="2" charset="-122"/>
              </a:rPr>
            </a:br>
            <a:r>
              <a:rPr lang="en-US" altLang="zh-CN" dirty="0" smtClean="0">
                <a:ea typeface="SimSun" panose="02010600030101010101" pitchFamily="2" charset="-122"/>
              </a:rPr>
              <a:t>...</a:t>
            </a:r>
            <a:endParaRPr lang="en-US" altLang="zh-CN" dirty="0">
              <a:ea typeface="SimSun" panose="02010600030101010101" pitchFamily="2" charset="-122"/>
            </a:endParaRPr>
          </a:p>
        </p:txBody>
      </p:sp>
      <p:sp>
        <p:nvSpPr>
          <p:cNvPr id="50" name="Rectangle 49"/>
          <p:cNvSpPr>
            <a:spLocks noChangeArrowheads="1"/>
          </p:cNvSpPr>
          <p:nvPr/>
        </p:nvSpPr>
        <p:spPr bwMode="auto">
          <a:xfrm>
            <a:off x="9547971" y="2261825"/>
            <a:ext cx="641885" cy="366806"/>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51" name="Rectangle 50"/>
          <p:cNvSpPr>
            <a:spLocks noChangeArrowheads="1"/>
          </p:cNvSpPr>
          <p:nvPr/>
        </p:nvSpPr>
        <p:spPr bwMode="auto">
          <a:xfrm>
            <a:off x="10189856" y="2261824"/>
            <a:ext cx="557257" cy="366806"/>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52" name="Rectangle 51"/>
          <p:cNvSpPr>
            <a:spLocks noChangeArrowheads="1"/>
          </p:cNvSpPr>
          <p:nvPr/>
        </p:nvSpPr>
        <p:spPr bwMode="auto">
          <a:xfrm>
            <a:off x="10754724" y="2261824"/>
            <a:ext cx="557257" cy="366806"/>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53" name="Rectangle 52"/>
              <p:cNvSpPr/>
              <p:nvPr/>
            </p:nvSpPr>
            <p:spPr>
              <a:xfrm>
                <a:off x="8692544" y="2261748"/>
                <a:ext cx="823559"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i="1">
                            <a:latin typeface="Cambria Math" panose="02040503050406030204" pitchFamily="18" charset="0"/>
                          </a:rPr>
                          <m:t>1</m:t>
                        </m:r>
                      </m:sub>
                    </m:sSub>
                  </m:oMath>
                </a14:m>
                <a:endParaRPr lang="en-US" dirty="0"/>
              </a:p>
            </p:txBody>
          </p:sp>
        </mc:Choice>
        <mc:Fallback xmlns="">
          <p:sp>
            <p:nvSpPr>
              <p:cNvPr id="53" name="Rectangle 52"/>
              <p:cNvSpPr>
                <a:spLocks noRot="1" noChangeAspect="1" noMove="1" noResize="1" noEditPoints="1" noAdjustHandles="1" noChangeArrowheads="1" noChangeShapeType="1" noTextEdit="1"/>
              </p:cNvSpPr>
              <p:nvPr/>
            </p:nvSpPr>
            <p:spPr>
              <a:xfrm>
                <a:off x="8692544" y="2261748"/>
                <a:ext cx="823559" cy="369332"/>
              </a:xfrm>
              <a:prstGeom prst="rect">
                <a:avLst/>
              </a:prstGeom>
              <a:blipFill rotWithShape="0">
                <a:blip r:embed="rId4"/>
                <a:stretch>
                  <a:fillRect l="-6667" t="-8197" b="-24590"/>
                </a:stretch>
              </a:blipFill>
            </p:spPr>
            <p:txBody>
              <a:bodyPr/>
              <a:lstStyle/>
              <a:p>
                <a:r>
                  <a:rPr lang="en-US">
                    <a:noFill/>
                  </a:rPr>
                  <a:t> </a:t>
                </a:r>
              </a:p>
            </p:txBody>
          </p:sp>
        </mc:Fallback>
      </mc:AlternateContent>
      <p:sp>
        <p:nvSpPr>
          <p:cNvPr id="54" name="Rectangle 53"/>
          <p:cNvSpPr>
            <a:spLocks noChangeArrowheads="1"/>
          </p:cNvSpPr>
          <p:nvPr/>
        </p:nvSpPr>
        <p:spPr bwMode="auto">
          <a:xfrm>
            <a:off x="9547971" y="3139842"/>
            <a:ext cx="350324" cy="366806"/>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.2</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55" name="Rectangle 54"/>
          <p:cNvSpPr>
            <a:spLocks noChangeArrowheads="1"/>
          </p:cNvSpPr>
          <p:nvPr/>
        </p:nvSpPr>
        <p:spPr bwMode="auto">
          <a:xfrm>
            <a:off x="9911228" y="3139842"/>
            <a:ext cx="835886" cy="366806"/>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.5</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56" name="Rectangle 55"/>
          <p:cNvSpPr>
            <a:spLocks noChangeArrowheads="1"/>
          </p:cNvSpPr>
          <p:nvPr/>
        </p:nvSpPr>
        <p:spPr bwMode="auto">
          <a:xfrm>
            <a:off x="10754724" y="3139842"/>
            <a:ext cx="557257" cy="366806"/>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57" name="Rectangle 56"/>
              <p:cNvSpPr/>
              <p:nvPr/>
            </p:nvSpPr>
            <p:spPr>
              <a:xfrm>
                <a:off x="8692544" y="3138484"/>
                <a:ext cx="855427"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𝐷</m:t>
                        </m:r>
                      </m:sub>
                    </m:sSub>
                  </m:oMath>
                </a14:m>
                <a:endParaRPr lang="en-US" dirty="0"/>
              </a:p>
            </p:txBody>
          </p:sp>
        </mc:Choice>
        <mc:Fallback xmlns="">
          <p:sp>
            <p:nvSpPr>
              <p:cNvPr id="57" name="Rectangle 56"/>
              <p:cNvSpPr>
                <a:spLocks noRot="1" noChangeAspect="1" noMove="1" noResize="1" noEditPoints="1" noAdjustHandles="1" noChangeArrowheads="1" noChangeShapeType="1" noTextEdit="1"/>
              </p:cNvSpPr>
              <p:nvPr/>
            </p:nvSpPr>
            <p:spPr>
              <a:xfrm>
                <a:off x="8692544" y="3138484"/>
                <a:ext cx="855427" cy="369332"/>
              </a:xfrm>
              <a:prstGeom prst="rect">
                <a:avLst/>
              </a:prstGeom>
              <a:blipFill rotWithShape="0">
                <a:blip r:embed="rId5"/>
                <a:stretch>
                  <a:fillRect l="-6429" t="-10000" b="-26667"/>
                </a:stretch>
              </a:blipFill>
            </p:spPr>
            <p:txBody>
              <a:bodyPr/>
              <a:lstStyle/>
              <a:p>
                <a:r>
                  <a:rPr lang="en-US">
                    <a:noFill/>
                  </a:rPr>
                  <a:t> </a:t>
                </a:r>
              </a:p>
            </p:txBody>
          </p:sp>
        </mc:Fallback>
      </mc:AlternateContent>
      <p:sp>
        <p:nvSpPr>
          <p:cNvPr id="58" name="Text Box 10"/>
          <p:cNvSpPr txBox="1">
            <a:spLocks noChangeArrowheads="1"/>
          </p:cNvSpPr>
          <p:nvPr/>
        </p:nvSpPr>
        <p:spPr bwMode="auto">
          <a:xfrm>
            <a:off x="8780473" y="2719295"/>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62" name="Action Button: Help 61">
            <a:hlinkClick r:id="" action="ppaction://noaction" highlightClick="1"/>
          </p:cNvPr>
          <p:cNvSpPr/>
          <p:nvPr/>
        </p:nvSpPr>
        <p:spPr>
          <a:xfrm>
            <a:off x="5106097" y="4401274"/>
            <a:ext cx="1562279" cy="1341459"/>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110259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Modeling Strategies</a:t>
            </a:r>
            <a:endParaRPr lang="en-US" dirty="0"/>
          </a:p>
        </p:txBody>
      </p:sp>
      <p:sp>
        <p:nvSpPr>
          <p:cNvPr id="7" name="Text Placeholder 6"/>
          <p:cNvSpPr>
            <a:spLocks noGrp="1"/>
          </p:cNvSpPr>
          <p:nvPr>
            <p:ph type="body" idx="1"/>
          </p:nvPr>
        </p:nvSpPr>
        <p:spPr/>
        <p:txBody>
          <a:bodyPr>
            <a:normAutofit/>
          </a:bodyPr>
          <a:lstStyle/>
          <a:p>
            <a:r>
              <a:rPr lang="en-US" sz="2400" dirty="0" smtClean="0"/>
              <a:t>Resemble Entities to documents</a:t>
            </a:r>
            <a:endParaRPr lang="en-US" sz="2400" dirty="0"/>
          </a:p>
        </p:txBody>
      </p:sp>
      <p:sp>
        <p:nvSpPr>
          <p:cNvPr id="8" name="Content Placeholder 7"/>
          <p:cNvSpPr>
            <a:spLocks noGrp="1"/>
          </p:cNvSpPr>
          <p:nvPr>
            <p:ph sz="half" idx="2"/>
          </p:nvPr>
        </p:nvSpPr>
        <p:spPr/>
        <p:txBody>
          <a:bodyPr>
            <a:normAutofit/>
          </a:bodyPr>
          <a:lstStyle/>
          <a:p>
            <a:pPr>
              <a:buFont typeface="Wingdings" panose="05000000000000000000" pitchFamily="2" charset="2"/>
              <a:buChar char="q"/>
            </a:pPr>
            <a:r>
              <a:rPr lang="en-US" sz="2400" dirty="0" smtClean="0"/>
              <a:t> An entity has a multinomial distribution over topics</a:t>
            </a:r>
            <a:endParaRPr lang="en-US" sz="2400" dirty="0"/>
          </a:p>
        </p:txBody>
      </p:sp>
      <p:sp>
        <p:nvSpPr>
          <p:cNvPr id="9" name="Text Placeholder 8"/>
          <p:cNvSpPr>
            <a:spLocks noGrp="1"/>
          </p:cNvSpPr>
          <p:nvPr>
            <p:ph type="body" sz="quarter" idx="3"/>
          </p:nvPr>
        </p:nvSpPr>
        <p:spPr/>
        <p:txBody>
          <a:bodyPr>
            <a:normAutofit/>
          </a:bodyPr>
          <a:lstStyle/>
          <a:p>
            <a:r>
              <a:rPr lang="en-US" sz="2400" dirty="0" smtClean="0"/>
              <a:t>Resemble entities to words</a:t>
            </a:r>
            <a:endParaRPr lang="en-US" sz="2400" dirty="0"/>
          </a:p>
        </p:txBody>
      </p:sp>
      <p:sp>
        <p:nvSpPr>
          <p:cNvPr id="10" name="Content Placeholder 9"/>
          <p:cNvSpPr>
            <a:spLocks noGrp="1"/>
          </p:cNvSpPr>
          <p:nvPr>
            <p:ph sz="quarter" idx="4"/>
          </p:nvPr>
        </p:nvSpPr>
        <p:spPr/>
        <p:txBody>
          <a:bodyPr>
            <a:normAutofit/>
          </a:bodyPr>
          <a:lstStyle/>
          <a:p>
            <a:pPr>
              <a:buFont typeface="Wingdings" panose="05000000000000000000" pitchFamily="2" charset="2"/>
              <a:buChar char="q"/>
            </a:pPr>
            <a:r>
              <a:rPr lang="en-US" sz="2400" dirty="0" smtClean="0"/>
              <a:t> A topic has a multinomial distribution over each type of entities </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85</a:t>
            </a:fld>
            <a:endParaRPr lang="en-US" dirty="0"/>
          </a:p>
        </p:txBody>
      </p:sp>
      <p:sp>
        <p:nvSpPr>
          <p:cNvPr id="11" name="Rectangle 10"/>
          <p:cNvSpPr>
            <a:spLocks noChangeArrowheads="1"/>
          </p:cNvSpPr>
          <p:nvPr/>
        </p:nvSpPr>
        <p:spPr bwMode="auto">
          <a:xfrm>
            <a:off x="2278634" y="3419343"/>
            <a:ext cx="505560"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.3</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2" name="Rectangle 11"/>
          <p:cNvSpPr>
            <a:spLocks noChangeArrowheads="1"/>
          </p:cNvSpPr>
          <p:nvPr/>
        </p:nvSpPr>
        <p:spPr bwMode="auto">
          <a:xfrm>
            <a:off x="2784194" y="3419342"/>
            <a:ext cx="693582"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3" name="Rectangle 12"/>
          <p:cNvSpPr>
            <a:spLocks noChangeArrowheads="1"/>
          </p:cNvSpPr>
          <p:nvPr/>
        </p:nvSpPr>
        <p:spPr bwMode="auto">
          <a:xfrm>
            <a:off x="3485387" y="3419342"/>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4" name="Rectangle 13"/>
          <p:cNvSpPr>
            <a:spLocks noChangeArrowheads="1"/>
          </p:cNvSpPr>
          <p:nvPr/>
        </p:nvSpPr>
        <p:spPr bwMode="auto">
          <a:xfrm>
            <a:off x="2291333" y="4327594"/>
            <a:ext cx="350324"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.2</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5" name="Rectangle 14"/>
          <p:cNvSpPr>
            <a:spLocks noChangeArrowheads="1"/>
          </p:cNvSpPr>
          <p:nvPr/>
        </p:nvSpPr>
        <p:spPr bwMode="auto">
          <a:xfrm>
            <a:off x="2641890" y="4327594"/>
            <a:ext cx="835886"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.5</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6" name="Rectangle 15"/>
          <p:cNvSpPr>
            <a:spLocks noChangeArrowheads="1"/>
          </p:cNvSpPr>
          <p:nvPr/>
        </p:nvSpPr>
        <p:spPr bwMode="auto">
          <a:xfrm>
            <a:off x="3485386" y="4327594"/>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7" name="Rectangle 16"/>
          <p:cNvSpPr/>
          <p:nvPr/>
        </p:nvSpPr>
        <p:spPr>
          <a:xfrm>
            <a:off x="1107762" y="4386980"/>
            <a:ext cx="986167" cy="369332"/>
          </a:xfrm>
          <a:prstGeom prst="rect">
            <a:avLst/>
          </a:prstGeom>
        </p:spPr>
        <p:txBody>
          <a:bodyPr wrap="none">
            <a:spAutoFit/>
          </a:bodyPr>
          <a:lstStyle/>
          <a:p>
            <a:r>
              <a:rPr lang="en-US" i="1" dirty="0" smtClean="0"/>
              <a:t>SIGMOD</a:t>
            </a:r>
            <a:endParaRPr lang="en-US" i="1" dirty="0"/>
          </a:p>
        </p:txBody>
      </p:sp>
      <p:sp>
        <p:nvSpPr>
          <p:cNvPr id="18" name="Rectangle 17"/>
          <p:cNvSpPr/>
          <p:nvPr/>
        </p:nvSpPr>
        <p:spPr>
          <a:xfrm>
            <a:off x="1097280" y="3326431"/>
            <a:ext cx="1240950" cy="646331"/>
          </a:xfrm>
          <a:prstGeom prst="rect">
            <a:avLst/>
          </a:prstGeom>
        </p:spPr>
        <p:txBody>
          <a:bodyPr wrap="square">
            <a:spAutoFit/>
          </a:bodyPr>
          <a:lstStyle/>
          <a:p>
            <a:r>
              <a:rPr lang="en-US" i="1" dirty="0" err="1" smtClean="0"/>
              <a:t>Surajit</a:t>
            </a:r>
            <a:r>
              <a:rPr lang="en-US" i="1" dirty="0" smtClean="0"/>
              <a:t> </a:t>
            </a:r>
            <a:r>
              <a:rPr lang="en-US" i="1" dirty="0" err="1" smtClean="0"/>
              <a:t>Chaudhuri</a:t>
            </a:r>
            <a:endParaRPr lang="en-US" i="1" dirty="0"/>
          </a:p>
        </p:txBody>
      </p:sp>
      <p:sp>
        <p:nvSpPr>
          <p:cNvPr id="19" name="Text Box 10"/>
          <p:cNvSpPr txBox="1">
            <a:spLocks noChangeArrowheads="1"/>
          </p:cNvSpPr>
          <p:nvPr/>
        </p:nvSpPr>
        <p:spPr bwMode="auto">
          <a:xfrm>
            <a:off x="1127887" y="3991044"/>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29" name="Oval 28"/>
          <p:cNvSpPr>
            <a:spLocks noChangeArrowheads="1"/>
          </p:cNvSpPr>
          <p:nvPr/>
        </p:nvSpPr>
        <p:spPr bwMode="auto">
          <a:xfrm>
            <a:off x="5534767" y="3803191"/>
            <a:ext cx="1306079" cy="530281"/>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1</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30" name="Text Box 13"/>
          <p:cNvSpPr txBox="1">
            <a:spLocks noChangeArrowheads="1"/>
          </p:cNvSpPr>
          <p:nvPr/>
        </p:nvSpPr>
        <p:spPr bwMode="auto">
          <a:xfrm>
            <a:off x="7053711" y="3606693"/>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KDD </a:t>
            </a:r>
            <a:r>
              <a:rPr lang="en-US" altLang="zh-CN" dirty="0">
                <a:ea typeface="SimSun" panose="02010600030101010101" pitchFamily="2" charset="-122"/>
              </a:rPr>
              <a:t>0.3 </a:t>
            </a:r>
            <a:br>
              <a:rPr lang="en-US" altLang="zh-CN" dirty="0">
                <a:ea typeface="SimSun" panose="02010600030101010101" pitchFamily="2" charset="-122"/>
              </a:rPr>
            </a:br>
            <a:r>
              <a:rPr lang="en-US" altLang="zh-CN" dirty="0" smtClean="0">
                <a:ea typeface="SimSun" panose="02010600030101010101" pitchFamily="2" charset="-122"/>
              </a:rPr>
              <a:t>ICDM </a:t>
            </a:r>
            <a:r>
              <a:rPr lang="en-US" altLang="zh-CN" dirty="0">
                <a:ea typeface="SimSun" panose="02010600030101010101" pitchFamily="2" charset="-122"/>
              </a:rPr>
              <a:t>0.2</a:t>
            </a:r>
            <a:br>
              <a:rPr lang="en-US" altLang="zh-CN" dirty="0">
                <a:ea typeface="SimSun" panose="02010600030101010101" pitchFamily="2" charset="-122"/>
              </a:rPr>
            </a:br>
            <a:r>
              <a:rPr lang="en-US" altLang="zh-CN" dirty="0">
                <a:ea typeface="SimSun" panose="02010600030101010101" pitchFamily="2" charset="-122"/>
              </a:rPr>
              <a:t>...</a:t>
            </a:r>
          </a:p>
        </p:txBody>
      </p:sp>
      <p:sp>
        <p:nvSpPr>
          <p:cNvPr id="33" name="Rectangle 32"/>
          <p:cNvSpPr/>
          <p:nvPr/>
        </p:nvSpPr>
        <p:spPr>
          <a:xfrm>
            <a:off x="7021680" y="4428265"/>
            <a:ext cx="1465450" cy="369332"/>
          </a:xfrm>
          <a:prstGeom prst="rect">
            <a:avLst/>
          </a:prstGeom>
        </p:spPr>
        <p:txBody>
          <a:bodyPr wrap="square">
            <a:spAutoFit/>
          </a:bodyPr>
          <a:lstStyle/>
          <a:p>
            <a:r>
              <a:rPr lang="en-US" dirty="0" smtClean="0"/>
              <a:t>Over venues</a:t>
            </a:r>
            <a:endParaRPr lang="en-US" dirty="0"/>
          </a:p>
        </p:txBody>
      </p:sp>
      <p:sp>
        <p:nvSpPr>
          <p:cNvPr id="34" name="Text Box 13"/>
          <p:cNvSpPr txBox="1">
            <a:spLocks noChangeArrowheads="1"/>
          </p:cNvSpPr>
          <p:nvPr/>
        </p:nvSpPr>
        <p:spPr bwMode="auto">
          <a:xfrm>
            <a:off x="8834082" y="3599537"/>
            <a:ext cx="2282625"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Jiawei Han 0.1 </a:t>
            </a:r>
            <a:r>
              <a:rPr lang="en-US" altLang="zh-CN" dirty="0">
                <a:ea typeface="SimSun" panose="02010600030101010101" pitchFamily="2" charset="-122"/>
              </a:rPr>
              <a:t/>
            </a:r>
            <a:br>
              <a:rPr lang="en-US" altLang="zh-CN" dirty="0">
                <a:ea typeface="SimSun" panose="02010600030101010101" pitchFamily="2" charset="-122"/>
              </a:rPr>
            </a:br>
            <a:r>
              <a:rPr lang="en-US" altLang="zh-CN" dirty="0" smtClean="0">
                <a:ea typeface="SimSun" panose="02010600030101010101" pitchFamily="2" charset="-122"/>
              </a:rPr>
              <a:t>Christos </a:t>
            </a:r>
            <a:r>
              <a:rPr lang="en-US" altLang="zh-CN" dirty="0" err="1" smtClean="0">
                <a:ea typeface="SimSun" panose="02010600030101010101" pitchFamily="2" charset="-122"/>
              </a:rPr>
              <a:t>Faloustos</a:t>
            </a:r>
            <a:r>
              <a:rPr lang="en-US" altLang="zh-CN" dirty="0" smtClean="0">
                <a:ea typeface="SimSun" panose="02010600030101010101" pitchFamily="2" charset="-122"/>
              </a:rPr>
              <a:t>  0.05</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a:t>
            </a:r>
          </a:p>
        </p:txBody>
      </p:sp>
      <p:sp>
        <p:nvSpPr>
          <p:cNvPr id="35" name="Rectangle 34"/>
          <p:cNvSpPr/>
          <p:nvPr/>
        </p:nvSpPr>
        <p:spPr>
          <a:xfrm>
            <a:off x="8834082" y="4430534"/>
            <a:ext cx="1465450" cy="369332"/>
          </a:xfrm>
          <a:prstGeom prst="rect">
            <a:avLst/>
          </a:prstGeom>
        </p:spPr>
        <p:txBody>
          <a:bodyPr wrap="square">
            <a:spAutoFit/>
          </a:bodyPr>
          <a:lstStyle/>
          <a:p>
            <a:r>
              <a:rPr lang="en-US" dirty="0" smtClean="0"/>
              <a:t>Over authors</a:t>
            </a:r>
            <a:endParaRPr lang="en-US" dirty="0"/>
          </a:p>
        </p:txBody>
      </p:sp>
      <p:sp>
        <p:nvSpPr>
          <p:cNvPr id="31" name="Text Placeholder 8"/>
          <p:cNvSpPr txBox="1">
            <a:spLocks/>
          </p:cNvSpPr>
          <p:nvPr/>
        </p:nvSpPr>
        <p:spPr>
          <a:xfrm>
            <a:off x="1008896" y="4900247"/>
            <a:ext cx="4937760" cy="73628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r>
              <a:rPr lang="en-US" sz="2400" dirty="0" smtClean="0"/>
              <a:t>Resemble entities to topics</a:t>
            </a:r>
            <a:endParaRPr lang="en-US" sz="2400" dirty="0"/>
          </a:p>
        </p:txBody>
      </p:sp>
      <p:sp>
        <p:nvSpPr>
          <p:cNvPr id="32" name="Content Placeholder 9"/>
          <p:cNvSpPr txBox="1">
            <a:spLocks/>
          </p:cNvSpPr>
          <p:nvPr/>
        </p:nvSpPr>
        <p:spPr>
          <a:xfrm>
            <a:off x="1097279" y="5522759"/>
            <a:ext cx="4987813" cy="97424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q"/>
            </a:pPr>
            <a:r>
              <a:rPr lang="en-US" sz="2400" dirty="0" smtClean="0"/>
              <a:t> An entity has a multinomial distribution over words </a:t>
            </a:r>
            <a:endParaRPr lang="en-US" sz="2400" dirty="0"/>
          </a:p>
        </p:txBody>
      </p:sp>
      <p:sp>
        <p:nvSpPr>
          <p:cNvPr id="36" name="Oval 35"/>
          <p:cNvSpPr>
            <a:spLocks noChangeArrowheads="1"/>
          </p:cNvSpPr>
          <p:nvPr/>
        </p:nvSpPr>
        <p:spPr bwMode="auto">
          <a:xfrm>
            <a:off x="5376490" y="5394081"/>
            <a:ext cx="1462912" cy="53028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a:solidFill>
                  <a:schemeClr val="lt1"/>
                </a:solidFill>
                <a:sym typeface="Symbol" panose="05050102010706020507" pitchFamily="18" charset="2"/>
              </a:rPr>
              <a:t>SIGMOD</a:t>
            </a:r>
          </a:p>
        </p:txBody>
      </p:sp>
      <p:sp>
        <p:nvSpPr>
          <p:cNvPr id="41" name="Text Box 13"/>
          <p:cNvSpPr txBox="1">
            <a:spLocks noChangeArrowheads="1"/>
          </p:cNvSpPr>
          <p:nvPr/>
        </p:nvSpPr>
        <p:spPr bwMode="auto">
          <a:xfrm>
            <a:off x="6927786" y="5307758"/>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database 0.3 </a:t>
            </a:r>
            <a:br>
              <a:rPr lang="en-US" altLang="zh-CN" dirty="0" smtClean="0">
                <a:ea typeface="SimSun" panose="02010600030101010101" pitchFamily="2" charset="-122"/>
              </a:rPr>
            </a:br>
            <a:r>
              <a:rPr lang="en-US" altLang="zh-CN" dirty="0" smtClean="0">
                <a:ea typeface="SimSun" panose="02010600030101010101" pitchFamily="2" charset="-122"/>
              </a:rPr>
              <a:t>system </a:t>
            </a:r>
            <a:r>
              <a:rPr lang="en-US" altLang="zh-CN" dirty="0">
                <a:ea typeface="SimSun" panose="02010600030101010101" pitchFamily="2" charset="-122"/>
              </a:rPr>
              <a:t>0.2</a:t>
            </a:r>
            <a:br>
              <a:rPr lang="en-US" altLang="zh-CN" dirty="0">
                <a:ea typeface="SimSun" panose="02010600030101010101" pitchFamily="2" charset="-122"/>
              </a:rPr>
            </a:br>
            <a:r>
              <a:rPr lang="en-US" altLang="zh-CN" dirty="0">
                <a:ea typeface="SimSun" panose="02010600030101010101" pitchFamily="2" charset="-122"/>
              </a:rPr>
              <a:t>...</a:t>
            </a:r>
          </a:p>
        </p:txBody>
      </p:sp>
      <p:cxnSp>
        <p:nvCxnSpPr>
          <p:cNvPr id="42" name="Straight Connector 41"/>
          <p:cNvCxnSpPr>
            <a:cxnSpLocks noChangeShapeType="1"/>
          </p:cNvCxnSpPr>
          <p:nvPr/>
        </p:nvCxnSpPr>
        <p:spPr bwMode="auto">
          <a:xfrm flipV="1">
            <a:off x="899822" y="4951317"/>
            <a:ext cx="10453315" cy="18951"/>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cxnSp>
        <p:nvCxnSpPr>
          <p:cNvPr id="43" name="Straight Connector 42"/>
          <p:cNvCxnSpPr>
            <a:cxnSpLocks noChangeShapeType="1"/>
          </p:cNvCxnSpPr>
          <p:nvPr/>
        </p:nvCxnSpPr>
        <p:spPr bwMode="auto">
          <a:xfrm flipH="1">
            <a:off x="5108337" y="1899229"/>
            <a:ext cx="976756" cy="3045539"/>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6234091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Resemble Entities to Documents</a:t>
            </a:r>
            <a:endParaRPr lang="en-US" dirty="0"/>
          </a:p>
        </p:txBody>
      </p:sp>
      <p:sp>
        <p:nvSpPr>
          <p:cNvPr id="8" name="Content Placeholder 7"/>
          <p:cNvSpPr>
            <a:spLocks noGrp="1"/>
          </p:cNvSpPr>
          <p:nvPr>
            <p:ph idx="1"/>
          </p:nvPr>
        </p:nvSpPr>
        <p:spPr/>
        <p:txBody>
          <a:bodyPr>
            <a:normAutofit/>
          </a:bodyPr>
          <a:lstStyle/>
          <a:p>
            <a:pPr>
              <a:buFont typeface="Wingdings" panose="05000000000000000000" pitchFamily="2" charset="2"/>
              <a:buChar char="q"/>
            </a:pPr>
            <a:r>
              <a:rPr lang="en-US" sz="2400" dirty="0" smtClean="0"/>
              <a:t> Regularization - Linked documents or entities have similar topic distributions</a:t>
            </a:r>
          </a:p>
          <a:p>
            <a:pPr lvl="1"/>
            <a:r>
              <a:rPr lang="en-US" sz="2200" dirty="0" err="1" smtClean="0"/>
              <a:t>iTopicModel</a:t>
            </a:r>
            <a:r>
              <a:rPr lang="en-US" sz="2200" dirty="0" smtClean="0"/>
              <a:t> [Sun et al. 09a]</a:t>
            </a:r>
          </a:p>
          <a:p>
            <a:pPr lvl="1"/>
            <a:r>
              <a:rPr lang="en-US" sz="2200" dirty="0" smtClean="0"/>
              <a:t>TMBP-</a:t>
            </a:r>
            <a:r>
              <a:rPr lang="en-US" sz="2200" dirty="0" err="1" smtClean="0"/>
              <a:t>Regu</a:t>
            </a:r>
            <a:r>
              <a:rPr lang="en-US" sz="2200" dirty="0" smtClean="0"/>
              <a:t> [Deng et al. 11]</a:t>
            </a:r>
          </a:p>
          <a:p>
            <a:pPr lvl="1"/>
            <a:endParaRPr lang="en-US" sz="2200" dirty="0" smtClean="0"/>
          </a:p>
          <a:p>
            <a:pPr>
              <a:buFont typeface="Wingdings" panose="05000000000000000000" pitchFamily="2" charset="2"/>
              <a:buChar char="q"/>
            </a:pPr>
            <a:r>
              <a:rPr lang="en-US" sz="2400" dirty="0" smtClean="0"/>
              <a:t> Use entities as additional sources of topic choices for each token</a:t>
            </a:r>
          </a:p>
          <a:p>
            <a:pPr lvl="1"/>
            <a:r>
              <a:rPr lang="en-US" sz="2200" dirty="0" smtClean="0"/>
              <a:t>Contextual focused topic model [Chen et al. 12] etc.</a:t>
            </a:r>
          </a:p>
          <a:p>
            <a:pPr lvl="1"/>
            <a:endParaRPr lang="en-US" sz="2200" dirty="0" smtClean="0"/>
          </a:p>
          <a:p>
            <a:pPr>
              <a:buFont typeface="Wingdings" panose="05000000000000000000" pitchFamily="2" charset="2"/>
              <a:buChar char="q"/>
            </a:pPr>
            <a:r>
              <a:rPr lang="en-US" sz="2400" dirty="0" smtClean="0"/>
              <a:t> Aggregate documents linked to a common entity as a pseudo document</a:t>
            </a:r>
          </a:p>
          <a:p>
            <a:pPr lvl="1"/>
            <a:r>
              <a:rPr lang="en-US" sz="2200" dirty="0" smtClean="0"/>
              <a:t>Co-regularization of inferred topics under multiple views [Tang et al. 13]</a:t>
            </a:r>
          </a:p>
          <a:p>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86</a:t>
            </a:fld>
            <a:endParaRPr lang="en-US" dirty="0"/>
          </a:p>
        </p:txBody>
      </p:sp>
    </p:spTree>
    <p:extLst>
      <p:ext uri="{BB962C8B-B14F-4D97-AF65-F5344CB8AC3E}">
        <p14:creationId xmlns:p14="http://schemas.microsoft.com/office/powerpoint/2010/main" val="15445848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Resemble </a:t>
            </a:r>
            <a:r>
              <a:rPr lang="en-US" dirty="0" smtClean="0"/>
              <a:t>Entities </a:t>
            </a:r>
            <a:r>
              <a:rPr lang="en-US" dirty="0"/>
              <a:t>to </a:t>
            </a:r>
            <a:r>
              <a:rPr lang="en-US" dirty="0" smtClean="0"/>
              <a:t>Documents</a:t>
            </a:r>
            <a:endParaRPr lang="en-US" dirty="0"/>
          </a:p>
        </p:txBody>
      </p:sp>
      <p:sp>
        <p:nvSpPr>
          <p:cNvPr id="8" name="Content Placeholder 7"/>
          <p:cNvSpPr>
            <a:spLocks noGrp="1"/>
          </p:cNvSpPr>
          <p:nvPr>
            <p:ph idx="1"/>
          </p:nvPr>
        </p:nvSpPr>
        <p:spPr/>
        <p:txBody>
          <a:bodyPr>
            <a:normAutofit/>
          </a:bodyPr>
          <a:lstStyle/>
          <a:p>
            <a:pPr>
              <a:buFont typeface="Wingdings" panose="05000000000000000000" pitchFamily="2" charset="2"/>
              <a:buChar char="q"/>
            </a:pPr>
            <a:r>
              <a:rPr lang="en-US" sz="2400" dirty="0" smtClean="0"/>
              <a:t> Regularization - Linked documents or entities have similar topic distributions</a:t>
            </a:r>
          </a:p>
          <a:p>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87</a:t>
            </a:fld>
            <a:endParaRPr lang="en-US" dirty="0"/>
          </a:p>
        </p:txBody>
      </p:sp>
      <p:pic>
        <p:nvPicPr>
          <p:cNvPr id="3" name="Picture 2"/>
          <p:cNvPicPr>
            <a:picLocks noChangeAspect="1"/>
          </p:cNvPicPr>
          <p:nvPr/>
        </p:nvPicPr>
        <p:blipFill>
          <a:blip r:embed="rId2"/>
          <a:stretch>
            <a:fillRect/>
          </a:stretch>
        </p:blipFill>
        <p:spPr>
          <a:xfrm>
            <a:off x="1719843" y="2797165"/>
            <a:ext cx="2772396" cy="2856485"/>
          </a:xfrm>
          <a:prstGeom prst="rect">
            <a:avLst/>
          </a:prstGeom>
        </p:spPr>
      </p:pic>
      <p:sp>
        <p:nvSpPr>
          <p:cNvPr id="5" name="Rectangle 4"/>
          <p:cNvSpPr/>
          <p:nvPr/>
        </p:nvSpPr>
        <p:spPr>
          <a:xfrm>
            <a:off x="1172694" y="2354419"/>
            <a:ext cx="3822521" cy="430887"/>
          </a:xfrm>
          <a:prstGeom prst="rect">
            <a:avLst/>
          </a:prstGeom>
        </p:spPr>
        <p:txBody>
          <a:bodyPr wrap="none">
            <a:spAutoFit/>
          </a:bodyPr>
          <a:lstStyle/>
          <a:p>
            <a:pPr lvl="1"/>
            <a:r>
              <a:rPr lang="en-US" sz="2200" dirty="0" err="1"/>
              <a:t>iTopicModel</a:t>
            </a:r>
            <a:r>
              <a:rPr lang="en-US" sz="2200" dirty="0"/>
              <a:t> [Sun et al. </a:t>
            </a:r>
            <a:r>
              <a:rPr lang="en-US" sz="2200" dirty="0" smtClean="0"/>
              <a:t>09a]</a:t>
            </a:r>
            <a:endParaRPr lang="en-US" sz="2200" dirty="0"/>
          </a:p>
        </p:txBody>
      </p:sp>
      <p:sp>
        <p:nvSpPr>
          <p:cNvPr id="6" name="Rectangle 5"/>
          <p:cNvSpPr/>
          <p:nvPr/>
        </p:nvSpPr>
        <p:spPr>
          <a:xfrm>
            <a:off x="6442296" y="2354418"/>
            <a:ext cx="3794565" cy="430887"/>
          </a:xfrm>
          <a:prstGeom prst="rect">
            <a:avLst/>
          </a:prstGeom>
        </p:spPr>
        <p:txBody>
          <a:bodyPr wrap="none">
            <a:spAutoFit/>
          </a:bodyPr>
          <a:lstStyle/>
          <a:p>
            <a:pPr lvl="1"/>
            <a:r>
              <a:rPr lang="en-US" sz="2200" dirty="0"/>
              <a:t>TMBP-</a:t>
            </a:r>
            <a:r>
              <a:rPr lang="en-US" sz="2200" dirty="0" err="1"/>
              <a:t>Regu</a:t>
            </a:r>
            <a:r>
              <a:rPr lang="en-US" sz="2200" dirty="0"/>
              <a:t> [Deng et al. 11]</a:t>
            </a:r>
          </a:p>
        </p:txBody>
      </p:sp>
      <mc:AlternateContent xmlns:mc="http://schemas.openxmlformats.org/markup-compatibility/2006" xmlns:a14="http://schemas.microsoft.com/office/drawing/2010/main">
        <mc:Choice Requires="a14">
          <p:sp>
            <p:nvSpPr>
              <p:cNvPr id="9" name="Rectangle 8"/>
              <p:cNvSpPr/>
              <p:nvPr/>
            </p:nvSpPr>
            <p:spPr>
              <a:xfrm>
                <a:off x="3796620" y="5207374"/>
                <a:ext cx="823559"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2</m:t>
                        </m:r>
                      </m:sub>
                    </m:sSub>
                  </m:oMath>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3796620" y="5207374"/>
                <a:ext cx="823559" cy="369332"/>
              </a:xfrm>
              <a:prstGeom prst="rect">
                <a:avLst/>
              </a:prstGeom>
              <a:blipFill rotWithShape="0">
                <a:blip r:embed="rId3"/>
                <a:stretch>
                  <a:fillRect l="-6667"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362229" y="4432017"/>
                <a:ext cx="823559"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3</m:t>
                        </m:r>
                      </m:sub>
                    </m:sSub>
                  </m:oMath>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4362229" y="4432017"/>
                <a:ext cx="823559" cy="369332"/>
              </a:xfrm>
              <a:prstGeom prst="rect">
                <a:avLst/>
              </a:prstGeom>
              <a:blipFill rotWithShape="0">
                <a:blip r:embed="rId4"/>
                <a:stretch>
                  <a:fillRect l="-6667"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193069" y="5392692"/>
                <a:ext cx="823559" cy="369332"/>
              </a:xfrm>
              <a:prstGeom prst="rect">
                <a:avLst/>
              </a:prstGeom>
            </p:spPr>
            <p:txBody>
              <a:bodyPr wrap="none">
                <a:spAutoFit/>
              </a:bodyPr>
              <a:lstStyle/>
              <a:p>
                <a:r>
                  <a:rPr lang="en-US" dirty="0" smtClean="0"/>
                  <a:t>Doc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𝜃</m:t>
                        </m:r>
                      </m:e>
                      <m:sub>
                        <m:r>
                          <a:rPr lang="en-US" i="1">
                            <a:latin typeface="Cambria Math" panose="02040503050406030204" pitchFamily="18" charset="0"/>
                          </a:rPr>
                          <m:t>1</m:t>
                        </m:r>
                      </m:sub>
                    </m:sSub>
                  </m:oMath>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2193069" y="5392692"/>
                <a:ext cx="823559" cy="369332"/>
              </a:xfrm>
              <a:prstGeom prst="rect">
                <a:avLst/>
              </a:prstGeom>
              <a:blipFill rotWithShape="0">
                <a:blip r:embed="rId5"/>
                <a:stretch>
                  <a:fillRect l="-6667"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86166" y="5735763"/>
                <a:ext cx="4917050" cy="5085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a:solidFill>
                              <a:schemeClr val="tx1"/>
                            </a:solidFill>
                            <a:latin typeface="Cambria Math" panose="02040503050406030204" pitchFamily="18" charset="0"/>
                          </a:rPr>
                          <m:t>𝜃</m:t>
                        </m:r>
                      </m:e>
                      <m:sub>
                        <m:r>
                          <a:rPr lang="en-US" sz="2400">
                            <a:solidFill>
                              <a:schemeClr val="tx1"/>
                            </a:solidFill>
                            <a:latin typeface="Cambria Math" panose="02040503050406030204" pitchFamily="18" charset="0"/>
                          </a:rPr>
                          <m:t>2</m:t>
                        </m:r>
                      </m:sub>
                    </m:sSub>
                  </m:oMath>
                </a14:m>
                <a:r>
                  <a:rPr lang="en-US" sz="2400" dirty="0" smtClean="0">
                    <a:solidFill>
                      <a:schemeClr val="tx1"/>
                    </a:solidFill>
                  </a:rPr>
                  <a:t> should be similar to </a:t>
                </a:r>
                <a14:m>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𝜃</m:t>
                        </m:r>
                      </m:e>
                      <m:sub>
                        <m:r>
                          <a:rPr lang="en-US" sz="2400" i="1">
                            <a:solidFill>
                              <a:srgbClr val="000000"/>
                            </a:solidFill>
                            <a:latin typeface="Cambria Math" panose="02040503050406030204" pitchFamily="18" charset="0"/>
                          </a:rPr>
                          <m:t>1</m:t>
                        </m:r>
                      </m:sub>
                    </m:sSub>
                    <m:r>
                      <a:rPr lang="en-US" sz="2400" i="1">
                        <a:solidFill>
                          <a:srgbClr val="000000"/>
                        </a:solidFill>
                        <a:latin typeface="Cambria Math" panose="02040503050406030204" pitchFamily="18" charset="0"/>
                      </a:rPr>
                      <m:t>,</m:t>
                    </m:r>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𝜃</m:t>
                        </m:r>
                      </m:e>
                      <m:sub>
                        <m:r>
                          <a:rPr lang="en-US" sz="2400" i="1">
                            <a:solidFill>
                              <a:srgbClr val="000000"/>
                            </a:solidFill>
                            <a:latin typeface="Cambria Math" panose="02040503050406030204" pitchFamily="18" charset="0"/>
                          </a:rPr>
                          <m:t>3</m:t>
                        </m:r>
                      </m:sub>
                    </m:sSub>
                  </m:oMath>
                </a14:m>
                <a:endParaRPr lang="en-US" sz="24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786166" y="5735763"/>
                <a:ext cx="4917050" cy="508578"/>
              </a:xfrm>
              <a:prstGeom prst="rect">
                <a:avLst/>
              </a:prstGeom>
              <a:blipFill rotWithShape="0">
                <a:blip r:embed="rId6"/>
                <a:stretch>
                  <a:fillRect/>
                </a:stretch>
              </a:blipFill>
              <a:ln>
                <a:noFill/>
              </a:ln>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a:off x="6881567" y="2797165"/>
            <a:ext cx="3428273" cy="2938599"/>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6176442" y="5735763"/>
                <a:ext cx="4917050" cy="5085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 xmlns:m="http://schemas.openxmlformats.org/officeDocument/2006/math">
                    <m:sSubSup>
                      <m:sSubSupPr>
                        <m:ctrlPr>
                          <a:rPr lang="en-US" sz="2400" b="0" i="1" smtClean="0">
                            <a:solidFill>
                              <a:schemeClr val="tx1"/>
                            </a:solidFill>
                            <a:latin typeface="Cambria Math" panose="02040503050406030204" pitchFamily="18" charset="0"/>
                          </a:rPr>
                        </m:ctrlPr>
                      </m:sSubSupPr>
                      <m:e>
                        <m:r>
                          <a:rPr lang="en-US" sz="2400">
                            <a:solidFill>
                              <a:schemeClr val="tx1"/>
                            </a:solidFill>
                            <a:latin typeface="Cambria Math" panose="02040503050406030204" pitchFamily="18" charset="0"/>
                          </a:rPr>
                          <m:t>𝜃</m:t>
                        </m:r>
                      </m:e>
                      <m:sub>
                        <m:r>
                          <a:rPr lang="en-US" sz="2400" b="0" i="0" smtClean="0">
                            <a:solidFill>
                              <a:schemeClr val="tx1"/>
                            </a:solidFill>
                            <a:latin typeface="Cambria Math" panose="02040503050406030204" pitchFamily="18" charset="0"/>
                          </a:rPr>
                          <m:t>1</m:t>
                        </m:r>
                      </m:sub>
                      <m:sup>
                        <m:r>
                          <m:rPr>
                            <m:sty m:val="p"/>
                          </m:rPr>
                          <a:rPr lang="en-US" sz="2400">
                            <a:solidFill>
                              <a:schemeClr val="tx1"/>
                            </a:solidFill>
                            <a:latin typeface="Cambria Math" panose="02040503050406030204" pitchFamily="18" charset="0"/>
                          </a:rPr>
                          <m:t>d</m:t>
                        </m:r>
                      </m:sup>
                    </m:sSubSup>
                  </m:oMath>
                </a14:m>
                <a:r>
                  <a:rPr lang="en-US" sz="2400" dirty="0" smtClean="0">
                    <a:solidFill>
                      <a:schemeClr val="tx1"/>
                    </a:solidFill>
                  </a:rPr>
                  <a:t> should be similar to </a:t>
                </a:r>
                <a14:m>
                  <m:oMath xmlns:m="http://schemas.openxmlformats.org/officeDocument/2006/math">
                    <m:sSubSup>
                      <m:sSubSupPr>
                        <m:ctrlPr>
                          <a:rPr lang="en-US" sz="2400" b="0" i="1" smtClean="0">
                            <a:solidFill>
                              <a:srgbClr val="000000"/>
                            </a:solidFill>
                            <a:latin typeface="Cambria Math" panose="02040503050406030204" pitchFamily="18" charset="0"/>
                          </a:rPr>
                        </m:ctrlPr>
                      </m:sSubSupPr>
                      <m:e>
                        <m:r>
                          <a:rPr lang="en-US" sz="2400" b="0" i="1" smtClean="0">
                            <a:solidFill>
                              <a:srgbClr val="000000"/>
                            </a:solidFill>
                            <a:latin typeface="Cambria Math" panose="02040503050406030204" pitchFamily="18" charset="0"/>
                          </a:rPr>
                          <m:t>𝜃</m:t>
                        </m:r>
                      </m:e>
                      <m:sub>
                        <m:r>
                          <a:rPr lang="en-US" sz="2400" i="1">
                            <a:solidFill>
                              <a:srgbClr val="000000"/>
                            </a:solidFill>
                            <a:latin typeface="Cambria Math" panose="02040503050406030204" pitchFamily="18" charset="0"/>
                          </a:rPr>
                          <m:t>5</m:t>
                        </m:r>
                      </m:sub>
                      <m:sup>
                        <m:r>
                          <a:rPr lang="en-US" sz="2400" i="1">
                            <a:solidFill>
                              <a:srgbClr val="000000"/>
                            </a:solidFill>
                            <a:latin typeface="Cambria Math" panose="02040503050406030204" pitchFamily="18" charset="0"/>
                          </a:rPr>
                          <m:t>𝑢</m:t>
                        </m:r>
                      </m:sup>
                    </m:sSubSup>
                    <m:r>
                      <a:rPr lang="en-US" sz="2400" b="0" i="1" smtClean="0">
                        <a:solidFill>
                          <a:srgbClr val="000000"/>
                        </a:solidFill>
                        <a:latin typeface="Cambria Math" panose="02040503050406030204" pitchFamily="18" charset="0"/>
                      </a:rPr>
                      <m:t>,</m:t>
                    </m:r>
                    <m:sSubSup>
                      <m:sSubSupPr>
                        <m:ctrlPr>
                          <a:rPr lang="en-US" sz="2400" b="0" i="1" smtClean="0">
                            <a:solidFill>
                              <a:srgbClr val="000000"/>
                            </a:solidFill>
                            <a:latin typeface="Cambria Math" panose="02040503050406030204" pitchFamily="18" charset="0"/>
                          </a:rPr>
                        </m:ctrlPr>
                      </m:sSubSupPr>
                      <m:e>
                        <m:r>
                          <a:rPr lang="en-US" sz="2400" b="0" i="1" smtClean="0">
                            <a:solidFill>
                              <a:srgbClr val="000000"/>
                            </a:solidFill>
                            <a:latin typeface="Cambria Math" panose="02040503050406030204" pitchFamily="18" charset="0"/>
                          </a:rPr>
                          <m:t>𝜃</m:t>
                        </m:r>
                      </m:e>
                      <m:sub>
                        <m:r>
                          <a:rPr lang="en-US" sz="2400" b="0" i="1" smtClean="0">
                            <a:solidFill>
                              <a:srgbClr val="000000"/>
                            </a:solidFill>
                            <a:latin typeface="Cambria Math" panose="02040503050406030204" pitchFamily="18" charset="0"/>
                          </a:rPr>
                          <m:t>2</m:t>
                        </m:r>
                      </m:sub>
                      <m:sup>
                        <m:r>
                          <a:rPr lang="en-US" sz="2400" b="0" i="1" smtClean="0">
                            <a:solidFill>
                              <a:srgbClr val="000000"/>
                            </a:solidFill>
                            <a:latin typeface="Cambria Math" panose="02040503050406030204" pitchFamily="18" charset="0"/>
                          </a:rPr>
                          <m:t>𝑢</m:t>
                        </m:r>
                      </m:sup>
                    </m:sSubSup>
                    <m:r>
                      <a:rPr lang="en-US" sz="2400" b="0" i="1" smtClean="0">
                        <a:solidFill>
                          <a:srgbClr val="000000"/>
                        </a:solidFill>
                        <a:latin typeface="Cambria Math" panose="02040503050406030204" pitchFamily="18" charset="0"/>
                      </a:rPr>
                      <m:t>,</m:t>
                    </m:r>
                    <m:sSubSup>
                      <m:sSubSupPr>
                        <m:ctrlPr>
                          <a:rPr lang="en-US" sz="2400" b="0" i="1" smtClean="0">
                            <a:solidFill>
                              <a:srgbClr val="000000"/>
                            </a:solidFill>
                            <a:latin typeface="Cambria Math" panose="02040503050406030204" pitchFamily="18" charset="0"/>
                          </a:rPr>
                        </m:ctrlPr>
                      </m:sSubSupPr>
                      <m:e>
                        <m:r>
                          <a:rPr lang="en-US" sz="2400" b="0" i="1" smtClean="0">
                            <a:solidFill>
                              <a:srgbClr val="000000"/>
                            </a:solidFill>
                            <a:latin typeface="Cambria Math" panose="02040503050406030204" pitchFamily="18" charset="0"/>
                          </a:rPr>
                          <m:t>𝜃</m:t>
                        </m:r>
                      </m:e>
                      <m:sub>
                        <m:r>
                          <a:rPr lang="en-US" sz="2400" b="0" i="1" smtClean="0">
                            <a:solidFill>
                              <a:srgbClr val="000000"/>
                            </a:solidFill>
                            <a:latin typeface="Cambria Math" panose="02040503050406030204" pitchFamily="18" charset="0"/>
                          </a:rPr>
                          <m:t>2</m:t>
                        </m:r>
                      </m:sub>
                      <m:sup>
                        <m:r>
                          <a:rPr lang="en-US" sz="2400" b="0" i="1" smtClean="0">
                            <a:solidFill>
                              <a:srgbClr val="000000"/>
                            </a:solidFill>
                            <a:latin typeface="Cambria Math" panose="02040503050406030204" pitchFamily="18" charset="0"/>
                          </a:rPr>
                          <m:t>𝑣</m:t>
                        </m:r>
                      </m:sup>
                    </m:sSubSup>
                  </m:oMath>
                </a14:m>
                <a:endParaRPr lang="en-US" sz="24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6176442" y="5735763"/>
                <a:ext cx="4917050" cy="508578"/>
              </a:xfrm>
              <a:prstGeom prst="rect">
                <a:avLst/>
              </a:prstGeom>
              <a:blipFill rotWithShape="0">
                <a:blip r:embed="rId8"/>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56688907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Resemble </a:t>
            </a:r>
            <a:r>
              <a:rPr lang="en-US" dirty="0" smtClean="0"/>
              <a:t>Entities </a:t>
            </a:r>
            <a:r>
              <a:rPr lang="en-US" dirty="0"/>
              <a:t>to </a:t>
            </a:r>
            <a:r>
              <a:rPr lang="en-US" dirty="0" smtClean="0"/>
              <a:t>Documents</a:t>
            </a:r>
            <a:endParaRPr lang="en-US" dirty="0"/>
          </a:p>
        </p:txBody>
      </p:sp>
      <p:sp>
        <p:nvSpPr>
          <p:cNvPr id="8" name="Content Placeholder 7"/>
          <p:cNvSpPr>
            <a:spLocks noGrp="1"/>
          </p:cNvSpPr>
          <p:nvPr>
            <p:ph idx="1"/>
          </p:nvPr>
        </p:nvSpPr>
        <p:spPr/>
        <p:txBody>
          <a:bodyPr>
            <a:normAutofit/>
          </a:bodyPr>
          <a:lstStyle/>
          <a:p>
            <a:pPr>
              <a:buFont typeface="Wingdings" panose="05000000000000000000" pitchFamily="2" charset="2"/>
              <a:buChar char="q"/>
            </a:pPr>
            <a:r>
              <a:rPr lang="en-US" sz="2400" dirty="0" smtClean="0"/>
              <a:t> Use entities as additional sources of topic choice for each token</a:t>
            </a:r>
          </a:p>
          <a:p>
            <a:pPr lvl="1"/>
            <a:r>
              <a:rPr lang="en-US" sz="2200" dirty="0" smtClean="0"/>
              <a:t>Contextual focused topic model [Chen et al. 12]</a:t>
            </a:r>
          </a:p>
          <a:p>
            <a:pPr>
              <a:buFont typeface="Wingdings" panose="05000000000000000000" pitchFamily="2" charset="2"/>
              <a:buChar char="q"/>
            </a:pP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88</a:t>
            </a:fld>
            <a:endParaRPr lang="en-US" dirty="0"/>
          </a:p>
        </p:txBody>
      </p:sp>
      <mc:AlternateContent xmlns:mc="http://schemas.openxmlformats.org/markup-compatibility/2006" xmlns:a14="http://schemas.microsoft.com/office/drawing/2010/main">
        <mc:Choice Requires="a14">
          <p:sp>
            <p:nvSpPr>
              <p:cNvPr id="7" name="Rectangle 6"/>
              <p:cNvSpPr/>
              <p:nvPr/>
            </p:nvSpPr>
            <p:spPr>
              <a:xfrm>
                <a:off x="1164742" y="2834471"/>
                <a:ext cx="9990938" cy="1620719"/>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To generate a </a:t>
                </a:r>
                <a:r>
                  <a:rPr lang="en-US" sz="2400" dirty="0"/>
                  <a:t>token </a:t>
                </a:r>
                <a:r>
                  <a:rPr lang="en-US" sz="2400" dirty="0" smtClean="0"/>
                  <a:t>in document </a:t>
                </a:r>
                <a14:m>
                  <m:oMath xmlns:m="http://schemas.openxmlformats.org/officeDocument/2006/math">
                    <m:r>
                      <a:rPr lang="en-US" sz="2400" i="1" dirty="0">
                        <a:latin typeface="Cambria Math" panose="02040503050406030204" pitchFamily="18" charset="0"/>
                      </a:rPr>
                      <m:t>𝑑</m:t>
                    </m:r>
                  </m:oMath>
                </a14:m>
                <a:r>
                  <a:rPr lang="en-US" sz="2400" dirty="0" smtClean="0"/>
                  <a:t>:</a:t>
                </a:r>
                <a:r>
                  <a:rPr lang="en-US" sz="2400" dirty="0"/>
                  <a:t> </a:t>
                </a:r>
                <a:endParaRPr lang="en-US" sz="2400" dirty="0" smtClean="0"/>
              </a:p>
              <a:p>
                <a:pPr marL="457200" indent="-457200">
                  <a:buAutoNum type="arabicPeriod"/>
                </a:pPr>
                <a:r>
                  <a:rPr lang="en-US" sz="2400" dirty="0">
                    <a:solidFill>
                      <a:srgbClr val="FFFF00"/>
                    </a:solidFill>
                  </a:rPr>
                  <a:t>Sample a variable </a:t>
                </a:r>
                <a14:m>
                  <m:oMath xmlns:m="http://schemas.openxmlformats.org/officeDocument/2006/math">
                    <m:r>
                      <a:rPr lang="en-US" sz="2400">
                        <a:solidFill>
                          <a:srgbClr val="FFFF00"/>
                        </a:solidFill>
                        <a:latin typeface="Cambria Math" panose="02040503050406030204" pitchFamily="18" charset="0"/>
                      </a:rPr>
                      <m:t>𝑥</m:t>
                    </m:r>
                  </m:oMath>
                </a14:m>
                <a:r>
                  <a:rPr lang="en-US" sz="2400" dirty="0">
                    <a:solidFill>
                      <a:srgbClr val="FFFF00"/>
                    </a:solidFill>
                  </a:rPr>
                  <a:t> for the context type</a:t>
                </a:r>
              </a:p>
              <a:p>
                <a:pPr marL="457200" indent="-457200">
                  <a:buAutoNum type="arabicPeriod"/>
                </a:pPr>
                <a:r>
                  <a:rPr lang="en-US" sz="2400" dirty="0"/>
                  <a:t>Sample a topic label </a:t>
                </a:r>
                <a14:m>
                  <m:oMath xmlns:m="http://schemas.openxmlformats.org/officeDocument/2006/math">
                    <m:r>
                      <a:rPr lang="en-US" sz="2400">
                        <a:latin typeface="Cambria Math" panose="02040503050406030204" pitchFamily="18" charset="0"/>
                      </a:rPr>
                      <m:t>𝑧</m:t>
                    </m:r>
                  </m:oMath>
                </a14:m>
                <a:r>
                  <a:rPr lang="en-US" sz="2400" dirty="0"/>
                  <a:t> </a:t>
                </a:r>
                <a:r>
                  <a:rPr lang="en-US" sz="2400" dirty="0" smtClean="0"/>
                  <a:t>according to </a:t>
                </a:r>
                <a14:m>
                  <m:oMath xmlns:m="http://schemas.openxmlformats.org/officeDocument/2006/math">
                    <m:r>
                      <a:rPr lang="en-US" sz="2400">
                        <a:solidFill>
                          <a:srgbClr val="FFFF00"/>
                        </a:solidFill>
                        <a:latin typeface="Cambria Math" panose="02040503050406030204" pitchFamily="18" charset="0"/>
                      </a:rPr>
                      <m:t>𝜃</m:t>
                    </m:r>
                  </m:oMath>
                </a14:m>
                <a:r>
                  <a:rPr lang="en-US" sz="2400" dirty="0">
                    <a:solidFill>
                      <a:srgbClr val="FFFF00"/>
                    </a:solidFill>
                  </a:rPr>
                  <a:t> of the context type decided by </a:t>
                </a:r>
                <a14:m>
                  <m:oMath xmlns:m="http://schemas.openxmlformats.org/officeDocument/2006/math">
                    <m:r>
                      <a:rPr lang="en-US" sz="2400" dirty="0">
                        <a:solidFill>
                          <a:srgbClr val="FFFF00"/>
                        </a:solidFill>
                        <a:latin typeface="Cambria Math" panose="02040503050406030204" pitchFamily="18" charset="0"/>
                      </a:rPr>
                      <m:t>𝑥</m:t>
                    </m:r>
                  </m:oMath>
                </a14:m>
                <a:endParaRPr lang="en-US" sz="2400" dirty="0">
                  <a:solidFill>
                    <a:srgbClr val="FFFF00"/>
                  </a:solidFill>
                </a:endParaRPr>
              </a:p>
              <a:p>
                <a:pPr marL="457200" indent="-457200">
                  <a:buAutoNum type="arabicPeriod"/>
                </a:pPr>
                <a:r>
                  <a:rPr lang="en-US" sz="2400" dirty="0" smtClean="0"/>
                  <a:t>Sample a word w according 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𝜙</m:t>
                        </m:r>
                      </m:e>
                      <m:sub>
                        <m:r>
                          <a:rPr lang="en-US" sz="2400" b="0" i="1" smtClean="0">
                            <a:latin typeface="Cambria Math" panose="02040503050406030204" pitchFamily="18" charset="0"/>
                          </a:rPr>
                          <m:t>𝑧</m:t>
                        </m:r>
                      </m:sub>
                    </m:sSub>
                  </m:oMath>
                </a14:m>
                <a:endParaRPr lang="en-US" sz="2400" dirty="0">
                  <a:solidFill>
                    <a:srgbClr val="00B05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1164742" y="2834471"/>
                <a:ext cx="9990938" cy="1620719"/>
              </a:xfrm>
              <a:prstGeom prst="rect">
                <a:avLst/>
              </a:prstGeom>
              <a:blipFill rotWithShape="0">
                <a:blip r:embed="rId2"/>
                <a:stretch>
                  <a:fillRect l="-914" t="-743" b="-5948"/>
                </a:stretch>
              </a:blipFill>
            </p:spPr>
            <p:txBody>
              <a:bodyPr/>
              <a:lstStyle/>
              <a:p>
                <a:r>
                  <a:rPr lang="en-US">
                    <a:noFill/>
                  </a:rPr>
                  <a:t> </a:t>
                </a:r>
              </a:p>
            </p:txBody>
          </p:sp>
        </mc:Fallback>
      </mc:AlternateContent>
      <p:sp>
        <p:nvSpPr>
          <p:cNvPr id="9" name="Rectangle 8"/>
          <p:cNvSpPr>
            <a:spLocks noChangeArrowheads="1"/>
          </p:cNvSpPr>
          <p:nvPr/>
        </p:nvSpPr>
        <p:spPr bwMode="auto">
          <a:xfrm>
            <a:off x="9378314" y="4741775"/>
            <a:ext cx="641885" cy="366806"/>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0" name="Rectangle 9"/>
          <p:cNvSpPr>
            <a:spLocks noChangeArrowheads="1"/>
          </p:cNvSpPr>
          <p:nvPr/>
        </p:nvSpPr>
        <p:spPr bwMode="auto">
          <a:xfrm>
            <a:off x="10020199" y="4741774"/>
            <a:ext cx="557257" cy="366806"/>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1" name="Rectangle 10"/>
          <p:cNvSpPr>
            <a:spLocks noChangeArrowheads="1"/>
          </p:cNvSpPr>
          <p:nvPr/>
        </p:nvSpPr>
        <p:spPr bwMode="auto">
          <a:xfrm>
            <a:off x="10585067" y="4741774"/>
            <a:ext cx="557257" cy="366806"/>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13" name="Rectangle 12"/>
              <p:cNvSpPr/>
              <p:nvPr/>
            </p:nvSpPr>
            <p:spPr>
              <a:xfrm>
                <a:off x="4360217" y="4739098"/>
                <a:ext cx="5023170"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=1</m:t>
                    </m:r>
                  </m:oMath>
                </a14:m>
                <a:r>
                  <a:rPr lang="en-US" dirty="0" smtClean="0"/>
                  <a:t>, sample </a:t>
                </a:r>
                <a14:m>
                  <m:oMath xmlns:m="http://schemas.openxmlformats.org/officeDocument/2006/math">
                    <m:r>
                      <a:rPr lang="en-US" b="0" i="1" smtClean="0">
                        <a:latin typeface="Cambria Math" panose="02040503050406030204" pitchFamily="18" charset="0"/>
                      </a:rPr>
                      <m:t>𝑧</m:t>
                    </m:r>
                  </m:oMath>
                </a14:m>
                <a:r>
                  <a:rPr lang="en-US" dirty="0" smtClean="0"/>
                  <a:t> from document’s topic distribution</a:t>
                </a:r>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4360217" y="4739098"/>
                <a:ext cx="5023170" cy="369332"/>
              </a:xfrm>
              <a:prstGeom prst="rect">
                <a:avLst/>
              </a:prstGeom>
              <a:blipFill rotWithShape="0">
                <a:blip r:embed="rId3"/>
                <a:stretch>
                  <a:fillRect t="-8197" r="-485"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360216" y="5226153"/>
                <a:ext cx="4698915"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=2</m:t>
                    </m:r>
                  </m:oMath>
                </a14:m>
                <a:r>
                  <a:rPr lang="en-US" dirty="0" smtClean="0"/>
                  <a:t>, sample </a:t>
                </a:r>
                <a14:m>
                  <m:oMath xmlns:m="http://schemas.openxmlformats.org/officeDocument/2006/math">
                    <m:r>
                      <a:rPr lang="en-US" b="0" i="1" smtClean="0">
                        <a:latin typeface="Cambria Math" panose="02040503050406030204" pitchFamily="18" charset="0"/>
                      </a:rPr>
                      <m:t>𝑧</m:t>
                    </m:r>
                  </m:oMath>
                </a14:m>
                <a:r>
                  <a:rPr lang="en-US" dirty="0" smtClean="0"/>
                  <a:t> from author’s topic distribution</a:t>
                </a:r>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4360216" y="5226153"/>
                <a:ext cx="4698915" cy="369332"/>
              </a:xfrm>
              <a:prstGeom prst="rect">
                <a:avLst/>
              </a:prstGeom>
              <a:blipFill rotWithShape="0">
                <a:blip r:embed="rId4"/>
                <a:stretch>
                  <a:fillRect t="-8197" r="-649" b="-24590"/>
                </a:stretch>
              </a:blipFill>
            </p:spPr>
            <p:txBody>
              <a:bodyPr/>
              <a:lstStyle/>
              <a:p>
                <a:r>
                  <a:rPr lang="en-US">
                    <a:noFill/>
                  </a:rPr>
                  <a:t> </a:t>
                </a:r>
              </a:p>
            </p:txBody>
          </p:sp>
        </mc:Fallback>
      </mc:AlternateContent>
      <p:sp>
        <p:nvSpPr>
          <p:cNvPr id="15" name="Rectangle 14"/>
          <p:cNvSpPr>
            <a:spLocks noChangeArrowheads="1"/>
          </p:cNvSpPr>
          <p:nvPr/>
        </p:nvSpPr>
        <p:spPr bwMode="auto">
          <a:xfrm>
            <a:off x="9378314" y="5222490"/>
            <a:ext cx="505560"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.3</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6" name="Rectangle 15"/>
          <p:cNvSpPr>
            <a:spLocks noChangeArrowheads="1"/>
          </p:cNvSpPr>
          <p:nvPr/>
        </p:nvSpPr>
        <p:spPr bwMode="auto">
          <a:xfrm>
            <a:off x="9883874" y="5222489"/>
            <a:ext cx="693582"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7" name="Rectangle 16"/>
          <p:cNvSpPr>
            <a:spLocks noChangeArrowheads="1"/>
          </p:cNvSpPr>
          <p:nvPr/>
        </p:nvSpPr>
        <p:spPr bwMode="auto">
          <a:xfrm>
            <a:off x="10585067" y="5222489"/>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8" name="Rectangle 17"/>
          <p:cNvSpPr>
            <a:spLocks noChangeArrowheads="1"/>
          </p:cNvSpPr>
          <p:nvPr/>
        </p:nvSpPr>
        <p:spPr bwMode="auto">
          <a:xfrm>
            <a:off x="9378314" y="5703164"/>
            <a:ext cx="350324"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.2</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9" name="Rectangle 18"/>
          <p:cNvSpPr>
            <a:spLocks noChangeArrowheads="1"/>
          </p:cNvSpPr>
          <p:nvPr/>
        </p:nvSpPr>
        <p:spPr bwMode="auto">
          <a:xfrm>
            <a:off x="9728871" y="5703164"/>
            <a:ext cx="835886"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.5</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20" name="Rectangle 19"/>
          <p:cNvSpPr>
            <a:spLocks noChangeArrowheads="1"/>
          </p:cNvSpPr>
          <p:nvPr/>
        </p:nvSpPr>
        <p:spPr bwMode="auto">
          <a:xfrm>
            <a:off x="10572367" y="5703164"/>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mc:AlternateContent xmlns:mc="http://schemas.openxmlformats.org/markup-compatibility/2006" xmlns:a14="http://schemas.microsoft.com/office/drawing/2010/main">
        <mc:Choice Requires="a14">
          <p:sp>
            <p:nvSpPr>
              <p:cNvPr id="24" name="Rectangle 23"/>
              <p:cNvSpPr/>
              <p:nvPr/>
            </p:nvSpPr>
            <p:spPr>
              <a:xfrm>
                <a:off x="4360216" y="5713208"/>
                <a:ext cx="4631909"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=3</m:t>
                    </m:r>
                  </m:oMath>
                </a14:m>
                <a:r>
                  <a:rPr lang="en-US" dirty="0" smtClean="0"/>
                  <a:t>, sample </a:t>
                </a:r>
                <a14:m>
                  <m:oMath xmlns:m="http://schemas.openxmlformats.org/officeDocument/2006/math">
                    <m:r>
                      <a:rPr lang="en-US" b="0" i="1" smtClean="0">
                        <a:latin typeface="Cambria Math" panose="02040503050406030204" pitchFamily="18" charset="0"/>
                      </a:rPr>
                      <m:t>𝑧</m:t>
                    </m:r>
                  </m:oMath>
                </a14:m>
                <a:r>
                  <a:rPr lang="en-US" dirty="0" smtClean="0"/>
                  <a:t> from venue’s topic distribution</a:t>
                </a:r>
                <a:endParaRPr lang="en-US" dirty="0"/>
              </a:p>
            </p:txBody>
          </p:sp>
        </mc:Choice>
        <mc:Fallback xmlns="">
          <p:sp>
            <p:nvSpPr>
              <p:cNvPr id="24" name="Rectangle 23"/>
              <p:cNvSpPr>
                <a:spLocks noRot="1" noChangeAspect="1" noMove="1" noResize="1" noEditPoints="1" noAdjustHandles="1" noChangeArrowheads="1" noChangeShapeType="1" noTextEdit="1"/>
              </p:cNvSpPr>
              <p:nvPr/>
            </p:nvSpPr>
            <p:spPr>
              <a:xfrm>
                <a:off x="4360216" y="5713208"/>
                <a:ext cx="4631909" cy="369332"/>
              </a:xfrm>
              <a:prstGeom prst="rect">
                <a:avLst/>
              </a:prstGeom>
              <a:blipFill rotWithShape="0">
                <a:blip r:embed="rId5"/>
                <a:stretch>
                  <a:fillRect t="-8197" r="-658" b="-24590"/>
                </a:stretch>
              </a:blipFill>
            </p:spPr>
            <p:txBody>
              <a:bodyPr/>
              <a:lstStyle/>
              <a:p>
                <a:r>
                  <a:rPr lang="en-US">
                    <a:noFill/>
                  </a:rPr>
                  <a:t> </a:t>
                </a:r>
              </a:p>
            </p:txBody>
          </p:sp>
        </mc:Fallback>
      </mc:AlternateContent>
      <p:sp>
        <p:nvSpPr>
          <p:cNvPr id="41" name="Rectangle 40"/>
          <p:cNvSpPr/>
          <p:nvPr/>
        </p:nvSpPr>
        <p:spPr>
          <a:xfrm>
            <a:off x="1164742" y="4617574"/>
            <a:ext cx="2876292" cy="830997"/>
          </a:xfrm>
          <a:prstGeom prst="rect">
            <a:avLst/>
          </a:prstGeo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400" dirty="0">
                <a:solidFill>
                  <a:srgbClr val="000000"/>
                </a:solidFill>
              </a:rPr>
              <a:t>On Random Sampling over Joins</a:t>
            </a:r>
          </a:p>
        </p:txBody>
      </p:sp>
      <p:sp>
        <p:nvSpPr>
          <p:cNvPr id="43" name="Rectangle 42"/>
          <p:cNvSpPr/>
          <p:nvPr/>
        </p:nvSpPr>
        <p:spPr>
          <a:xfrm>
            <a:off x="3045896" y="5545084"/>
            <a:ext cx="1277572" cy="707886"/>
          </a:xfrm>
          <a:prstGeom prst="rect">
            <a:avLst/>
          </a:prstGeom>
        </p:spPr>
        <p:txBody>
          <a:bodyPr wrap="square">
            <a:spAutoFit/>
          </a:bodyPr>
          <a:lstStyle/>
          <a:p>
            <a:r>
              <a:rPr lang="en-US" sz="2000" i="1" dirty="0" err="1" smtClean="0">
                <a:ln w="0"/>
                <a:effectLst>
                  <a:outerShdw blurRad="38100" dist="19050" dir="2700000" algn="tl" rotWithShape="0">
                    <a:schemeClr val="dk1">
                      <a:alpha val="40000"/>
                    </a:schemeClr>
                  </a:outerShdw>
                </a:effectLst>
              </a:rPr>
              <a:t>Surajit</a:t>
            </a:r>
            <a:r>
              <a:rPr lang="en-US" sz="2000" i="1" dirty="0" smtClean="0">
                <a:ln w="0"/>
                <a:effectLst>
                  <a:outerShdw blurRad="38100" dist="19050" dir="2700000" algn="tl" rotWithShape="0">
                    <a:schemeClr val="dk1">
                      <a:alpha val="40000"/>
                    </a:schemeClr>
                  </a:outerShdw>
                </a:effectLst>
              </a:rPr>
              <a:t> </a:t>
            </a:r>
            <a:r>
              <a:rPr lang="en-US" sz="2000" i="1" dirty="0" err="1" smtClean="0">
                <a:ln w="0"/>
                <a:effectLst>
                  <a:outerShdw blurRad="38100" dist="19050" dir="2700000" algn="tl" rotWithShape="0">
                    <a:schemeClr val="dk1">
                      <a:alpha val="40000"/>
                    </a:schemeClr>
                  </a:outerShdw>
                </a:effectLst>
              </a:rPr>
              <a:t>Chaudhuri</a:t>
            </a:r>
            <a:endParaRPr lang="en-US" sz="2000" i="1" dirty="0"/>
          </a:p>
        </p:txBody>
      </p:sp>
      <p:sp>
        <p:nvSpPr>
          <p:cNvPr id="44" name="Oval 43"/>
          <p:cNvSpPr/>
          <p:nvPr/>
        </p:nvSpPr>
        <p:spPr>
          <a:xfrm>
            <a:off x="2784757" y="5635956"/>
            <a:ext cx="253528" cy="253528"/>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a:stCxn id="44" idx="0"/>
            <a:endCxn id="41" idx="2"/>
          </p:cNvCxnSpPr>
          <p:nvPr/>
        </p:nvCxnSpPr>
        <p:spPr>
          <a:xfrm flipH="1" flipV="1">
            <a:off x="2602888" y="5448571"/>
            <a:ext cx="308633" cy="187385"/>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41" idx="2"/>
            <a:endCxn id="51" idx="7"/>
          </p:cNvCxnSpPr>
          <p:nvPr/>
        </p:nvCxnSpPr>
        <p:spPr>
          <a:xfrm flipH="1">
            <a:off x="1220725" y="5448571"/>
            <a:ext cx="1382163" cy="390944"/>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1233753" y="5753151"/>
            <a:ext cx="1071127" cy="400110"/>
          </a:xfrm>
          <a:prstGeom prst="rect">
            <a:avLst/>
          </a:prstGeom>
        </p:spPr>
        <p:txBody>
          <a:bodyPr wrap="square">
            <a:spAutoFit/>
          </a:bodyPr>
          <a:lstStyle>
            <a:defPPr>
              <a:defRPr lang="en-US"/>
            </a:defPPr>
            <a:lvl1pPr>
              <a:defRPr sz="2000" i="1">
                <a:ln w="0"/>
                <a:effectLst>
                  <a:outerShdw blurRad="38100" dist="19050" dir="2700000" algn="tl" rotWithShape="0">
                    <a:schemeClr val="dk1">
                      <a:alpha val="40000"/>
                    </a:schemeClr>
                  </a:outerShdw>
                </a:effectLst>
              </a:defRPr>
            </a:lvl1pPr>
          </a:lstStyle>
          <a:p>
            <a:r>
              <a:rPr lang="en-US" dirty="0"/>
              <a:t>SIGMOD</a:t>
            </a:r>
          </a:p>
        </p:txBody>
      </p:sp>
      <p:sp>
        <p:nvSpPr>
          <p:cNvPr id="51" name="Oval 50"/>
          <p:cNvSpPr/>
          <p:nvPr/>
        </p:nvSpPr>
        <p:spPr>
          <a:xfrm>
            <a:off x="979833" y="5798184"/>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Curved Connector 59"/>
          <p:cNvCxnSpPr/>
          <p:nvPr/>
        </p:nvCxnSpPr>
        <p:spPr>
          <a:xfrm rot="16200000" flipH="1">
            <a:off x="3842718" y="3972106"/>
            <a:ext cx="1119201" cy="414780"/>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2822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Resemble Entities to Documents</a:t>
            </a:r>
            <a:endParaRPr lang="en-US" dirty="0"/>
          </a:p>
        </p:txBody>
      </p:sp>
      <p:sp>
        <p:nvSpPr>
          <p:cNvPr id="8" name="Content Placeholder 7"/>
          <p:cNvSpPr>
            <a:spLocks noGrp="1"/>
          </p:cNvSpPr>
          <p:nvPr>
            <p:ph idx="1"/>
          </p:nvPr>
        </p:nvSpPr>
        <p:spPr/>
        <p:txBody>
          <a:bodyPr>
            <a:normAutofit/>
          </a:bodyPr>
          <a:lstStyle/>
          <a:p>
            <a:pPr>
              <a:buFont typeface="Wingdings" panose="05000000000000000000" pitchFamily="2" charset="2"/>
              <a:buChar char="q"/>
            </a:pPr>
            <a:r>
              <a:rPr lang="en-US" sz="2400" dirty="0" smtClean="0"/>
              <a:t> Aggregate documents linked to a common entity as a pseudo document</a:t>
            </a:r>
          </a:p>
          <a:p>
            <a:pPr lvl="1"/>
            <a:r>
              <a:rPr lang="en-US" sz="2200" dirty="0" smtClean="0"/>
              <a:t>Co-regularization of inferred topics under multiple views [Tang et al. 13]</a:t>
            </a:r>
          </a:p>
          <a:p>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89</a:t>
            </a:fld>
            <a:endParaRPr lang="en-US" dirty="0"/>
          </a:p>
        </p:txBody>
      </p:sp>
      <p:sp>
        <p:nvSpPr>
          <p:cNvPr id="24" name="Rectangle 23"/>
          <p:cNvSpPr/>
          <p:nvPr/>
        </p:nvSpPr>
        <p:spPr>
          <a:xfrm>
            <a:off x="4981955" y="2867627"/>
            <a:ext cx="2150293" cy="37004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Document view</a:t>
            </a:r>
            <a:endParaRPr lang="en-US" sz="2400" dirty="0">
              <a:solidFill>
                <a:schemeClr val="tx1"/>
              </a:solidFill>
            </a:endParaRPr>
          </a:p>
        </p:txBody>
      </p:sp>
      <p:sp>
        <p:nvSpPr>
          <p:cNvPr id="25" name="Rectangle 24"/>
          <p:cNvSpPr/>
          <p:nvPr/>
        </p:nvSpPr>
        <p:spPr>
          <a:xfrm>
            <a:off x="5349461" y="3340002"/>
            <a:ext cx="1084891" cy="726947"/>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501862" y="3492402"/>
            <a:ext cx="1220936" cy="783358"/>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654260" y="3644803"/>
            <a:ext cx="1315197" cy="783052"/>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A single paper</a:t>
            </a:r>
            <a:endParaRPr lang="en-US" sz="2000" dirty="0">
              <a:solidFill>
                <a:srgbClr val="000000"/>
              </a:solidFill>
            </a:endParaRPr>
          </a:p>
        </p:txBody>
      </p:sp>
      <p:sp>
        <p:nvSpPr>
          <p:cNvPr id="28" name="Rectangle 27"/>
          <p:cNvSpPr/>
          <p:nvPr/>
        </p:nvSpPr>
        <p:spPr>
          <a:xfrm>
            <a:off x="730546" y="4052244"/>
            <a:ext cx="2150293" cy="37004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Author view</a:t>
            </a:r>
            <a:endParaRPr lang="en-US" sz="2400" dirty="0">
              <a:solidFill>
                <a:schemeClr val="tx1"/>
              </a:solidFill>
            </a:endParaRPr>
          </a:p>
        </p:txBody>
      </p:sp>
      <p:sp>
        <p:nvSpPr>
          <p:cNvPr id="29" name="Rectangle 28"/>
          <p:cNvSpPr/>
          <p:nvPr/>
        </p:nvSpPr>
        <p:spPr>
          <a:xfrm>
            <a:off x="1263467" y="4588680"/>
            <a:ext cx="1195343" cy="936618"/>
          </a:xfrm>
          <a:prstGeom prst="rect">
            <a:avLst/>
          </a:prstGeom>
          <a:solidFill>
            <a:srgbClr val="008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415868" y="4741080"/>
            <a:ext cx="1393120" cy="1072685"/>
          </a:xfrm>
          <a:prstGeom prst="rect">
            <a:avLst/>
          </a:prstGeom>
          <a:solidFill>
            <a:srgbClr val="008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1606072" y="4897892"/>
            <a:ext cx="1439374" cy="1180223"/>
          </a:xfrm>
          <a:prstGeom prst="rect">
            <a:avLst/>
          </a:prstGeom>
          <a:solidFill>
            <a:srgbClr val="008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All </a:t>
            </a:r>
            <a:r>
              <a:rPr lang="en-US" sz="2000" dirty="0" err="1"/>
              <a:t>Surajit</a:t>
            </a:r>
            <a:r>
              <a:rPr lang="en-US" sz="2000" dirty="0"/>
              <a:t> </a:t>
            </a:r>
            <a:r>
              <a:rPr lang="en-US" sz="2000" dirty="0" err="1"/>
              <a:t>Chaudhuri’s</a:t>
            </a:r>
            <a:r>
              <a:rPr lang="en-US" sz="2000" dirty="0"/>
              <a:t> papers</a:t>
            </a:r>
          </a:p>
        </p:txBody>
      </p:sp>
      <p:sp>
        <p:nvSpPr>
          <p:cNvPr id="32" name="Rectangle 31"/>
          <p:cNvSpPr/>
          <p:nvPr/>
        </p:nvSpPr>
        <p:spPr>
          <a:xfrm>
            <a:off x="8977374" y="4269628"/>
            <a:ext cx="2150293" cy="37004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Venue view</a:t>
            </a:r>
            <a:endParaRPr lang="en-US" sz="2400" dirty="0">
              <a:solidFill>
                <a:schemeClr val="tx1"/>
              </a:solidFill>
            </a:endParaRPr>
          </a:p>
        </p:txBody>
      </p:sp>
      <p:sp>
        <p:nvSpPr>
          <p:cNvPr id="33" name="Rectangle 32"/>
          <p:cNvSpPr/>
          <p:nvPr/>
        </p:nvSpPr>
        <p:spPr>
          <a:xfrm>
            <a:off x="9448642" y="4796097"/>
            <a:ext cx="948933" cy="838541"/>
          </a:xfrm>
          <a:prstGeom prst="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9601043" y="4948498"/>
            <a:ext cx="1042942" cy="892592"/>
          </a:xfrm>
          <a:prstGeom prst="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9796117" y="5159633"/>
            <a:ext cx="1202916" cy="874751"/>
          </a:xfrm>
          <a:prstGeom prst="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All SIGMOD papers</a:t>
            </a:r>
          </a:p>
        </p:txBody>
      </p:sp>
      <mc:AlternateContent xmlns:mc="http://schemas.openxmlformats.org/markup-compatibility/2006" xmlns:a14="http://schemas.microsoft.com/office/drawing/2010/main">
        <mc:Choice Requires="a14">
          <p:sp>
            <p:nvSpPr>
              <p:cNvPr id="36" name="Oval 35"/>
              <p:cNvSpPr>
                <a:spLocks noChangeArrowheads="1"/>
              </p:cNvSpPr>
              <p:nvPr/>
            </p:nvSpPr>
            <p:spPr bwMode="auto">
              <a:xfrm>
                <a:off x="4670518" y="5149722"/>
                <a:ext cx="1306079" cy="530281"/>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36" name="Oval 35"/>
              <p:cNvSpPr>
                <a:spLocks noRot="1" noChangeAspect="1" noMove="1" noResize="1" noEditPoints="1" noAdjustHandles="1" noChangeArrowheads="1" noChangeShapeType="1" noTextEdit="1"/>
              </p:cNvSpPr>
              <p:nvPr/>
            </p:nvSpPr>
            <p:spPr bwMode="auto">
              <a:xfrm>
                <a:off x="4670518" y="5149722"/>
                <a:ext cx="1306079" cy="530281"/>
              </a:xfrm>
              <a:prstGeom prst="ellipse">
                <a:avLst/>
              </a:prstGeom>
              <a:blipFill rotWithShape="0">
                <a:blip r:embed="rId2"/>
                <a:stretch>
                  <a:fillRect b="-1124"/>
                </a:stretch>
              </a:blipFill>
              <a:ln w="9525">
                <a:solidFill>
                  <a:schemeClr val="tx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Oval 6"/>
              <p:cNvSpPr>
                <a:spLocks noChangeArrowheads="1"/>
              </p:cNvSpPr>
              <p:nvPr/>
            </p:nvSpPr>
            <p:spPr bwMode="auto">
              <a:xfrm>
                <a:off x="6911842" y="5167977"/>
                <a:ext cx="1306078" cy="512024"/>
              </a:xfrm>
              <a:prstGeom prst="ellipse">
                <a:avLst/>
              </a:prstGeom>
              <a:solidFill>
                <a:srgbClr val="008000"/>
              </a:solidFill>
              <a:ln w="9525" algn="ctr">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𝒌</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37" name="Oval 6"/>
              <p:cNvSpPr>
                <a:spLocks noRot="1" noChangeAspect="1" noMove="1" noResize="1" noEditPoints="1" noAdjustHandles="1" noChangeArrowheads="1" noChangeShapeType="1" noTextEdit="1"/>
              </p:cNvSpPr>
              <p:nvPr/>
            </p:nvSpPr>
            <p:spPr bwMode="auto">
              <a:xfrm>
                <a:off x="6911842" y="5167977"/>
                <a:ext cx="1306078" cy="512024"/>
              </a:xfrm>
              <a:prstGeom prst="ellipse">
                <a:avLst/>
              </a:prstGeom>
              <a:blipFill rotWithShape="0">
                <a:blip r:embed="rId3"/>
                <a:stretch>
                  <a:fillRect b="-3488"/>
                </a:stretch>
              </a:blipFill>
              <a:ln w="9525" algn="ctr">
                <a:solidFill>
                  <a:schemeClr val="tx1"/>
                </a:solidFill>
                <a:round/>
                <a:headEnd/>
                <a:tailEnd/>
              </a:ln>
            </p:spPr>
            <p:txBody>
              <a:bodyPr/>
              <a:lstStyle/>
              <a:p>
                <a:r>
                  <a:rPr lang="en-US">
                    <a:noFill/>
                  </a:rPr>
                  <a:t> </a:t>
                </a:r>
              </a:p>
            </p:txBody>
          </p:sp>
        </mc:Fallback>
      </mc:AlternateContent>
      <p:sp>
        <p:nvSpPr>
          <p:cNvPr id="38" name="Text Box 10"/>
          <p:cNvSpPr txBox="1">
            <a:spLocks noChangeArrowheads="1"/>
          </p:cNvSpPr>
          <p:nvPr/>
        </p:nvSpPr>
        <p:spPr bwMode="auto">
          <a:xfrm>
            <a:off x="6229961" y="5215368"/>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39" name="Striped Right Arrow 38"/>
          <p:cNvSpPr/>
          <p:nvPr/>
        </p:nvSpPr>
        <p:spPr>
          <a:xfrm rot="10800000">
            <a:off x="8362128" y="5307883"/>
            <a:ext cx="992959" cy="244035"/>
          </a:xfrm>
          <a:prstGeom prst="stripedRightArrow">
            <a:avLst/>
          </a:prstGeom>
          <a:solidFill>
            <a:srgbClr val="86564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Striped Right Arrow 39"/>
          <p:cNvSpPr/>
          <p:nvPr/>
        </p:nvSpPr>
        <p:spPr>
          <a:xfrm>
            <a:off x="3361502" y="5281263"/>
            <a:ext cx="992959" cy="244035"/>
          </a:xfrm>
          <a:prstGeom prst="stripedRightArrow">
            <a:avLst/>
          </a:prstGeom>
          <a:solidFill>
            <a:srgbClr val="00808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Striped Right Arrow 40"/>
          <p:cNvSpPr/>
          <p:nvPr/>
        </p:nvSpPr>
        <p:spPr>
          <a:xfrm rot="5400000">
            <a:off x="5970580" y="4751598"/>
            <a:ext cx="683029" cy="244512"/>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618185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Power Can We Gain if More </a:t>
            </a:r>
            <a:r>
              <a:rPr lang="en-US" baseline="0" dirty="0" smtClean="0"/>
              <a:t>Structures Can Be </a:t>
            </a:r>
            <a:r>
              <a:rPr lang="en-US" dirty="0" smtClean="0"/>
              <a:t>Discovered?</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dirty="0" smtClean="0"/>
              <a:t> </a:t>
            </a:r>
            <a:r>
              <a:rPr lang="en-US" sz="2800" dirty="0" smtClean="0"/>
              <a:t> Structured database</a:t>
            </a:r>
            <a:r>
              <a:rPr lang="en-US" sz="2800" baseline="0" dirty="0" smtClean="0"/>
              <a:t> queries</a:t>
            </a:r>
          </a:p>
          <a:p>
            <a:pPr>
              <a:buFont typeface="Wingdings" panose="05000000000000000000" pitchFamily="2" charset="2"/>
              <a:buChar char="q"/>
            </a:pPr>
            <a:r>
              <a:rPr lang="en-US" sz="2800" dirty="0" smtClean="0"/>
              <a:t> Information network analysis, …</a:t>
            </a:r>
          </a:p>
        </p:txBody>
      </p:sp>
      <p:sp>
        <p:nvSpPr>
          <p:cNvPr id="4" name="Slide Number Placeholder 3"/>
          <p:cNvSpPr>
            <a:spLocks noGrp="1"/>
          </p:cNvSpPr>
          <p:nvPr>
            <p:ph type="sldNum" sz="quarter" idx="12"/>
          </p:nvPr>
        </p:nvSpPr>
        <p:spPr/>
        <p:txBody>
          <a:bodyPr/>
          <a:lstStyle/>
          <a:p>
            <a:fld id="{6113E31D-E2AB-40D1-8B51-AFA5AFEF393A}" type="slidenum">
              <a:rPr lang="en-US" smtClean="0"/>
              <a:t>9</a:t>
            </a:fld>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13174" y="2937973"/>
            <a:ext cx="7682035" cy="3335496"/>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3721487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Modeling Strategies</a:t>
            </a:r>
            <a:endParaRPr lang="en-US" dirty="0"/>
          </a:p>
        </p:txBody>
      </p:sp>
      <p:sp>
        <p:nvSpPr>
          <p:cNvPr id="7" name="Text Placeholder 6"/>
          <p:cNvSpPr>
            <a:spLocks noGrp="1"/>
          </p:cNvSpPr>
          <p:nvPr>
            <p:ph type="body" idx="1"/>
          </p:nvPr>
        </p:nvSpPr>
        <p:spPr/>
        <p:txBody>
          <a:bodyPr>
            <a:normAutofit/>
          </a:bodyPr>
          <a:lstStyle/>
          <a:p>
            <a:r>
              <a:rPr lang="en-US" sz="2400" dirty="0" smtClean="0"/>
              <a:t>Resemble Entities to documents</a:t>
            </a:r>
            <a:endParaRPr lang="en-US" sz="2400" dirty="0"/>
          </a:p>
        </p:txBody>
      </p:sp>
      <p:sp>
        <p:nvSpPr>
          <p:cNvPr id="8" name="Content Placeholder 7"/>
          <p:cNvSpPr>
            <a:spLocks noGrp="1"/>
          </p:cNvSpPr>
          <p:nvPr>
            <p:ph sz="half" idx="2"/>
          </p:nvPr>
        </p:nvSpPr>
        <p:spPr/>
        <p:txBody>
          <a:bodyPr>
            <a:normAutofit/>
          </a:bodyPr>
          <a:lstStyle/>
          <a:p>
            <a:pPr>
              <a:buFont typeface="Wingdings" panose="05000000000000000000" pitchFamily="2" charset="2"/>
              <a:buChar char="q"/>
            </a:pPr>
            <a:r>
              <a:rPr lang="en-US" sz="2400" dirty="0" smtClean="0"/>
              <a:t> An entity has a multinomial distribution over topics</a:t>
            </a:r>
            <a:endParaRPr lang="en-US" sz="2400" dirty="0"/>
          </a:p>
        </p:txBody>
      </p:sp>
      <p:sp>
        <p:nvSpPr>
          <p:cNvPr id="9" name="Text Placeholder 8"/>
          <p:cNvSpPr>
            <a:spLocks noGrp="1"/>
          </p:cNvSpPr>
          <p:nvPr>
            <p:ph type="body" sz="quarter" idx="3"/>
          </p:nvPr>
        </p:nvSpPr>
        <p:spPr/>
        <p:txBody>
          <a:bodyPr>
            <a:normAutofit/>
          </a:bodyPr>
          <a:lstStyle/>
          <a:p>
            <a:r>
              <a:rPr lang="en-US" sz="2400" dirty="0" smtClean="0"/>
              <a:t>Resemble entities to words</a:t>
            </a:r>
            <a:endParaRPr lang="en-US" sz="2400" dirty="0"/>
          </a:p>
        </p:txBody>
      </p:sp>
      <p:sp>
        <p:nvSpPr>
          <p:cNvPr id="10" name="Content Placeholder 9"/>
          <p:cNvSpPr>
            <a:spLocks noGrp="1"/>
          </p:cNvSpPr>
          <p:nvPr>
            <p:ph sz="quarter" idx="4"/>
          </p:nvPr>
        </p:nvSpPr>
        <p:spPr/>
        <p:txBody>
          <a:bodyPr>
            <a:normAutofit/>
          </a:bodyPr>
          <a:lstStyle/>
          <a:p>
            <a:pPr>
              <a:buFont typeface="Wingdings" panose="05000000000000000000" pitchFamily="2" charset="2"/>
              <a:buChar char="q"/>
            </a:pPr>
            <a:r>
              <a:rPr lang="en-US" sz="2400" dirty="0" smtClean="0"/>
              <a:t> A topic has a multinomial distribution over each type of entities </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90</a:t>
            </a:fld>
            <a:endParaRPr lang="en-US" dirty="0"/>
          </a:p>
        </p:txBody>
      </p:sp>
      <p:sp>
        <p:nvSpPr>
          <p:cNvPr id="11" name="Rectangle 10"/>
          <p:cNvSpPr>
            <a:spLocks noChangeArrowheads="1"/>
          </p:cNvSpPr>
          <p:nvPr/>
        </p:nvSpPr>
        <p:spPr bwMode="auto">
          <a:xfrm>
            <a:off x="2278634" y="3419343"/>
            <a:ext cx="505560"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.3</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2" name="Rectangle 11"/>
          <p:cNvSpPr>
            <a:spLocks noChangeArrowheads="1"/>
          </p:cNvSpPr>
          <p:nvPr/>
        </p:nvSpPr>
        <p:spPr bwMode="auto">
          <a:xfrm>
            <a:off x="2784194" y="3419342"/>
            <a:ext cx="693582"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3" name="Rectangle 12"/>
          <p:cNvSpPr>
            <a:spLocks noChangeArrowheads="1"/>
          </p:cNvSpPr>
          <p:nvPr/>
        </p:nvSpPr>
        <p:spPr bwMode="auto">
          <a:xfrm>
            <a:off x="3485387" y="3419342"/>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4" name="Rectangle 13"/>
          <p:cNvSpPr>
            <a:spLocks noChangeArrowheads="1"/>
          </p:cNvSpPr>
          <p:nvPr/>
        </p:nvSpPr>
        <p:spPr bwMode="auto">
          <a:xfrm>
            <a:off x="2291333" y="4327594"/>
            <a:ext cx="350324"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.2</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5" name="Rectangle 14"/>
          <p:cNvSpPr>
            <a:spLocks noChangeArrowheads="1"/>
          </p:cNvSpPr>
          <p:nvPr/>
        </p:nvSpPr>
        <p:spPr bwMode="auto">
          <a:xfrm>
            <a:off x="2641890" y="4327594"/>
            <a:ext cx="835886"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.5</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6" name="Rectangle 15"/>
          <p:cNvSpPr>
            <a:spLocks noChangeArrowheads="1"/>
          </p:cNvSpPr>
          <p:nvPr/>
        </p:nvSpPr>
        <p:spPr bwMode="auto">
          <a:xfrm>
            <a:off x="3485386" y="4327594"/>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7" name="Rectangle 16"/>
          <p:cNvSpPr/>
          <p:nvPr/>
        </p:nvSpPr>
        <p:spPr>
          <a:xfrm>
            <a:off x="1107762" y="4386980"/>
            <a:ext cx="986167" cy="369332"/>
          </a:xfrm>
          <a:prstGeom prst="rect">
            <a:avLst/>
          </a:prstGeom>
        </p:spPr>
        <p:txBody>
          <a:bodyPr wrap="none">
            <a:spAutoFit/>
          </a:bodyPr>
          <a:lstStyle/>
          <a:p>
            <a:r>
              <a:rPr lang="en-US" i="1" dirty="0" smtClean="0"/>
              <a:t>SIGMOD</a:t>
            </a:r>
            <a:endParaRPr lang="en-US" i="1" dirty="0"/>
          </a:p>
        </p:txBody>
      </p:sp>
      <p:sp>
        <p:nvSpPr>
          <p:cNvPr id="18" name="Rectangle 17"/>
          <p:cNvSpPr/>
          <p:nvPr/>
        </p:nvSpPr>
        <p:spPr>
          <a:xfrm>
            <a:off x="1097280" y="3326431"/>
            <a:ext cx="1240950" cy="646331"/>
          </a:xfrm>
          <a:prstGeom prst="rect">
            <a:avLst/>
          </a:prstGeom>
        </p:spPr>
        <p:txBody>
          <a:bodyPr wrap="square">
            <a:spAutoFit/>
          </a:bodyPr>
          <a:lstStyle/>
          <a:p>
            <a:r>
              <a:rPr lang="en-US" i="1" dirty="0" err="1" smtClean="0"/>
              <a:t>Surajit</a:t>
            </a:r>
            <a:r>
              <a:rPr lang="en-US" i="1" dirty="0" smtClean="0"/>
              <a:t> </a:t>
            </a:r>
            <a:r>
              <a:rPr lang="en-US" i="1" dirty="0" err="1" smtClean="0"/>
              <a:t>Chaudhuri</a:t>
            </a:r>
            <a:endParaRPr lang="en-US" i="1" dirty="0"/>
          </a:p>
        </p:txBody>
      </p:sp>
      <p:sp>
        <p:nvSpPr>
          <p:cNvPr id="19" name="Text Box 10"/>
          <p:cNvSpPr txBox="1">
            <a:spLocks noChangeArrowheads="1"/>
          </p:cNvSpPr>
          <p:nvPr/>
        </p:nvSpPr>
        <p:spPr bwMode="auto">
          <a:xfrm>
            <a:off x="1127887" y="3991044"/>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29" name="Oval 28"/>
          <p:cNvSpPr>
            <a:spLocks noChangeArrowheads="1"/>
          </p:cNvSpPr>
          <p:nvPr/>
        </p:nvSpPr>
        <p:spPr bwMode="auto">
          <a:xfrm>
            <a:off x="5534767" y="3803191"/>
            <a:ext cx="1306079" cy="530281"/>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1</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30" name="Text Box 13"/>
          <p:cNvSpPr txBox="1">
            <a:spLocks noChangeArrowheads="1"/>
          </p:cNvSpPr>
          <p:nvPr/>
        </p:nvSpPr>
        <p:spPr bwMode="auto">
          <a:xfrm>
            <a:off x="7053711" y="3606693"/>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KDD </a:t>
            </a:r>
            <a:r>
              <a:rPr lang="en-US" altLang="zh-CN" dirty="0">
                <a:ea typeface="SimSun" panose="02010600030101010101" pitchFamily="2" charset="-122"/>
              </a:rPr>
              <a:t>0.3 </a:t>
            </a:r>
            <a:br>
              <a:rPr lang="en-US" altLang="zh-CN" dirty="0">
                <a:ea typeface="SimSun" panose="02010600030101010101" pitchFamily="2" charset="-122"/>
              </a:rPr>
            </a:br>
            <a:r>
              <a:rPr lang="en-US" altLang="zh-CN" dirty="0" smtClean="0">
                <a:ea typeface="SimSun" panose="02010600030101010101" pitchFamily="2" charset="-122"/>
              </a:rPr>
              <a:t>ICDM </a:t>
            </a:r>
            <a:r>
              <a:rPr lang="en-US" altLang="zh-CN" dirty="0">
                <a:ea typeface="SimSun" panose="02010600030101010101" pitchFamily="2" charset="-122"/>
              </a:rPr>
              <a:t>0.2</a:t>
            </a:r>
            <a:br>
              <a:rPr lang="en-US" altLang="zh-CN" dirty="0">
                <a:ea typeface="SimSun" panose="02010600030101010101" pitchFamily="2" charset="-122"/>
              </a:rPr>
            </a:br>
            <a:r>
              <a:rPr lang="en-US" altLang="zh-CN" dirty="0">
                <a:ea typeface="SimSun" panose="02010600030101010101" pitchFamily="2" charset="-122"/>
              </a:rPr>
              <a:t>...</a:t>
            </a:r>
          </a:p>
        </p:txBody>
      </p:sp>
      <p:sp>
        <p:nvSpPr>
          <p:cNvPr id="33" name="Rectangle 32"/>
          <p:cNvSpPr/>
          <p:nvPr/>
        </p:nvSpPr>
        <p:spPr>
          <a:xfrm>
            <a:off x="7021680" y="4428265"/>
            <a:ext cx="1465450" cy="369332"/>
          </a:xfrm>
          <a:prstGeom prst="rect">
            <a:avLst/>
          </a:prstGeom>
        </p:spPr>
        <p:txBody>
          <a:bodyPr wrap="square">
            <a:spAutoFit/>
          </a:bodyPr>
          <a:lstStyle/>
          <a:p>
            <a:r>
              <a:rPr lang="en-US" dirty="0" smtClean="0"/>
              <a:t>Over venues</a:t>
            </a:r>
            <a:endParaRPr lang="en-US" dirty="0"/>
          </a:p>
        </p:txBody>
      </p:sp>
      <p:sp>
        <p:nvSpPr>
          <p:cNvPr id="34" name="Text Box 13"/>
          <p:cNvSpPr txBox="1">
            <a:spLocks noChangeArrowheads="1"/>
          </p:cNvSpPr>
          <p:nvPr/>
        </p:nvSpPr>
        <p:spPr bwMode="auto">
          <a:xfrm>
            <a:off x="8834082" y="3599537"/>
            <a:ext cx="2282625"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Jiawei Han 0.1 </a:t>
            </a:r>
            <a:r>
              <a:rPr lang="en-US" altLang="zh-CN" dirty="0">
                <a:ea typeface="SimSun" panose="02010600030101010101" pitchFamily="2" charset="-122"/>
              </a:rPr>
              <a:t/>
            </a:r>
            <a:br>
              <a:rPr lang="en-US" altLang="zh-CN" dirty="0">
                <a:ea typeface="SimSun" panose="02010600030101010101" pitchFamily="2" charset="-122"/>
              </a:rPr>
            </a:br>
            <a:r>
              <a:rPr lang="en-US" altLang="zh-CN" dirty="0" smtClean="0">
                <a:ea typeface="SimSun" panose="02010600030101010101" pitchFamily="2" charset="-122"/>
              </a:rPr>
              <a:t>Christos </a:t>
            </a:r>
            <a:r>
              <a:rPr lang="en-US" altLang="zh-CN" dirty="0" err="1" smtClean="0">
                <a:ea typeface="SimSun" panose="02010600030101010101" pitchFamily="2" charset="-122"/>
              </a:rPr>
              <a:t>Faloustos</a:t>
            </a:r>
            <a:r>
              <a:rPr lang="en-US" altLang="zh-CN" dirty="0" smtClean="0">
                <a:ea typeface="SimSun" panose="02010600030101010101" pitchFamily="2" charset="-122"/>
              </a:rPr>
              <a:t>  0.05</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a:t>
            </a:r>
          </a:p>
        </p:txBody>
      </p:sp>
      <p:sp>
        <p:nvSpPr>
          <p:cNvPr id="35" name="Rectangle 34"/>
          <p:cNvSpPr/>
          <p:nvPr/>
        </p:nvSpPr>
        <p:spPr>
          <a:xfrm>
            <a:off x="8834082" y="4430534"/>
            <a:ext cx="1465450" cy="369332"/>
          </a:xfrm>
          <a:prstGeom prst="rect">
            <a:avLst/>
          </a:prstGeom>
        </p:spPr>
        <p:txBody>
          <a:bodyPr wrap="square">
            <a:spAutoFit/>
          </a:bodyPr>
          <a:lstStyle/>
          <a:p>
            <a:r>
              <a:rPr lang="en-US" dirty="0" smtClean="0"/>
              <a:t>Over authors</a:t>
            </a:r>
            <a:endParaRPr lang="en-US" dirty="0"/>
          </a:p>
        </p:txBody>
      </p:sp>
      <p:sp>
        <p:nvSpPr>
          <p:cNvPr id="31" name="Text Placeholder 8"/>
          <p:cNvSpPr txBox="1">
            <a:spLocks/>
          </p:cNvSpPr>
          <p:nvPr/>
        </p:nvSpPr>
        <p:spPr>
          <a:xfrm>
            <a:off x="1008896" y="4900247"/>
            <a:ext cx="4937760" cy="73628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r>
              <a:rPr lang="en-US" sz="2400" dirty="0" smtClean="0"/>
              <a:t>Resemble entities to topics</a:t>
            </a:r>
            <a:endParaRPr lang="en-US" sz="2400" dirty="0"/>
          </a:p>
        </p:txBody>
      </p:sp>
      <p:sp>
        <p:nvSpPr>
          <p:cNvPr id="32" name="Content Placeholder 9"/>
          <p:cNvSpPr txBox="1">
            <a:spLocks/>
          </p:cNvSpPr>
          <p:nvPr/>
        </p:nvSpPr>
        <p:spPr>
          <a:xfrm>
            <a:off x="1097279" y="5522759"/>
            <a:ext cx="4987813" cy="97424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q"/>
            </a:pPr>
            <a:r>
              <a:rPr lang="en-US" sz="2400" dirty="0" smtClean="0"/>
              <a:t> An entity has a multinomial distribution over words </a:t>
            </a:r>
            <a:endParaRPr lang="en-US" sz="2400" dirty="0"/>
          </a:p>
        </p:txBody>
      </p:sp>
      <p:sp>
        <p:nvSpPr>
          <p:cNvPr id="36" name="Oval 35"/>
          <p:cNvSpPr>
            <a:spLocks noChangeArrowheads="1"/>
          </p:cNvSpPr>
          <p:nvPr/>
        </p:nvSpPr>
        <p:spPr bwMode="auto">
          <a:xfrm>
            <a:off x="5376490" y="5394081"/>
            <a:ext cx="1462912" cy="530281"/>
          </a:xfrm>
          <a:prstGeom prst="ellipse">
            <a:avLst/>
          </a:prstGeom>
          <a:solidFill>
            <a:srgbClr val="0000CC"/>
          </a:solidFill>
          <a:ln w="9525" algn="ctr">
            <a:solidFill>
              <a:schemeClr val="tx1"/>
            </a:solidFill>
            <a:round/>
            <a:headEnd/>
            <a:tailEnd/>
          </a:ln>
        </p:spPr>
        <p:txBody>
          <a:bodyPr wrap="none" anchor="ctr"/>
          <a:lstStyle/>
          <a:p>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SIGMOD</a:t>
            </a:r>
          </a:p>
        </p:txBody>
      </p:sp>
      <p:sp>
        <p:nvSpPr>
          <p:cNvPr id="41" name="Text Box 13"/>
          <p:cNvSpPr txBox="1">
            <a:spLocks noChangeArrowheads="1"/>
          </p:cNvSpPr>
          <p:nvPr/>
        </p:nvSpPr>
        <p:spPr bwMode="auto">
          <a:xfrm>
            <a:off x="6953605" y="5299895"/>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database 0.3 </a:t>
            </a:r>
            <a:br>
              <a:rPr lang="en-US" altLang="zh-CN" dirty="0" smtClean="0">
                <a:ea typeface="SimSun" panose="02010600030101010101" pitchFamily="2" charset="-122"/>
              </a:rPr>
            </a:br>
            <a:r>
              <a:rPr lang="en-US" altLang="zh-CN" dirty="0" smtClean="0">
                <a:ea typeface="SimSun" panose="02010600030101010101" pitchFamily="2" charset="-122"/>
              </a:rPr>
              <a:t>system </a:t>
            </a:r>
            <a:r>
              <a:rPr lang="en-US" altLang="zh-CN" dirty="0">
                <a:ea typeface="SimSun" panose="02010600030101010101" pitchFamily="2" charset="-122"/>
              </a:rPr>
              <a:t>0.2</a:t>
            </a:r>
            <a:br>
              <a:rPr lang="en-US" altLang="zh-CN" dirty="0">
                <a:ea typeface="SimSun" panose="02010600030101010101" pitchFamily="2" charset="-122"/>
              </a:rPr>
            </a:br>
            <a:r>
              <a:rPr lang="en-US" altLang="zh-CN" dirty="0">
                <a:ea typeface="SimSun" panose="02010600030101010101" pitchFamily="2" charset="-122"/>
              </a:rPr>
              <a:t>...</a:t>
            </a:r>
          </a:p>
        </p:txBody>
      </p:sp>
      <p:cxnSp>
        <p:nvCxnSpPr>
          <p:cNvPr id="42" name="Straight Connector 41"/>
          <p:cNvCxnSpPr>
            <a:cxnSpLocks noChangeShapeType="1"/>
          </p:cNvCxnSpPr>
          <p:nvPr/>
        </p:nvCxnSpPr>
        <p:spPr bwMode="auto">
          <a:xfrm flipV="1">
            <a:off x="899822" y="4951317"/>
            <a:ext cx="10453315" cy="18951"/>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cxnSp>
        <p:nvCxnSpPr>
          <p:cNvPr id="43" name="Straight Connector 42"/>
          <p:cNvCxnSpPr>
            <a:cxnSpLocks noChangeShapeType="1"/>
          </p:cNvCxnSpPr>
          <p:nvPr/>
        </p:nvCxnSpPr>
        <p:spPr bwMode="auto">
          <a:xfrm flipH="1">
            <a:off x="5108337" y="1899229"/>
            <a:ext cx="976756" cy="3045539"/>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sp>
        <p:nvSpPr>
          <p:cNvPr id="28" name="Rounded Rectangle 27"/>
          <p:cNvSpPr/>
          <p:nvPr/>
        </p:nvSpPr>
        <p:spPr>
          <a:xfrm>
            <a:off x="1007215" y="5064135"/>
            <a:ext cx="7826868" cy="1212330"/>
          </a:xfrm>
          <a:prstGeom prst="round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endParaRPr lang="en-US" sz="2400" dirty="0">
              <a:solidFill>
                <a:schemeClr val="dk1"/>
              </a:solidFill>
            </a:endParaRPr>
          </a:p>
        </p:txBody>
      </p:sp>
    </p:spTree>
    <p:extLst>
      <p:ext uri="{BB962C8B-B14F-4D97-AF65-F5344CB8AC3E}">
        <p14:creationId xmlns:p14="http://schemas.microsoft.com/office/powerpoint/2010/main" val="30470081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Resemble Entities to Topics</a:t>
            </a:r>
            <a:endParaRPr lang="en-US" dirty="0"/>
          </a:p>
        </p:txBody>
      </p:sp>
      <p:sp>
        <p:nvSpPr>
          <p:cNvPr id="8" name="Content Placeholder 7"/>
          <p:cNvSpPr>
            <a:spLocks noGrp="1"/>
          </p:cNvSpPr>
          <p:nvPr>
            <p:ph idx="1"/>
          </p:nvPr>
        </p:nvSpPr>
        <p:spPr/>
        <p:txBody>
          <a:bodyPr>
            <a:normAutofit/>
          </a:bodyPr>
          <a:lstStyle/>
          <a:p>
            <a:pPr>
              <a:buFont typeface="Wingdings" panose="05000000000000000000" pitchFamily="2" charset="2"/>
              <a:buChar char="q"/>
            </a:pPr>
            <a:r>
              <a:rPr lang="en-US" sz="2800" dirty="0" smtClean="0"/>
              <a:t> </a:t>
            </a:r>
            <a:r>
              <a:rPr lang="en-US" sz="2400" dirty="0" smtClean="0"/>
              <a:t>Entity-Topic </a:t>
            </a:r>
            <a:r>
              <a:rPr lang="en-US" sz="2400" dirty="0"/>
              <a:t>Model </a:t>
            </a:r>
            <a:r>
              <a:rPr lang="en-US" sz="2400" dirty="0" smtClean="0"/>
              <a:t>(ETM) [Kim </a:t>
            </a:r>
            <a:r>
              <a:rPr lang="en-US" sz="2400" dirty="0"/>
              <a:t>et al. </a:t>
            </a:r>
            <a:r>
              <a:rPr lang="en-US" sz="2400" dirty="0" smtClean="0"/>
              <a:t>12c]</a:t>
            </a:r>
            <a:endParaRPr lang="en-US" sz="2800" dirty="0"/>
          </a:p>
        </p:txBody>
      </p:sp>
      <p:sp>
        <p:nvSpPr>
          <p:cNvPr id="4" name="Slide Number Placeholder 3"/>
          <p:cNvSpPr>
            <a:spLocks noGrp="1"/>
          </p:cNvSpPr>
          <p:nvPr>
            <p:ph type="sldNum" sz="quarter" idx="12"/>
          </p:nvPr>
        </p:nvSpPr>
        <p:spPr/>
        <p:txBody>
          <a:bodyPr/>
          <a:lstStyle/>
          <a:p>
            <a:fld id="{6113E31D-E2AB-40D1-8B51-AFA5AFEF393A}" type="slidenum">
              <a:rPr lang="en-US" smtClean="0"/>
              <a:t>91</a:t>
            </a:fld>
            <a:endParaRPr lang="en-US" dirty="0"/>
          </a:p>
        </p:txBody>
      </p:sp>
      <mc:AlternateContent xmlns:mc="http://schemas.openxmlformats.org/markup-compatibility/2006" xmlns:a14="http://schemas.microsoft.com/office/drawing/2010/main">
        <mc:Choice Requires="a14">
          <p:sp>
            <p:nvSpPr>
              <p:cNvPr id="5" name="Oval 4"/>
              <p:cNvSpPr>
                <a:spLocks noChangeArrowheads="1"/>
              </p:cNvSpPr>
              <p:nvPr/>
            </p:nvSpPr>
            <p:spPr bwMode="auto">
              <a:xfrm>
                <a:off x="1378230" y="2462928"/>
                <a:ext cx="1306079" cy="530281"/>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a:t>
                </a:r>
                <a14:m>
                  <m:oMath xmlns:m="http://schemas.openxmlformats.org/officeDocument/2006/math">
                    <m:sSub>
                      <m:sSubPr>
                        <m:ctrlP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ctrlPr>
                      </m:sSubPr>
                      <m:e>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𝝓</m:t>
                        </m:r>
                      </m:e>
                      <m:sub>
                        <m:r>
                          <a:rPr lang="en-US" altLang="zh-CN" sz="1800" b="1" i="1" smtClean="0">
                            <a:solidFill>
                              <a:schemeClr val="bg1"/>
                            </a:solidFill>
                            <a:latin typeface="Cambria Math" panose="02040503050406030204" pitchFamily="18" charset="0"/>
                            <a:ea typeface="SimSun" panose="02010600030101010101" pitchFamily="2" charset="-122"/>
                            <a:sym typeface="Symbol" panose="05050102010706020507" pitchFamily="18" charset="2"/>
                          </a:rPr>
                          <m:t>𝟏</m:t>
                        </m:r>
                      </m:sub>
                    </m:sSub>
                  </m:oMath>
                </a14:m>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mc:Choice>
        <mc:Fallback xmlns="">
          <p:sp>
            <p:nvSpPr>
              <p:cNvPr id="5" name="Oval 4"/>
              <p:cNvSpPr>
                <a:spLocks noRot="1" noChangeAspect="1" noMove="1" noResize="1" noEditPoints="1" noAdjustHandles="1" noChangeArrowheads="1" noChangeShapeType="1" noTextEdit="1"/>
              </p:cNvSpPr>
              <p:nvPr/>
            </p:nvSpPr>
            <p:spPr bwMode="auto">
              <a:xfrm>
                <a:off x="1378230" y="2462928"/>
                <a:ext cx="1306079" cy="530281"/>
              </a:xfrm>
              <a:prstGeom prst="ellipse">
                <a:avLst/>
              </a:prstGeom>
              <a:blipFill rotWithShape="0">
                <a:blip r:embed="rId2"/>
                <a:stretch>
                  <a:fillRect b="-2247"/>
                </a:stretch>
              </a:blipFill>
              <a:ln w="9525">
                <a:solidFill>
                  <a:schemeClr val="tx1"/>
                </a:solidFill>
                <a:round/>
                <a:headEnd/>
                <a:tailEnd/>
              </a:ln>
            </p:spPr>
            <p:txBody>
              <a:bodyPr/>
              <a:lstStyle/>
              <a:p>
                <a:r>
                  <a:rPr lang="en-US">
                    <a:noFill/>
                  </a:rPr>
                  <a:t> </a:t>
                </a:r>
              </a:p>
            </p:txBody>
          </p:sp>
        </mc:Fallback>
      </mc:AlternateContent>
      <p:sp>
        <p:nvSpPr>
          <p:cNvPr id="7" name="Text Box 10"/>
          <p:cNvSpPr txBox="1">
            <a:spLocks noChangeArrowheads="1"/>
          </p:cNvSpPr>
          <p:nvPr/>
        </p:nvSpPr>
        <p:spPr bwMode="auto">
          <a:xfrm>
            <a:off x="2971854" y="2843189"/>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9" name="Text Box 13"/>
          <p:cNvSpPr txBox="1">
            <a:spLocks noChangeArrowheads="1"/>
          </p:cNvSpPr>
          <p:nvPr/>
        </p:nvSpPr>
        <p:spPr bwMode="auto">
          <a:xfrm>
            <a:off x="1339164" y="3069513"/>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data </a:t>
            </a:r>
            <a:r>
              <a:rPr lang="en-US" altLang="zh-CN" dirty="0">
                <a:ea typeface="SimSun" panose="02010600030101010101" pitchFamily="2" charset="-122"/>
              </a:rPr>
              <a:t>0.3 </a:t>
            </a:r>
            <a:br>
              <a:rPr lang="en-US" altLang="zh-CN" dirty="0">
                <a:ea typeface="SimSun" panose="02010600030101010101" pitchFamily="2" charset="-122"/>
              </a:rPr>
            </a:br>
            <a:r>
              <a:rPr lang="en-US" altLang="zh-CN" dirty="0" smtClean="0">
                <a:ea typeface="SimSun" panose="02010600030101010101" pitchFamily="2" charset="-122"/>
              </a:rPr>
              <a:t>mining  </a:t>
            </a:r>
            <a:r>
              <a:rPr lang="en-US" altLang="zh-CN" dirty="0">
                <a:ea typeface="SimSun" panose="02010600030101010101" pitchFamily="2" charset="-122"/>
              </a:rPr>
              <a:t>0.2</a:t>
            </a:r>
            <a:br>
              <a:rPr lang="en-US" altLang="zh-CN" dirty="0">
                <a:ea typeface="SimSun" panose="02010600030101010101" pitchFamily="2" charset="-122"/>
              </a:rPr>
            </a:br>
            <a:r>
              <a:rPr lang="en-US" altLang="zh-CN" dirty="0">
                <a:ea typeface="SimSun" panose="02010600030101010101" pitchFamily="2" charset="-122"/>
              </a:rPr>
              <a:t>...</a:t>
            </a:r>
          </a:p>
        </p:txBody>
      </p:sp>
      <p:sp>
        <p:nvSpPr>
          <p:cNvPr id="11" name="Oval 10"/>
          <p:cNvSpPr>
            <a:spLocks noChangeArrowheads="1"/>
          </p:cNvSpPr>
          <p:nvPr/>
        </p:nvSpPr>
        <p:spPr bwMode="auto">
          <a:xfrm>
            <a:off x="5122821" y="2524153"/>
            <a:ext cx="1462912" cy="53028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a:solidFill>
                  <a:schemeClr val="lt1"/>
                </a:solidFill>
                <a:sym typeface="Symbol" panose="05050102010706020507" pitchFamily="18" charset="2"/>
              </a:rPr>
              <a:t>SIGMOD</a:t>
            </a:r>
          </a:p>
        </p:txBody>
      </p:sp>
      <p:sp>
        <p:nvSpPr>
          <p:cNvPr id="12" name="Text Box 13"/>
          <p:cNvSpPr txBox="1">
            <a:spLocks noChangeArrowheads="1"/>
          </p:cNvSpPr>
          <p:nvPr/>
        </p:nvSpPr>
        <p:spPr bwMode="auto">
          <a:xfrm>
            <a:off x="5122821" y="3112483"/>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database 0.3 </a:t>
            </a:r>
            <a:br>
              <a:rPr lang="en-US" altLang="zh-CN" dirty="0" smtClean="0">
                <a:ea typeface="SimSun" panose="02010600030101010101" pitchFamily="2" charset="-122"/>
              </a:rPr>
            </a:br>
            <a:r>
              <a:rPr lang="en-US" altLang="zh-CN" dirty="0" smtClean="0">
                <a:ea typeface="SimSun" panose="02010600030101010101" pitchFamily="2" charset="-122"/>
              </a:rPr>
              <a:t>system </a:t>
            </a:r>
            <a:r>
              <a:rPr lang="en-US" altLang="zh-CN" dirty="0">
                <a:ea typeface="SimSun" panose="02010600030101010101" pitchFamily="2" charset="-122"/>
              </a:rPr>
              <a:t>0.2</a:t>
            </a:r>
            <a:br>
              <a:rPr lang="en-US" altLang="zh-CN" dirty="0">
                <a:ea typeface="SimSun" panose="02010600030101010101" pitchFamily="2" charset="-122"/>
              </a:rPr>
            </a:br>
            <a:r>
              <a:rPr lang="en-US" altLang="zh-CN" dirty="0">
                <a:ea typeface="SimSun" panose="02010600030101010101" pitchFamily="2" charset="-122"/>
              </a:rPr>
              <a:t>...</a:t>
            </a:r>
          </a:p>
        </p:txBody>
      </p:sp>
      <p:sp>
        <p:nvSpPr>
          <p:cNvPr id="13" name="Text Box 10"/>
          <p:cNvSpPr txBox="1">
            <a:spLocks noChangeArrowheads="1"/>
          </p:cNvSpPr>
          <p:nvPr/>
        </p:nvSpPr>
        <p:spPr bwMode="auto">
          <a:xfrm>
            <a:off x="6932925" y="2944208"/>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14" name="Oval 13"/>
          <p:cNvSpPr>
            <a:spLocks noChangeArrowheads="1"/>
          </p:cNvSpPr>
          <p:nvPr/>
        </p:nvSpPr>
        <p:spPr bwMode="auto">
          <a:xfrm>
            <a:off x="8728135" y="2481183"/>
            <a:ext cx="1764769" cy="530281"/>
          </a:xfrm>
          <a:prstGeom prst="ellipse">
            <a:avLst/>
          </a:prstGeom>
          <a:solidFill>
            <a:srgbClr val="008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err="1" smtClean="0">
                <a:solidFill>
                  <a:schemeClr val="lt1"/>
                </a:solidFill>
                <a:sym typeface="Symbol" panose="05050102010706020507" pitchFamily="18" charset="2"/>
              </a:rPr>
              <a:t>Surajit</a:t>
            </a:r>
            <a:r>
              <a:rPr lang="en-US" altLang="zh-CN" dirty="0" smtClean="0">
                <a:solidFill>
                  <a:schemeClr val="lt1"/>
                </a:solidFill>
                <a:sym typeface="Symbol" panose="05050102010706020507" pitchFamily="18" charset="2"/>
              </a:rPr>
              <a:t> </a:t>
            </a:r>
            <a:r>
              <a:rPr lang="en-US" altLang="zh-CN" dirty="0" err="1" smtClean="0">
                <a:solidFill>
                  <a:schemeClr val="lt1"/>
                </a:solidFill>
                <a:sym typeface="Symbol" panose="05050102010706020507" pitchFamily="18" charset="2"/>
              </a:rPr>
              <a:t>Chaudhuri</a:t>
            </a:r>
            <a:endParaRPr lang="en-US" altLang="zh-CN" dirty="0">
              <a:solidFill>
                <a:schemeClr val="lt1"/>
              </a:solidFill>
              <a:sym typeface="Symbol" panose="05050102010706020507" pitchFamily="18" charset="2"/>
            </a:endParaRPr>
          </a:p>
        </p:txBody>
      </p:sp>
      <p:sp>
        <p:nvSpPr>
          <p:cNvPr id="15" name="Text Box 13"/>
          <p:cNvSpPr txBox="1">
            <a:spLocks noChangeArrowheads="1"/>
          </p:cNvSpPr>
          <p:nvPr/>
        </p:nvSpPr>
        <p:spPr bwMode="auto">
          <a:xfrm>
            <a:off x="8843758" y="3119838"/>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database 0.1 </a:t>
            </a:r>
            <a:br>
              <a:rPr lang="en-US" altLang="zh-CN" dirty="0" smtClean="0">
                <a:ea typeface="SimSun" panose="02010600030101010101" pitchFamily="2" charset="-122"/>
              </a:rPr>
            </a:br>
            <a:r>
              <a:rPr lang="en-US" altLang="zh-CN" dirty="0" smtClean="0">
                <a:ea typeface="SimSun" panose="02010600030101010101" pitchFamily="2" charset="-122"/>
              </a:rPr>
              <a:t>query 0.1</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a:t>
            </a:r>
          </a:p>
        </p:txBody>
      </p:sp>
      <p:sp>
        <p:nvSpPr>
          <p:cNvPr id="16" name="Text Box 13"/>
          <p:cNvSpPr txBox="1">
            <a:spLocks noChangeArrowheads="1"/>
          </p:cNvSpPr>
          <p:nvPr/>
        </p:nvSpPr>
        <p:spPr bwMode="auto">
          <a:xfrm>
            <a:off x="1207197" y="2316478"/>
            <a:ext cx="2611032" cy="1812462"/>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endParaRPr lang="en-US" altLang="zh-CN" dirty="0">
              <a:ea typeface="SimSun" panose="02010600030101010101" pitchFamily="2" charset="-122"/>
            </a:endParaRPr>
          </a:p>
        </p:txBody>
      </p:sp>
      <p:sp>
        <p:nvSpPr>
          <p:cNvPr id="17" name="Text Box 10"/>
          <p:cNvSpPr txBox="1">
            <a:spLocks noChangeArrowheads="1"/>
          </p:cNvSpPr>
          <p:nvPr/>
        </p:nvSpPr>
        <p:spPr bwMode="auto">
          <a:xfrm>
            <a:off x="10598127" y="2988905"/>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18" name="Text Box 13"/>
          <p:cNvSpPr txBox="1">
            <a:spLocks noChangeArrowheads="1"/>
          </p:cNvSpPr>
          <p:nvPr/>
        </p:nvSpPr>
        <p:spPr bwMode="auto">
          <a:xfrm>
            <a:off x="4979881" y="2316478"/>
            <a:ext cx="2412357" cy="1812462"/>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endParaRPr lang="en-US" altLang="zh-CN" dirty="0">
              <a:ea typeface="SimSun" panose="02010600030101010101" pitchFamily="2" charset="-122"/>
            </a:endParaRPr>
          </a:p>
        </p:txBody>
      </p:sp>
      <p:sp>
        <p:nvSpPr>
          <p:cNvPr id="19" name="Text Box 13"/>
          <p:cNvSpPr txBox="1">
            <a:spLocks noChangeArrowheads="1"/>
          </p:cNvSpPr>
          <p:nvPr/>
        </p:nvSpPr>
        <p:spPr bwMode="auto">
          <a:xfrm>
            <a:off x="8657084" y="2316478"/>
            <a:ext cx="2412357" cy="1812462"/>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endParaRPr lang="en-US" altLang="zh-CN" dirty="0">
              <a:ea typeface="SimSun" panose="02010600030101010101" pitchFamily="2" charset="-122"/>
            </a:endParaRPr>
          </a:p>
        </p:txBody>
      </p:sp>
      <p:sp>
        <p:nvSpPr>
          <p:cNvPr id="20" name="Rectangle 19"/>
          <p:cNvSpPr/>
          <p:nvPr/>
        </p:nvSpPr>
        <p:spPr>
          <a:xfrm>
            <a:off x="1770561" y="4186989"/>
            <a:ext cx="758010" cy="400110"/>
          </a:xfrm>
          <a:prstGeom prst="rect">
            <a:avLst/>
          </a:prstGeom>
        </p:spPr>
        <p:txBody>
          <a:bodyPr wrap="square">
            <a:spAutoFit/>
          </a:bodyPr>
          <a:lstStyle/>
          <a:p>
            <a:r>
              <a:rPr lang="en-US" sz="2000" dirty="0" smtClean="0"/>
              <a:t>text</a:t>
            </a:r>
            <a:endParaRPr lang="en-US" sz="2000" dirty="0"/>
          </a:p>
        </p:txBody>
      </p:sp>
      <p:sp>
        <p:nvSpPr>
          <p:cNvPr id="21" name="Rectangle 20"/>
          <p:cNvSpPr/>
          <p:nvPr/>
        </p:nvSpPr>
        <p:spPr>
          <a:xfrm>
            <a:off x="5673257" y="4186989"/>
            <a:ext cx="930830" cy="400110"/>
          </a:xfrm>
          <a:prstGeom prst="rect">
            <a:avLst/>
          </a:prstGeom>
        </p:spPr>
        <p:txBody>
          <a:bodyPr wrap="square">
            <a:spAutoFit/>
          </a:bodyPr>
          <a:lstStyle/>
          <a:p>
            <a:r>
              <a:rPr lang="en-US" sz="2000" dirty="0" smtClean="0"/>
              <a:t>venue</a:t>
            </a:r>
            <a:endParaRPr lang="en-US" sz="2000" dirty="0"/>
          </a:p>
        </p:txBody>
      </p:sp>
      <p:sp>
        <p:nvSpPr>
          <p:cNvPr id="22" name="Rectangle 21"/>
          <p:cNvSpPr/>
          <p:nvPr/>
        </p:nvSpPr>
        <p:spPr>
          <a:xfrm>
            <a:off x="8945595" y="4169137"/>
            <a:ext cx="930830" cy="400110"/>
          </a:xfrm>
          <a:prstGeom prst="rect">
            <a:avLst/>
          </a:prstGeom>
        </p:spPr>
        <p:txBody>
          <a:bodyPr wrap="square">
            <a:spAutoFit/>
          </a:bodyPr>
          <a:lstStyle/>
          <a:p>
            <a:r>
              <a:rPr lang="en-US" sz="2000" dirty="0" smtClean="0"/>
              <a:t>author</a:t>
            </a:r>
            <a:endParaRPr lang="en-US" sz="2000" dirty="0"/>
          </a:p>
        </p:txBody>
      </p:sp>
      <mc:AlternateContent xmlns:mc="http://schemas.openxmlformats.org/markup-compatibility/2006" xmlns:a14="http://schemas.microsoft.com/office/drawing/2010/main">
        <mc:Choice Requires="a14">
          <p:sp>
            <p:nvSpPr>
              <p:cNvPr id="23" name="Rectangle 22"/>
              <p:cNvSpPr/>
              <p:nvPr/>
            </p:nvSpPr>
            <p:spPr>
              <a:xfrm>
                <a:off x="1207197" y="4685122"/>
                <a:ext cx="5378536" cy="1577297"/>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To generate a </a:t>
                </a:r>
                <a:r>
                  <a:rPr lang="en-US" sz="2400" dirty="0"/>
                  <a:t>token </a:t>
                </a:r>
                <a:r>
                  <a:rPr lang="en-US" sz="2400" dirty="0" smtClean="0"/>
                  <a:t>in document </a:t>
                </a:r>
                <a14:m>
                  <m:oMath xmlns:m="http://schemas.openxmlformats.org/officeDocument/2006/math">
                    <m:r>
                      <a:rPr lang="en-US" sz="2400" i="1" dirty="0">
                        <a:latin typeface="Cambria Math" panose="02040503050406030204" pitchFamily="18" charset="0"/>
                      </a:rPr>
                      <m:t>𝑑</m:t>
                    </m:r>
                  </m:oMath>
                </a14:m>
                <a:r>
                  <a:rPr lang="en-US" sz="2400" dirty="0" smtClean="0"/>
                  <a:t>:</a:t>
                </a:r>
                <a:r>
                  <a:rPr lang="en-US" sz="2400" dirty="0"/>
                  <a:t> </a:t>
                </a:r>
                <a:endParaRPr lang="en-US" sz="2400" dirty="0" smtClean="0"/>
              </a:p>
              <a:p>
                <a:pPr marL="457200" indent="-457200">
                  <a:buAutoNum type="arabicPeriod"/>
                </a:pPr>
                <a:r>
                  <a:rPr lang="en-US" sz="2400" dirty="0">
                    <a:solidFill>
                      <a:srgbClr val="FFFF00"/>
                    </a:solidFill>
                  </a:rPr>
                  <a:t>Sample an entity </a:t>
                </a:r>
                <a14:m>
                  <m:oMath xmlns:m="http://schemas.openxmlformats.org/officeDocument/2006/math">
                    <m:r>
                      <a:rPr lang="en-US" sz="2400">
                        <a:solidFill>
                          <a:srgbClr val="FFFF00"/>
                        </a:solidFill>
                        <a:latin typeface="Cambria Math" panose="02040503050406030204" pitchFamily="18" charset="0"/>
                      </a:rPr>
                      <m:t>𝑒</m:t>
                    </m:r>
                  </m:oMath>
                </a14:m>
                <a:endParaRPr lang="en-US" sz="2400" dirty="0">
                  <a:solidFill>
                    <a:srgbClr val="FFFF00"/>
                  </a:solidFill>
                </a:endParaRPr>
              </a:p>
              <a:p>
                <a:pPr marL="457200" indent="-457200">
                  <a:buAutoNum type="arabicPeriod"/>
                </a:pPr>
                <a:r>
                  <a:rPr lang="en-US" sz="2400" dirty="0"/>
                  <a:t>Sample a topic label </a:t>
                </a:r>
                <a14:m>
                  <m:oMath xmlns:m="http://schemas.openxmlformats.org/officeDocument/2006/math">
                    <m:r>
                      <a:rPr lang="en-US" sz="2400">
                        <a:latin typeface="Cambria Math" panose="02040503050406030204" pitchFamily="18" charset="0"/>
                      </a:rPr>
                      <m:t>𝑧</m:t>
                    </m:r>
                  </m:oMath>
                </a14:m>
                <a:r>
                  <a:rPr lang="en-US" sz="2400" dirty="0"/>
                  <a:t> </a:t>
                </a:r>
                <a:r>
                  <a:rPr lang="en-US" sz="2400" dirty="0" smtClean="0"/>
                  <a:t>according 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𝑑</m:t>
                        </m:r>
                      </m:sub>
                    </m:sSub>
                  </m:oMath>
                </a14:m>
                <a:endParaRPr lang="en-US" sz="2400" dirty="0" smtClean="0"/>
              </a:p>
              <a:p>
                <a:pPr marL="457200" indent="-457200">
                  <a:buAutoNum type="arabicPeriod"/>
                </a:pPr>
                <a:r>
                  <a:rPr lang="en-US" sz="2400" dirty="0" smtClean="0"/>
                  <a:t>Sample a word w according to </a:t>
                </a:r>
                <a14:m>
                  <m:oMath xmlns:m="http://schemas.openxmlformats.org/officeDocument/2006/math">
                    <m:sSub>
                      <m:sSubPr>
                        <m:ctrlPr>
                          <a:rPr lang="en-US" sz="2400" i="1">
                            <a:solidFill>
                              <a:srgbClr val="FFFF00"/>
                            </a:solidFill>
                            <a:latin typeface="Cambria Math" panose="02040503050406030204" pitchFamily="18" charset="0"/>
                          </a:rPr>
                        </m:ctrlPr>
                      </m:sSubPr>
                      <m:e>
                        <m:r>
                          <a:rPr lang="en-US" sz="2400">
                            <a:solidFill>
                              <a:srgbClr val="FFFF00"/>
                            </a:solidFill>
                            <a:latin typeface="Cambria Math" panose="02040503050406030204" pitchFamily="18" charset="0"/>
                          </a:rPr>
                          <m:t>𝜙</m:t>
                        </m:r>
                      </m:e>
                      <m:sub>
                        <m:r>
                          <a:rPr lang="en-US" sz="2400">
                            <a:solidFill>
                              <a:srgbClr val="FFFF00"/>
                            </a:solidFill>
                            <a:latin typeface="Cambria Math" panose="02040503050406030204" pitchFamily="18" charset="0"/>
                          </a:rPr>
                          <m:t>𝑧</m:t>
                        </m:r>
                        <m:r>
                          <a:rPr lang="en-US" sz="2400">
                            <a:solidFill>
                              <a:srgbClr val="FFFF00"/>
                            </a:solidFill>
                            <a:latin typeface="Cambria Math" panose="02040503050406030204" pitchFamily="18" charset="0"/>
                          </a:rPr>
                          <m:t>,</m:t>
                        </m:r>
                        <m:r>
                          <a:rPr lang="en-US" sz="2400">
                            <a:solidFill>
                              <a:srgbClr val="FFFF00"/>
                            </a:solidFill>
                            <a:latin typeface="Cambria Math" panose="02040503050406030204" pitchFamily="18" charset="0"/>
                          </a:rPr>
                          <m:t>𝑒</m:t>
                        </m:r>
                      </m:sub>
                    </m:sSub>
                  </m:oMath>
                </a14:m>
                <a:endParaRPr lang="en-US" sz="2400" dirty="0">
                  <a:solidFill>
                    <a:srgbClr val="FFFF00"/>
                  </a:solidFill>
                </a:endParaRPr>
              </a:p>
            </p:txBody>
          </p:sp>
        </mc:Choice>
        <mc:Fallback xmlns="">
          <p:sp>
            <p:nvSpPr>
              <p:cNvPr id="23" name="Rectangle 22"/>
              <p:cNvSpPr>
                <a:spLocks noRot="1" noChangeAspect="1" noMove="1" noResize="1" noEditPoints="1" noAdjustHandles="1" noChangeArrowheads="1" noChangeShapeType="1" noTextEdit="1"/>
              </p:cNvSpPr>
              <p:nvPr/>
            </p:nvSpPr>
            <p:spPr>
              <a:xfrm>
                <a:off x="1207197" y="4685122"/>
                <a:ext cx="5378536" cy="1577297"/>
              </a:xfrm>
              <a:prstGeom prst="rect">
                <a:avLst/>
              </a:prstGeom>
              <a:blipFill rotWithShape="0">
                <a:blip r:embed="rId3"/>
                <a:stretch>
                  <a:fillRect l="-1695" t="-4215" b="-6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199110" y="4685122"/>
                <a:ext cx="3455433" cy="477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a:solidFill>
                                <a:schemeClr val="tx1"/>
                              </a:solidFill>
                              <a:latin typeface="Cambria Math" panose="02040503050406030204" pitchFamily="18" charset="0"/>
                            </a:rPr>
                            <m:t>𝜙</m:t>
                          </m:r>
                        </m:e>
                        <m:sub>
                          <m:r>
                            <a:rPr lang="en-US" sz="2400">
                              <a:solidFill>
                                <a:schemeClr val="tx1"/>
                              </a:solidFill>
                              <a:latin typeface="Cambria Math" panose="02040503050406030204" pitchFamily="18" charset="0"/>
                            </a:rPr>
                            <m:t>𝑧</m:t>
                          </m:r>
                          <m:r>
                            <a:rPr lang="en-US" sz="2400">
                              <a:solidFill>
                                <a:schemeClr val="tx1"/>
                              </a:solidFill>
                              <a:latin typeface="Cambria Math" panose="02040503050406030204" pitchFamily="18" charset="0"/>
                            </a:rPr>
                            <m:t>,</m:t>
                          </m:r>
                          <m:r>
                            <a:rPr lang="en-US" sz="2400" smtClean="0">
                              <a:solidFill>
                                <a:schemeClr val="tx1"/>
                              </a:solidFill>
                              <a:latin typeface="Cambria Math" panose="02040503050406030204" pitchFamily="18" charset="0"/>
                            </a:rPr>
                            <m:t>𝑒</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𝐷𝑖𝑟</m:t>
                      </m:r>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𝑤</m:t>
                          </m:r>
                        </m:e>
                        <m:sub>
                          <m:r>
                            <a:rPr lang="en-US" sz="2400" b="0" i="1" smtClean="0">
                              <a:solidFill>
                                <a:schemeClr val="tx1"/>
                              </a:solidFill>
                              <a:latin typeface="Cambria Math" panose="02040503050406030204" pitchFamily="18" charset="0"/>
                            </a:rPr>
                            <m:t>1</m:t>
                          </m:r>
                        </m:sub>
                      </m:sSub>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𝜙</m:t>
                          </m:r>
                        </m:e>
                        <m:sub>
                          <m:r>
                            <a:rPr lang="en-US" sz="2400" b="0" i="1" smtClean="0">
                              <a:solidFill>
                                <a:schemeClr val="tx1"/>
                              </a:solidFill>
                              <a:latin typeface="Cambria Math" panose="02040503050406030204" pitchFamily="18" charset="0"/>
                            </a:rPr>
                            <m:t>𝑧</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𝑤</m:t>
                          </m:r>
                        </m:e>
                        <m:sub>
                          <m:r>
                            <a:rPr lang="en-US" sz="2400" b="0" i="1" smtClean="0">
                              <a:solidFill>
                                <a:schemeClr val="tx1"/>
                              </a:solidFill>
                              <a:latin typeface="Cambria Math" panose="02040503050406030204" pitchFamily="18" charset="0"/>
                            </a:rPr>
                            <m:t>2</m:t>
                          </m:r>
                        </m:sub>
                      </m:sSub>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𝜙</m:t>
                          </m:r>
                        </m:e>
                        <m:sub>
                          <m:r>
                            <a:rPr lang="en-US" sz="2400" b="0" i="1" smtClean="0">
                              <a:solidFill>
                                <a:schemeClr val="tx1"/>
                              </a:solidFill>
                              <a:latin typeface="Cambria Math" panose="02040503050406030204" pitchFamily="18" charset="0"/>
                            </a:rPr>
                            <m:t>𝑒</m:t>
                          </m:r>
                        </m:sub>
                      </m:sSub>
                      <m:r>
                        <a:rPr lang="en-US" sz="2400" b="0" i="1" smtClean="0">
                          <a:solidFill>
                            <a:schemeClr val="tx1"/>
                          </a:solidFill>
                          <a:latin typeface="Cambria Math" panose="02040503050406030204" pitchFamily="18" charset="0"/>
                        </a:rPr>
                        <m:t>)</m:t>
                      </m:r>
                    </m:oMath>
                  </m:oMathPara>
                </a14:m>
                <a:endParaRPr lang="en-US" sz="2400" dirty="0">
                  <a:solidFill>
                    <a:schemeClr val="tx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7199110" y="4685122"/>
                <a:ext cx="3455433" cy="477888"/>
              </a:xfrm>
              <a:prstGeom prst="rect">
                <a:avLst/>
              </a:prstGeom>
              <a:blipFill rotWithShape="0">
                <a:blip r:embed="rId4"/>
                <a:stretch>
                  <a:fillRect b="-15385"/>
                </a:stretch>
              </a:blipFill>
            </p:spPr>
            <p:txBody>
              <a:bodyPr/>
              <a:lstStyle/>
              <a:p>
                <a:r>
                  <a:rPr lang="en-US">
                    <a:noFill/>
                  </a:rPr>
                  <a:t> </a:t>
                </a:r>
              </a:p>
            </p:txBody>
          </p:sp>
        </mc:Fallback>
      </mc:AlternateContent>
      <p:cxnSp>
        <p:nvCxnSpPr>
          <p:cNvPr id="24" name="Curved Connector 23"/>
          <p:cNvCxnSpPr>
            <a:stCxn id="16" idx="2"/>
            <a:endCxn id="3" idx="0"/>
          </p:cNvCxnSpPr>
          <p:nvPr/>
        </p:nvCxnSpPr>
        <p:spPr>
          <a:xfrm rot="16200000" flipH="1">
            <a:off x="5441679" y="1199974"/>
            <a:ext cx="556182" cy="6414114"/>
          </a:xfrm>
          <a:prstGeom prst="curvedConnector3">
            <a:avLst>
              <a:gd name="adj1" fmla="val 75079"/>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19" idx="2"/>
          </p:cNvCxnSpPr>
          <p:nvPr/>
        </p:nvCxnSpPr>
        <p:spPr>
          <a:xfrm rot="5400000">
            <a:off x="9515280" y="4371649"/>
            <a:ext cx="590693" cy="105275"/>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18" idx="2"/>
          </p:cNvCxnSpPr>
          <p:nvPr/>
        </p:nvCxnSpPr>
        <p:spPr>
          <a:xfrm rot="16200000" flipH="1">
            <a:off x="7662917" y="2652082"/>
            <a:ext cx="470744" cy="3424459"/>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flipV="1">
            <a:off x="6126480" y="5147012"/>
            <a:ext cx="1265758" cy="900921"/>
          </a:xfrm>
          <a:prstGeom prst="curvedConnector3">
            <a:avLst>
              <a:gd name="adj1" fmla="val 50000"/>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004771" y="5179331"/>
            <a:ext cx="1677973" cy="461665"/>
          </a:xfrm>
          <a:prstGeom prst="rect">
            <a:avLst/>
          </a:prstGeo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400" dirty="0" smtClean="0">
                <a:solidFill>
                  <a:srgbClr val="000000"/>
                </a:solidFill>
              </a:rPr>
              <a:t>Paper text</a:t>
            </a:r>
            <a:endParaRPr lang="en-US" sz="2400" dirty="0">
              <a:solidFill>
                <a:srgbClr val="000000"/>
              </a:solidFill>
            </a:endParaRPr>
          </a:p>
        </p:txBody>
      </p:sp>
      <p:sp>
        <p:nvSpPr>
          <p:cNvPr id="43" name="Rectangle 42"/>
          <p:cNvSpPr/>
          <p:nvPr/>
        </p:nvSpPr>
        <p:spPr>
          <a:xfrm>
            <a:off x="10129953" y="5568144"/>
            <a:ext cx="1277572" cy="707886"/>
          </a:xfrm>
          <a:prstGeom prst="rect">
            <a:avLst/>
          </a:prstGeom>
        </p:spPr>
        <p:txBody>
          <a:bodyPr wrap="square">
            <a:spAutoFit/>
          </a:bodyPr>
          <a:lstStyle/>
          <a:p>
            <a:r>
              <a:rPr lang="en-US" sz="2000" i="1" dirty="0" err="1" smtClean="0">
                <a:ln w="0"/>
                <a:effectLst>
                  <a:outerShdw blurRad="38100" dist="19050" dir="2700000" algn="tl" rotWithShape="0">
                    <a:schemeClr val="dk1">
                      <a:alpha val="40000"/>
                    </a:schemeClr>
                  </a:outerShdw>
                </a:effectLst>
              </a:rPr>
              <a:t>Surajit</a:t>
            </a:r>
            <a:r>
              <a:rPr lang="en-US" sz="2000" i="1" dirty="0" smtClean="0">
                <a:ln w="0"/>
                <a:effectLst>
                  <a:outerShdw blurRad="38100" dist="19050" dir="2700000" algn="tl" rotWithShape="0">
                    <a:schemeClr val="dk1">
                      <a:alpha val="40000"/>
                    </a:schemeClr>
                  </a:outerShdw>
                </a:effectLst>
              </a:rPr>
              <a:t> </a:t>
            </a:r>
            <a:r>
              <a:rPr lang="en-US" sz="2000" i="1" dirty="0" err="1" smtClean="0">
                <a:ln w="0"/>
                <a:effectLst>
                  <a:outerShdw blurRad="38100" dist="19050" dir="2700000" algn="tl" rotWithShape="0">
                    <a:schemeClr val="dk1">
                      <a:alpha val="40000"/>
                    </a:schemeClr>
                  </a:outerShdw>
                </a:effectLst>
              </a:rPr>
              <a:t>Chaudhuri</a:t>
            </a:r>
            <a:endParaRPr lang="en-US" sz="2000" i="1" dirty="0"/>
          </a:p>
        </p:txBody>
      </p:sp>
      <p:sp>
        <p:nvSpPr>
          <p:cNvPr id="44" name="Oval 43"/>
          <p:cNvSpPr/>
          <p:nvPr/>
        </p:nvSpPr>
        <p:spPr>
          <a:xfrm>
            <a:off x="9876425" y="5885415"/>
            <a:ext cx="253528" cy="253528"/>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a:stCxn id="44" idx="0"/>
            <a:endCxn id="42" idx="2"/>
          </p:cNvCxnSpPr>
          <p:nvPr/>
        </p:nvCxnSpPr>
        <p:spPr>
          <a:xfrm flipH="1" flipV="1">
            <a:off x="8843758" y="5640996"/>
            <a:ext cx="1159431" cy="24441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42" idx="2"/>
            <a:endCxn id="48" idx="7"/>
          </p:cNvCxnSpPr>
          <p:nvPr/>
        </p:nvCxnSpPr>
        <p:spPr>
          <a:xfrm flipH="1">
            <a:off x="7852348" y="5640996"/>
            <a:ext cx="991410" cy="257055"/>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7882397" y="5853516"/>
            <a:ext cx="1071127" cy="400110"/>
          </a:xfrm>
          <a:prstGeom prst="rect">
            <a:avLst/>
          </a:prstGeom>
        </p:spPr>
        <p:txBody>
          <a:bodyPr wrap="square">
            <a:spAutoFit/>
          </a:bodyPr>
          <a:lstStyle>
            <a:defPPr>
              <a:defRPr lang="en-US"/>
            </a:defPPr>
            <a:lvl1pPr>
              <a:defRPr sz="2000" i="1">
                <a:ln w="0"/>
                <a:effectLst>
                  <a:outerShdw blurRad="38100" dist="19050" dir="2700000" algn="tl" rotWithShape="0">
                    <a:schemeClr val="dk1">
                      <a:alpha val="40000"/>
                    </a:schemeClr>
                  </a:outerShdw>
                </a:effectLst>
              </a:defRPr>
            </a:lvl1pPr>
          </a:lstStyle>
          <a:p>
            <a:r>
              <a:rPr lang="en-US" dirty="0"/>
              <a:t>SIGMOD</a:t>
            </a:r>
          </a:p>
        </p:txBody>
      </p:sp>
      <p:sp>
        <p:nvSpPr>
          <p:cNvPr id="48" name="Oval 47"/>
          <p:cNvSpPr/>
          <p:nvPr/>
        </p:nvSpPr>
        <p:spPr>
          <a:xfrm>
            <a:off x="7611456" y="5856720"/>
            <a:ext cx="282222" cy="282223"/>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8131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Example topics learned by ETM </a:t>
            </a:r>
            <a:endParaRPr lang="en-US" dirty="0"/>
          </a:p>
        </p:txBody>
      </p:sp>
      <p:sp>
        <p:nvSpPr>
          <p:cNvPr id="7" name="Content Placeholder 6"/>
          <p:cNvSpPr>
            <a:spLocks noGrp="1"/>
          </p:cNvSpPr>
          <p:nvPr>
            <p:ph idx="1"/>
          </p:nvPr>
        </p:nvSpPr>
        <p:spPr/>
        <p:txBody>
          <a:bodyPr/>
          <a:lstStyle/>
          <a:p>
            <a:endParaRPr lang="en-US" dirty="0"/>
          </a:p>
        </p:txBody>
      </p:sp>
      <p:sp>
        <p:nvSpPr>
          <p:cNvPr id="8" name="Text Placeholder 7"/>
          <p:cNvSpPr>
            <a:spLocks noGrp="1"/>
          </p:cNvSpPr>
          <p:nvPr>
            <p:ph type="body" sz="half" idx="2"/>
          </p:nvPr>
        </p:nvSpPr>
        <p:spPr/>
        <p:txBody>
          <a:bodyPr>
            <a:normAutofit/>
          </a:bodyPr>
          <a:lstStyle/>
          <a:p>
            <a:endParaRPr lang="en-US" sz="2400" dirty="0" smtClean="0"/>
          </a:p>
          <a:p>
            <a:r>
              <a:rPr lang="en-US" sz="2400" dirty="0" smtClean="0"/>
              <a:t>On a news dataset about Japan tsunami 2011</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92</a:t>
            </a:fld>
            <a:endParaRPr lang="en-US" dirty="0"/>
          </a:p>
        </p:txBody>
      </p:sp>
      <p:pic>
        <p:nvPicPr>
          <p:cNvPr id="9" name="Picture 8"/>
          <p:cNvPicPr>
            <a:picLocks noChangeAspect="1"/>
          </p:cNvPicPr>
          <p:nvPr/>
        </p:nvPicPr>
        <p:blipFill rotWithShape="1">
          <a:blip r:embed="rId2">
            <a:lum bright="-20000" contrast="40000"/>
          </a:blip>
          <a:srcRect b="58857"/>
          <a:stretch/>
        </p:blipFill>
        <p:spPr>
          <a:xfrm>
            <a:off x="4984187" y="731520"/>
            <a:ext cx="6125065" cy="2398179"/>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6728500" y="224964"/>
                <a:ext cx="763029" cy="477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a:latin typeface="Cambria Math" panose="02040503050406030204" pitchFamily="18" charset="0"/>
                            </a:rPr>
                            <m:t>𝜙</m:t>
                          </m:r>
                        </m:e>
                        <m:sub>
                          <m:r>
                            <a:rPr lang="en-US" sz="2400">
                              <a:latin typeface="Cambria Math" panose="02040503050406030204" pitchFamily="18" charset="0"/>
                            </a:rPr>
                            <m:t>𝑧</m:t>
                          </m:r>
                          <m:r>
                            <a:rPr lang="en-US" sz="2400">
                              <a:latin typeface="Cambria Math" panose="02040503050406030204" pitchFamily="18" charset="0"/>
                            </a:rPr>
                            <m:t>,</m:t>
                          </m:r>
                          <m:r>
                            <a:rPr lang="en-US" sz="2400">
                              <a:latin typeface="Cambria Math" panose="02040503050406030204" pitchFamily="18" charset="0"/>
                            </a:rPr>
                            <m:t>𝑒</m:t>
                          </m:r>
                        </m:sub>
                      </m:sSub>
                    </m:oMath>
                  </m:oMathPara>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6728500" y="224964"/>
                <a:ext cx="763029" cy="477888"/>
              </a:xfrm>
              <a:prstGeom prst="rect">
                <a:avLst/>
              </a:prstGeom>
              <a:blipFill rotWithShape="0">
                <a:blip r:embed="rId3"/>
                <a:stretch>
                  <a:fillRect l="-1600" b="-141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8046720" y="239298"/>
                <a:ext cx="763029" cy="477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a:latin typeface="Cambria Math" panose="02040503050406030204" pitchFamily="18" charset="0"/>
                            </a:rPr>
                            <m:t>𝜙</m:t>
                          </m:r>
                        </m:e>
                        <m:sub>
                          <m:r>
                            <a:rPr lang="en-US" sz="2400">
                              <a:latin typeface="Cambria Math" panose="02040503050406030204" pitchFamily="18" charset="0"/>
                            </a:rPr>
                            <m:t>𝑧</m:t>
                          </m:r>
                          <m:r>
                            <a:rPr lang="en-US" sz="2400">
                              <a:latin typeface="Cambria Math" panose="02040503050406030204" pitchFamily="18" charset="0"/>
                            </a:rPr>
                            <m:t>,</m:t>
                          </m:r>
                          <m:r>
                            <a:rPr lang="en-US" sz="2400">
                              <a:latin typeface="Cambria Math" panose="02040503050406030204" pitchFamily="18" charset="0"/>
                            </a:rPr>
                            <m:t>𝑒</m:t>
                          </m:r>
                        </m:sub>
                      </m:sSub>
                    </m:oMath>
                  </m:oMathPara>
                </a14:m>
                <a:endParaRPr lang="en-US" sz="2400" dirty="0"/>
              </a:p>
            </p:txBody>
          </p:sp>
        </mc:Choice>
        <mc:Fallback xmlns="">
          <p:sp>
            <p:nvSpPr>
              <p:cNvPr id="11" name="Rectangle 10"/>
              <p:cNvSpPr>
                <a:spLocks noRot="1" noChangeAspect="1" noMove="1" noResize="1" noEditPoints="1" noAdjustHandles="1" noChangeArrowheads="1" noChangeShapeType="1" noTextEdit="1"/>
              </p:cNvSpPr>
              <p:nvPr/>
            </p:nvSpPr>
            <p:spPr>
              <a:xfrm>
                <a:off x="8046720" y="239298"/>
                <a:ext cx="763029" cy="477888"/>
              </a:xfrm>
              <a:prstGeom prst="rect">
                <a:avLst/>
              </a:prstGeom>
              <a:blipFill rotWithShape="0">
                <a:blip r:embed="rId4"/>
                <a:stretch>
                  <a:fillRect l="-1600" b="-13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9467540" y="233499"/>
                <a:ext cx="763029" cy="477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a:latin typeface="Cambria Math" panose="02040503050406030204" pitchFamily="18" charset="0"/>
                            </a:rPr>
                            <m:t>𝜙</m:t>
                          </m:r>
                        </m:e>
                        <m:sub>
                          <m:r>
                            <a:rPr lang="en-US" sz="2400">
                              <a:latin typeface="Cambria Math" panose="02040503050406030204" pitchFamily="18" charset="0"/>
                            </a:rPr>
                            <m:t>𝑧</m:t>
                          </m:r>
                          <m:r>
                            <a:rPr lang="en-US" sz="2400">
                              <a:latin typeface="Cambria Math" panose="02040503050406030204" pitchFamily="18" charset="0"/>
                            </a:rPr>
                            <m:t>,</m:t>
                          </m:r>
                          <m:r>
                            <a:rPr lang="en-US" sz="2400">
                              <a:latin typeface="Cambria Math" panose="02040503050406030204" pitchFamily="18" charset="0"/>
                            </a:rPr>
                            <m:t>𝑒</m:t>
                          </m:r>
                        </m:sub>
                      </m:sSub>
                    </m:oMath>
                  </m:oMathPara>
                </a14:m>
                <a:endParaRPr lang="en-US" sz="2400" dirty="0"/>
              </a:p>
            </p:txBody>
          </p:sp>
        </mc:Choice>
        <mc:Fallback xmlns="">
          <p:sp>
            <p:nvSpPr>
              <p:cNvPr id="12" name="Rectangle 11"/>
              <p:cNvSpPr>
                <a:spLocks noRot="1" noChangeAspect="1" noMove="1" noResize="1" noEditPoints="1" noAdjustHandles="1" noChangeArrowheads="1" noChangeShapeType="1" noTextEdit="1"/>
              </p:cNvSpPr>
              <p:nvPr/>
            </p:nvSpPr>
            <p:spPr>
              <a:xfrm>
                <a:off x="9467540" y="233499"/>
                <a:ext cx="763029" cy="477888"/>
              </a:xfrm>
              <a:prstGeom prst="rect">
                <a:avLst/>
              </a:prstGeom>
              <a:blipFill rotWithShape="0">
                <a:blip r:embed="rId5"/>
                <a:stretch>
                  <a:fillRect l="-1600" b="-13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90604" y="233499"/>
                <a:ext cx="58791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a:latin typeface="Cambria Math" panose="02040503050406030204" pitchFamily="18" charset="0"/>
                            </a:rPr>
                            <m:t>𝜙</m:t>
                          </m:r>
                        </m:e>
                        <m:sub>
                          <m:r>
                            <a:rPr lang="en-US" sz="2400">
                              <a:latin typeface="Cambria Math" panose="02040503050406030204" pitchFamily="18" charset="0"/>
                            </a:rPr>
                            <m:t>𝑧</m:t>
                          </m:r>
                        </m:sub>
                      </m:sSub>
                    </m:oMath>
                  </m:oMathPara>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5290604" y="233499"/>
                <a:ext cx="587917" cy="461665"/>
              </a:xfrm>
              <a:prstGeom prst="rect">
                <a:avLst/>
              </a:prstGeom>
              <a:blipFill rotWithShape="0">
                <a:blip r:embed="rId6"/>
                <a:stretch>
                  <a:fillRect l="-2083" b="-17105"/>
                </a:stretch>
              </a:blipFill>
            </p:spPr>
            <p:txBody>
              <a:bodyPr/>
              <a:lstStyle/>
              <a:p>
                <a:r>
                  <a:rPr lang="en-US">
                    <a:noFill/>
                  </a:rPr>
                  <a:t> </a:t>
                </a:r>
              </a:p>
            </p:txBody>
          </p:sp>
        </mc:Fallback>
      </mc:AlternateContent>
      <p:cxnSp>
        <p:nvCxnSpPr>
          <p:cNvPr id="14" name="Straight Connector 13"/>
          <p:cNvCxnSpPr>
            <a:cxnSpLocks noChangeShapeType="1"/>
          </p:cNvCxnSpPr>
          <p:nvPr/>
        </p:nvCxnSpPr>
        <p:spPr bwMode="auto">
          <a:xfrm>
            <a:off x="5194169" y="3129699"/>
            <a:ext cx="5527372" cy="1"/>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7" name="Rectangle 16"/>
              <p:cNvSpPr/>
              <p:nvPr/>
            </p:nvSpPr>
            <p:spPr>
              <a:xfrm>
                <a:off x="6954744" y="3248584"/>
                <a:ext cx="763029" cy="477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a:latin typeface="Cambria Math" panose="02040503050406030204" pitchFamily="18" charset="0"/>
                            </a:rPr>
                            <m:t>𝜙</m:t>
                          </m:r>
                        </m:e>
                        <m:sub>
                          <m:r>
                            <a:rPr lang="en-US" sz="2400">
                              <a:latin typeface="Cambria Math" panose="02040503050406030204" pitchFamily="18" charset="0"/>
                            </a:rPr>
                            <m:t>𝑧</m:t>
                          </m:r>
                          <m:r>
                            <a:rPr lang="en-US" sz="2400">
                              <a:latin typeface="Cambria Math" panose="02040503050406030204" pitchFamily="18" charset="0"/>
                            </a:rPr>
                            <m:t>,</m:t>
                          </m:r>
                          <m:r>
                            <a:rPr lang="en-US" sz="2400">
                              <a:latin typeface="Cambria Math" panose="02040503050406030204" pitchFamily="18" charset="0"/>
                            </a:rPr>
                            <m:t>𝑒</m:t>
                          </m:r>
                        </m:sub>
                      </m:sSub>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6954744" y="3248584"/>
                <a:ext cx="763029" cy="477888"/>
              </a:xfrm>
              <a:prstGeom prst="rect">
                <a:avLst/>
              </a:prstGeom>
              <a:blipFill rotWithShape="0">
                <a:blip r:embed="rId7"/>
                <a:stretch>
                  <a:fillRect l="-1600" b="-141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8272964" y="3262918"/>
                <a:ext cx="763029" cy="477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a:latin typeface="Cambria Math" panose="02040503050406030204" pitchFamily="18" charset="0"/>
                            </a:rPr>
                            <m:t>𝜙</m:t>
                          </m:r>
                        </m:e>
                        <m:sub>
                          <m:r>
                            <a:rPr lang="en-US" sz="2400">
                              <a:latin typeface="Cambria Math" panose="02040503050406030204" pitchFamily="18" charset="0"/>
                            </a:rPr>
                            <m:t>𝑧</m:t>
                          </m:r>
                          <m:r>
                            <a:rPr lang="en-US" sz="2400">
                              <a:latin typeface="Cambria Math" panose="02040503050406030204" pitchFamily="18" charset="0"/>
                            </a:rPr>
                            <m:t>,</m:t>
                          </m:r>
                          <m:r>
                            <a:rPr lang="en-US" sz="2400">
                              <a:latin typeface="Cambria Math" panose="02040503050406030204" pitchFamily="18" charset="0"/>
                            </a:rPr>
                            <m:t>𝑒</m:t>
                          </m:r>
                        </m:sub>
                      </m:sSub>
                    </m:oMath>
                  </m:oMathPara>
                </a14:m>
                <a:endParaRPr lang="en-US" sz="2400" dirty="0"/>
              </a:p>
            </p:txBody>
          </p:sp>
        </mc:Choice>
        <mc:Fallback xmlns="">
          <p:sp>
            <p:nvSpPr>
              <p:cNvPr id="18" name="Rectangle 17"/>
              <p:cNvSpPr>
                <a:spLocks noRot="1" noChangeAspect="1" noMove="1" noResize="1" noEditPoints="1" noAdjustHandles="1" noChangeArrowheads="1" noChangeShapeType="1" noTextEdit="1"/>
              </p:cNvSpPr>
              <p:nvPr/>
            </p:nvSpPr>
            <p:spPr>
              <a:xfrm>
                <a:off x="8272964" y="3262918"/>
                <a:ext cx="763029" cy="477888"/>
              </a:xfrm>
              <a:prstGeom prst="rect">
                <a:avLst/>
              </a:prstGeom>
              <a:blipFill rotWithShape="0">
                <a:blip r:embed="rId8"/>
                <a:stretch>
                  <a:fillRect l="-1600" b="-13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9693784" y="3257119"/>
                <a:ext cx="763029" cy="477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a:latin typeface="Cambria Math" panose="02040503050406030204" pitchFamily="18" charset="0"/>
                            </a:rPr>
                            <m:t>𝜙</m:t>
                          </m:r>
                        </m:e>
                        <m:sub>
                          <m:r>
                            <a:rPr lang="en-US" sz="2400">
                              <a:latin typeface="Cambria Math" panose="02040503050406030204" pitchFamily="18" charset="0"/>
                            </a:rPr>
                            <m:t>𝑧</m:t>
                          </m:r>
                          <m:r>
                            <a:rPr lang="en-US" sz="2400">
                              <a:latin typeface="Cambria Math" panose="02040503050406030204" pitchFamily="18" charset="0"/>
                            </a:rPr>
                            <m:t>,</m:t>
                          </m:r>
                          <m:r>
                            <a:rPr lang="en-US" sz="2400">
                              <a:latin typeface="Cambria Math" panose="02040503050406030204" pitchFamily="18" charset="0"/>
                            </a:rPr>
                            <m:t>𝑒</m:t>
                          </m:r>
                        </m:sub>
                      </m:sSub>
                    </m:oMath>
                  </m:oMathPara>
                </a14:m>
                <a:endParaRPr lang="en-US" sz="2400" dirty="0"/>
              </a:p>
            </p:txBody>
          </p:sp>
        </mc:Choice>
        <mc:Fallback xmlns="">
          <p:sp>
            <p:nvSpPr>
              <p:cNvPr id="19" name="Rectangle 18"/>
              <p:cNvSpPr>
                <a:spLocks noRot="1" noChangeAspect="1" noMove="1" noResize="1" noEditPoints="1" noAdjustHandles="1" noChangeArrowheads="1" noChangeShapeType="1" noTextEdit="1"/>
              </p:cNvSpPr>
              <p:nvPr/>
            </p:nvSpPr>
            <p:spPr>
              <a:xfrm>
                <a:off x="9693784" y="3257119"/>
                <a:ext cx="763029" cy="477888"/>
              </a:xfrm>
              <a:prstGeom prst="rect">
                <a:avLst/>
              </a:prstGeom>
              <a:blipFill rotWithShape="0">
                <a:blip r:embed="rId9"/>
                <a:stretch>
                  <a:fillRect l="-1600" b="-13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5516848" y="3257119"/>
                <a:ext cx="58791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a:latin typeface="Cambria Math" panose="02040503050406030204" pitchFamily="18" charset="0"/>
                            </a:rPr>
                            <m:t>𝜙</m:t>
                          </m:r>
                        </m:e>
                        <m:sub>
                          <m:r>
                            <m:rPr>
                              <m:sty m:val="p"/>
                            </m:rPr>
                            <a:rPr lang="en-US" sz="2400" b="0" i="0" smtClean="0">
                              <a:latin typeface="Cambria Math" panose="02040503050406030204" pitchFamily="18" charset="0"/>
                            </a:rPr>
                            <m:t>e</m:t>
                          </m:r>
                        </m:sub>
                      </m:sSub>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5516848" y="3257119"/>
                <a:ext cx="587917" cy="461665"/>
              </a:xfrm>
              <a:prstGeom prst="rect">
                <a:avLst/>
              </a:prstGeom>
              <a:blipFill rotWithShape="0">
                <a:blip r:embed="rId10"/>
                <a:stretch>
                  <a:fillRect l="-2083" b="-17105"/>
                </a:stretch>
              </a:blipFill>
            </p:spPr>
            <p:txBody>
              <a:bodyPr/>
              <a:lstStyle/>
              <a:p>
                <a:r>
                  <a:rPr lang="en-US">
                    <a:noFill/>
                  </a:rPr>
                  <a:t> </a:t>
                </a:r>
              </a:p>
            </p:txBody>
          </p:sp>
        </mc:Fallback>
      </mc:AlternateContent>
      <p:cxnSp>
        <p:nvCxnSpPr>
          <p:cNvPr id="21" name="Straight Connector 20"/>
          <p:cNvCxnSpPr>
            <a:cxnSpLocks noChangeShapeType="1"/>
          </p:cNvCxnSpPr>
          <p:nvPr/>
        </p:nvCxnSpPr>
        <p:spPr bwMode="auto">
          <a:xfrm>
            <a:off x="5194169" y="6128495"/>
            <a:ext cx="5527372" cy="1"/>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pic>
        <p:nvPicPr>
          <p:cNvPr id="22" name="Picture 21"/>
          <p:cNvPicPr>
            <a:picLocks noChangeAspect="1"/>
          </p:cNvPicPr>
          <p:nvPr/>
        </p:nvPicPr>
        <p:blipFill rotWithShape="1">
          <a:blip r:embed="rId11">
            <a:lum bright="-20000" contrast="40000"/>
          </a:blip>
          <a:srcRect b="59762"/>
          <a:stretch/>
        </p:blipFill>
        <p:spPr>
          <a:xfrm>
            <a:off x="5099674" y="3696805"/>
            <a:ext cx="5894092" cy="2422817"/>
          </a:xfrm>
          <a:prstGeom prst="rect">
            <a:avLst/>
          </a:prstGeom>
        </p:spPr>
      </p:pic>
    </p:spTree>
    <p:extLst>
      <p:ext uri="{BB962C8B-B14F-4D97-AF65-F5344CB8AC3E}">
        <p14:creationId xmlns:p14="http://schemas.microsoft.com/office/powerpoint/2010/main" val="132740965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Modeling Strategies</a:t>
            </a:r>
            <a:endParaRPr lang="en-US" dirty="0"/>
          </a:p>
        </p:txBody>
      </p:sp>
      <p:sp>
        <p:nvSpPr>
          <p:cNvPr id="7" name="Text Placeholder 6"/>
          <p:cNvSpPr>
            <a:spLocks noGrp="1"/>
          </p:cNvSpPr>
          <p:nvPr>
            <p:ph type="body" idx="1"/>
          </p:nvPr>
        </p:nvSpPr>
        <p:spPr/>
        <p:txBody>
          <a:bodyPr>
            <a:normAutofit/>
          </a:bodyPr>
          <a:lstStyle/>
          <a:p>
            <a:r>
              <a:rPr lang="en-US" sz="2400" dirty="0" smtClean="0"/>
              <a:t>Resemble Entities to documents</a:t>
            </a:r>
            <a:endParaRPr lang="en-US" sz="2400" dirty="0"/>
          </a:p>
        </p:txBody>
      </p:sp>
      <p:sp>
        <p:nvSpPr>
          <p:cNvPr id="8" name="Content Placeholder 7"/>
          <p:cNvSpPr>
            <a:spLocks noGrp="1"/>
          </p:cNvSpPr>
          <p:nvPr>
            <p:ph sz="half" idx="2"/>
          </p:nvPr>
        </p:nvSpPr>
        <p:spPr/>
        <p:txBody>
          <a:bodyPr>
            <a:normAutofit/>
          </a:bodyPr>
          <a:lstStyle/>
          <a:p>
            <a:pPr>
              <a:buFont typeface="Wingdings" panose="05000000000000000000" pitchFamily="2" charset="2"/>
              <a:buChar char="q"/>
            </a:pPr>
            <a:r>
              <a:rPr lang="en-US" sz="2400" dirty="0" smtClean="0"/>
              <a:t> An entity has a multinomial distribution over topics</a:t>
            </a:r>
            <a:endParaRPr lang="en-US" sz="2400" dirty="0"/>
          </a:p>
        </p:txBody>
      </p:sp>
      <p:sp>
        <p:nvSpPr>
          <p:cNvPr id="9" name="Text Placeholder 8"/>
          <p:cNvSpPr>
            <a:spLocks noGrp="1"/>
          </p:cNvSpPr>
          <p:nvPr>
            <p:ph type="body" sz="quarter" idx="3"/>
          </p:nvPr>
        </p:nvSpPr>
        <p:spPr/>
        <p:txBody>
          <a:bodyPr>
            <a:normAutofit/>
          </a:bodyPr>
          <a:lstStyle/>
          <a:p>
            <a:r>
              <a:rPr lang="en-US" sz="2400" dirty="0" smtClean="0"/>
              <a:t>Resemble entities to words</a:t>
            </a:r>
            <a:endParaRPr lang="en-US" sz="2400" dirty="0"/>
          </a:p>
        </p:txBody>
      </p:sp>
      <p:sp>
        <p:nvSpPr>
          <p:cNvPr id="10" name="Content Placeholder 9"/>
          <p:cNvSpPr>
            <a:spLocks noGrp="1"/>
          </p:cNvSpPr>
          <p:nvPr>
            <p:ph sz="quarter" idx="4"/>
          </p:nvPr>
        </p:nvSpPr>
        <p:spPr/>
        <p:txBody>
          <a:bodyPr>
            <a:normAutofit/>
          </a:bodyPr>
          <a:lstStyle/>
          <a:p>
            <a:pPr>
              <a:buFont typeface="Wingdings" panose="05000000000000000000" pitchFamily="2" charset="2"/>
              <a:buChar char="q"/>
            </a:pPr>
            <a:r>
              <a:rPr lang="en-US" sz="2400" dirty="0" smtClean="0"/>
              <a:t> A topic has a multinomial distribution over each type of entities </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93</a:t>
            </a:fld>
            <a:endParaRPr lang="en-US" dirty="0"/>
          </a:p>
        </p:txBody>
      </p:sp>
      <p:sp>
        <p:nvSpPr>
          <p:cNvPr id="11" name="Rectangle 10"/>
          <p:cNvSpPr>
            <a:spLocks noChangeArrowheads="1"/>
          </p:cNvSpPr>
          <p:nvPr/>
        </p:nvSpPr>
        <p:spPr bwMode="auto">
          <a:xfrm>
            <a:off x="2278634" y="3419343"/>
            <a:ext cx="505560"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.3</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2" name="Rectangle 11"/>
          <p:cNvSpPr>
            <a:spLocks noChangeArrowheads="1"/>
          </p:cNvSpPr>
          <p:nvPr/>
        </p:nvSpPr>
        <p:spPr bwMode="auto">
          <a:xfrm>
            <a:off x="2784194" y="3419342"/>
            <a:ext cx="693582"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3" name="Rectangle 12"/>
          <p:cNvSpPr>
            <a:spLocks noChangeArrowheads="1"/>
          </p:cNvSpPr>
          <p:nvPr/>
        </p:nvSpPr>
        <p:spPr bwMode="auto">
          <a:xfrm>
            <a:off x="3485387" y="3419342"/>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4" name="Rectangle 13"/>
          <p:cNvSpPr>
            <a:spLocks noChangeArrowheads="1"/>
          </p:cNvSpPr>
          <p:nvPr/>
        </p:nvSpPr>
        <p:spPr bwMode="auto">
          <a:xfrm>
            <a:off x="2291333" y="4327594"/>
            <a:ext cx="350324"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.2</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5" name="Rectangle 14"/>
          <p:cNvSpPr>
            <a:spLocks noChangeArrowheads="1"/>
          </p:cNvSpPr>
          <p:nvPr/>
        </p:nvSpPr>
        <p:spPr bwMode="auto">
          <a:xfrm>
            <a:off x="2641890" y="4327594"/>
            <a:ext cx="835886"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.5</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6" name="Rectangle 15"/>
          <p:cNvSpPr>
            <a:spLocks noChangeArrowheads="1"/>
          </p:cNvSpPr>
          <p:nvPr/>
        </p:nvSpPr>
        <p:spPr bwMode="auto">
          <a:xfrm>
            <a:off x="3485386" y="4327594"/>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7" name="Rectangle 16"/>
          <p:cNvSpPr/>
          <p:nvPr/>
        </p:nvSpPr>
        <p:spPr>
          <a:xfrm>
            <a:off x="1107762" y="4386980"/>
            <a:ext cx="986167" cy="369332"/>
          </a:xfrm>
          <a:prstGeom prst="rect">
            <a:avLst/>
          </a:prstGeom>
        </p:spPr>
        <p:txBody>
          <a:bodyPr wrap="none">
            <a:spAutoFit/>
          </a:bodyPr>
          <a:lstStyle/>
          <a:p>
            <a:r>
              <a:rPr lang="en-US" i="1" dirty="0" smtClean="0"/>
              <a:t>SIGMOD</a:t>
            </a:r>
            <a:endParaRPr lang="en-US" i="1" dirty="0"/>
          </a:p>
        </p:txBody>
      </p:sp>
      <p:sp>
        <p:nvSpPr>
          <p:cNvPr id="18" name="Rectangle 17"/>
          <p:cNvSpPr/>
          <p:nvPr/>
        </p:nvSpPr>
        <p:spPr>
          <a:xfrm>
            <a:off x="1097280" y="3326431"/>
            <a:ext cx="1240950" cy="646331"/>
          </a:xfrm>
          <a:prstGeom prst="rect">
            <a:avLst/>
          </a:prstGeom>
        </p:spPr>
        <p:txBody>
          <a:bodyPr wrap="square">
            <a:spAutoFit/>
          </a:bodyPr>
          <a:lstStyle/>
          <a:p>
            <a:r>
              <a:rPr lang="en-US" i="1" dirty="0" err="1" smtClean="0"/>
              <a:t>Surajit</a:t>
            </a:r>
            <a:r>
              <a:rPr lang="en-US" i="1" dirty="0" smtClean="0"/>
              <a:t> </a:t>
            </a:r>
            <a:r>
              <a:rPr lang="en-US" i="1" dirty="0" err="1" smtClean="0"/>
              <a:t>Chaudhuri</a:t>
            </a:r>
            <a:endParaRPr lang="en-US" i="1" dirty="0"/>
          </a:p>
        </p:txBody>
      </p:sp>
      <p:sp>
        <p:nvSpPr>
          <p:cNvPr id="19" name="Text Box 10"/>
          <p:cNvSpPr txBox="1">
            <a:spLocks noChangeArrowheads="1"/>
          </p:cNvSpPr>
          <p:nvPr/>
        </p:nvSpPr>
        <p:spPr bwMode="auto">
          <a:xfrm>
            <a:off x="1127887" y="3991044"/>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29" name="Oval 28"/>
          <p:cNvSpPr>
            <a:spLocks noChangeArrowheads="1"/>
          </p:cNvSpPr>
          <p:nvPr/>
        </p:nvSpPr>
        <p:spPr bwMode="auto">
          <a:xfrm>
            <a:off x="5534767" y="3803191"/>
            <a:ext cx="1306079" cy="530281"/>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1</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30" name="Text Box 13"/>
          <p:cNvSpPr txBox="1">
            <a:spLocks noChangeArrowheads="1"/>
          </p:cNvSpPr>
          <p:nvPr/>
        </p:nvSpPr>
        <p:spPr bwMode="auto">
          <a:xfrm>
            <a:off x="7053711" y="3606693"/>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KDD </a:t>
            </a:r>
            <a:r>
              <a:rPr lang="en-US" altLang="zh-CN" dirty="0">
                <a:ea typeface="SimSun" panose="02010600030101010101" pitchFamily="2" charset="-122"/>
              </a:rPr>
              <a:t>0.3 </a:t>
            </a:r>
            <a:br>
              <a:rPr lang="en-US" altLang="zh-CN" dirty="0">
                <a:ea typeface="SimSun" panose="02010600030101010101" pitchFamily="2" charset="-122"/>
              </a:rPr>
            </a:br>
            <a:r>
              <a:rPr lang="en-US" altLang="zh-CN" dirty="0" smtClean="0">
                <a:ea typeface="SimSun" panose="02010600030101010101" pitchFamily="2" charset="-122"/>
              </a:rPr>
              <a:t>ICDM </a:t>
            </a:r>
            <a:r>
              <a:rPr lang="en-US" altLang="zh-CN" dirty="0">
                <a:ea typeface="SimSun" panose="02010600030101010101" pitchFamily="2" charset="-122"/>
              </a:rPr>
              <a:t>0.2</a:t>
            </a:r>
            <a:br>
              <a:rPr lang="en-US" altLang="zh-CN" dirty="0">
                <a:ea typeface="SimSun" panose="02010600030101010101" pitchFamily="2" charset="-122"/>
              </a:rPr>
            </a:br>
            <a:r>
              <a:rPr lang="en-US" altLang="zh-CN" dirty="0">
                <a:ea typeface="SimSun" panose="02010600030101010101" pitchFamily="2" charset="-122"/>
              </a:rPr>
              <a:t>...</a:t>
            </a:r>
          </a:p>
        </p:txBody>
      </p:sp>
      <p:sp>
        <p:nvSpPr>
          <p:cNvPr id="33" name="Rectangle 32"/>
          <p:cNvSpPr/>
          <p:nvPr/>
        </p:nvSpPr>
        <p:spPr>
          <a:xfrm>
            <a:off x="7021680" y="4428265"/>
            <a:ext cx="1465450" cy="369332"/>
          </a:xfrm>
          <a:prstGeom prst="rect">
            <a:avLst/>
          </a:prstGeom>
        </p:spPr>
        <p:txBody>
          <a:bodyPr wrap="square">
            <a:spAutoFit/>
          </a:bodyPr>
          <a:lstStyle/>
          <a:p>
            <a:r>
              <a:rPr lang="en-US" dirty="0" smtClean="0"/>
              <a:t>Over venues</a:t>
            </a:r>
            <a:endParaRPr lang="en-US" dirty="0"/>
          </a:p>
        </p:txBody>
      </p:sp>
      <p:sp>
        <p:nvSpPr>
          <p:cNvPr id="34" name="Text Box 13"/>
          <p:cNvSpPr txBox="1">
            <a:spLocks noChangeArrowheads="1"/>
          </p:cNvSpPr>
          <p:nvPr/>
        </p:nvSpPr>
        <p:spPr bwMode="auto">
          <a:xfrm>
            <a:off x="8834082" y="3599537"/>
            <a:ext cx="2282625"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Jiawei Han 0.1 </a:t>
            </a:r>
            <a:r>
              <a:rPr lang="en-US" altLang="zh-CN" dirty="0">
                <a:ea typeface="SimSun" panose="02010600030101010101" pitchFamily="2" charset="-122"/>
              </a:rPr>
              <a:t/>
            </a:r>
            <a:br>
              <a:rPr lang="en-US" altLang="zh-CN" dirty="0">
                <a:ea typeface="SimSun" panose="02010600030101010101" pitchFamily="2" charset="-122"/>
              </a:rPr>
            </a:br>
            <a:r>
              <a:rPr lang="en-US" altLang="zh-CN" dirty="0" smtClean="0">
                <a:ea typeface="SimSun" panose="02010600030101010101" pitchFamily="2" charset="-122"/>
              </a:rPr>
              <a:t>Christos </a:t>
            </a:r>
            <a:r>
              <a:rPr lang="en-US" altLang="zh-CN" dirty="0" err="1" smtClean="0">
                <a:ea typeface="SimSun" panose="02010600030101010101" pitchFamily="2" charset="-122"/>
              </a:rPr>
              <a:t>Faloustos</a:t>
            </a:r>
            <a:r>
              <a:rPr lang="en-US" altLang="zh-CN" dirty="0" smtClean="0">
                <a:ea typeface="SimSun" panose="02010600030101010101" pitchFamily="2" charset="-122"/>
              </a:rPr>
              <a:t>  0.05</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a:t>
            </a:r>
          </a:p>
        </p:txBody>
      </p:sp>
      <p:sp>
        <p:nvSpPr>
          <p:cNvPr id="35" name="Rectangle 34"/>
          <p:cNvSpPr/>
          <p:nvPr/>
        </p:nvSpPr>
        <p:spPr>
          <a:xfrm>
            <a:off x="8834082" y="4430534"/>
            <a:ext cx="1465450" cy="369332"/>
          </a:xfrm>
          <a:prstGeom prst="rect">
            <a:avLst/>
          </a:prstGeom>
        </p:spPr>
        <p:txBody>
          <a:bodyPr wrap="square">
            <a:spAutoFit/>
          </a:bodyPr>
          <a:lstStyle/>
          <a:p>
            <a:r>
              <a:rPr lang="en-US" dirty="0" smtClean="0"/>
              <a:t>Over authors</a:t>
            </a:r>
            <a:endParaRPr lang="en-US" dirty="0"/>
          </a:p>
        </p:txBody>
      </p:sp>
      <p:sp>
        <p:nvSpPr>
          <p:cNvPr id="31" name="Text Placeholder 8"/>
          <p:cNvSpPr txBox="1">
            <a:spLocks/>
          </p:cNvSpPr>
          <p:nvPr/>
        </p:nvSpPr>
        <p:spPr>
          <a:xfrm>
            <a:off x="1008896" y="4900247"/>
            <a:ext cx="4937760" cy="73628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r>
              <a:rPr lang="en-US" sz="2400" dirty="0" smtClean="0"/>
              <a:t>Resemble entities to topics</a:t>
            </a:r>
            <a:endParaRPr lang="en-US" sz="2400" dirty="0"/>
          </a:p>
        </p:txBody>
      </p:sp>
      <p:sp>
        <p:nvSpPr>
          <p:cNvPr id="32" name="Content Placeholder 9"/>
          <p:cNvSpPr txBox="1">
            <a:spLocks/>
          </p:cNvSpPr>
          <p:nvPr/>
        </p:nvSpPr>
        <p:spPr>
          <a:xfrm>
            <a:off x="1097279" y="5522759"/>
            <a:ext cx="4987813" cy="97424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q"/>
            </a:pPr>
            <a:r>
              <a:rPr lang="en-US" sz="2400" dirty="0" smtClean="0"/>
              <a:t> An entity has a multinomial distribution over words </a:t>
            </a:r>
            <a:endParaRPr lang="en-US" sz="2400" dirty="0"/>
          </a:p>
        </p:txBody>
      </p:sp>
      <p:sp>
        <p:nvSpPr>
          <p:cNvPr id="36" name="Oval 35"/>
          <p:cNvSpPr>
            <a:spLocks noChangeArrowheads="1"/>
          </p:cNvSpPr>
          <p:nvPr/>
        </p:nvSpPr>
        <p:spPr bwMode="auto">
          <a:xfrm>
            <a:off x="5376490" y="5394081"/>
            <a:ext cx="1462912" cy="530281"/>
          </a:xfrm>
          <a:prstGeom prst="ellipse">
            <a:avLst/>
          </a:prstGeom>
          <a:solidFill>
            <a:srgbClr val="0000CC"/>
          </a:solidFill>
          <a:ln w="9525" algn="ctr">
            <a:solidFill>
              <a:schemeClr val="tx1"/>
            </a:solidFill>
            <a:round/>
            <a:headEnd/>
            <a:tailEnd/>
          </a:ln>
        </p:spPr>
        <p:txBody>
          <a:bodyPr wrap="none" anchor="ctr"/>
          <a:lstStyle/>
          <a:p>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SIGMOD</a:t>
            </a:r>
          </a:p>
        </p:txBody>
      </p:sp>
      <p:sp>
        <p:nvSpPr>
          <p:cNvPr id="41" name="Text Box 13"/>
          <p:cNvSpPr txBox="1">
            <a:spLocks noChangeArrowheads="1"/>
          </p:cNvSpPr>
          <p:nvPr/>
        </p:nvSpPr>
        <p:spPr bwMode="auto">
          <a:xfrm>
            <a:off x="6953605" y="5299895"/>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database 0.3 </a:t>
            </a:r>
            <a:br>
              <a:rPr lang="en-US" altLang="zh-CN" dirty="0" smtClean="0">
                <a:ea typeface="SimSun" panose="02010600030101010101" pitchFamily="2" charset="-122"/>
              </a:rPr>
            </a:br>
            <a:r>
              <a:rPr lang="en-US" altLang="zh-CN" dirty="0" smtClean="0">
                <a:ea typeface="SimSun" panose="02010600030101010101" pitchFamily="2" charset="-122"/>
              </a:rPr>
              <a:t>system </a:t>
            </a:r>
            <a:r>
              <a:rPr lang="en-US" altLang="zh-CN" dirty="0">
                <a:ea typeface="SimSun" panose="02010600030101010101" pitchFamily="2" charset="-122"/>
              </a:rPr>
              <a:t>0.2</a:t>
            </a:r>
            <a:br>
              <a:rPr lang="en-US" altLang="zh-CN" dirty="0">
                <a:ea typeface="SimSun" panose="02010600030101010101" pitchFamily="2" charset="-122"/>
              </a:rPr>
            </a:br>
            <a:r>
              <a:rPr lang="en-US" altLang="zh-CN" dirty="0">
                <a:ea typeface="SimSun" panose="02010600030101010101" pitchFamily="2" charset="-122"/>
              </a:rPr>
              <a:t>...</a:t>
            </a:r>
          </a:p>
        </p:txBody>
      </p:sp>
      <p:cxnSp>
        <p:nvCxnSpPr>
          <p:cNvPr id="42" name="Straight Connector 41"/>
          <p:cNvCxnSpPr>
            <a:cxnSpLocks noChangeShapeType="1"/>
          </p:cNvCxnSpPr>
          <p:nvPr/>
        </p:nvCxnSpPr>
        <p:spPr bwMode="auto">
          <a:xfrm flipV="1">
            <a:off x="899822" y="4951317"/>
            <a:ext cx="10453315" cy="18951"/>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cxnSp>
        <p:nvCxnSpPr>
          <p:cNvPr id="43" name="Straight Connector 42"/>
          <p:cNvCxnSpPr>
            <a:cxnSpLocks noChangeShapeType="1"/>
          </p:cNvCxnSpPr>
          <p:nvPr/>
        </p:nvCxnSpPr>
        <p:spPr bwMode="auto">
          <a:xfrm flipH="1">
            <a:off x="5108337" y="1899229"/>
            <a:ext cx="976756" cy="3045539"/>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sp>
        <p:nvSpPr>
          <p:cNvPr id="28" name="Parallelogram 27"/>
          <p:cNvSpPr/>
          <p:nvPr/>
        </p:nvSpPr>
        <p:spPr>
          <a:xfrm>
            <a:off x="5108336" y="1793261"/>
            <a:ext cx="6861991" cy="3151507"/>
          </a:xfrm>
          <a:prstGeom prst="parallelogram">
            <a:avLst>
              <a:gd name="adj" fmla="val 31808"/>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endParaRPr lang="en-US" sz="2400" dirty="0">
              <a:solidFill>
                <a:schemeClr val="dk1"/>
              </a:solidFill>
            </a:endParaRPr>
          </a:p>
        </p:txBody>
      </p:sp>
    </p:spTree>
    <p:extLst>
      <p:ext uri="{BB962C8B-B14F-4D97-AF65-F5344CB8AC3E}">
        <p14:creationId xmlns:p14="http://schemas.microsoft.com/office/powerpoint/2010/main" val="21412805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Resemble </a:t>
            </a:r>
            <a:r>
              <a:rPr lang="en-US" dirty="0" smtClean="0"/>
              <a:t>Entities </a:t>
            </a:r>
            <a:r>
              <a:rPr lang="en-US" dirty="0"/>
              <a:t>to </a:t>
            </a:r>
            <a:r>
              <a:rPr lang="en-US" dirty="0" smtClean="0"/>
              <a:t>Words</a:t>
            </a:r>
            <a:endParaRPr lang="en-US" dirty="0"/>
          </a:p>
        </p:txBody>
      </p:sp>
      <p:sp>
        <p:nvSpPr>
          <p:cNvPr id="8" name="Content Placeholder 7"/>
          <p:cNvSpPr>
            <a:spLocks noGrp="1"/>
          </p:cNvSpPr>
          <p:nvPr>
            <p:ph idx="1"/>
          </p:nvPr>
        </p:nvSpPr>
        <p:spPr/>
        <p:txBody>
          <a:bodyPr>
            <a:normAutofit/>
          </a:bodyPr>
          <a:lstStyle/>
          <a:p>
            <a:pPr>
              <a:buFont typeface="Wingdings" panose="05000000000000000000" pitchFamily="2" charset="2"/>
              <a:buChar char="q"/>
            </a:pPr>
            <a:r>
              <a:rPr lang="en-US" sz="2400" dirty="0" smtClean="0"/>
              <a:t> Entities as additional elements to be generated for each doc</a:t>
            </a:r>
          </a:p>
          <a:p>
            <a:pPr lvl="1"/>
            <a:r>
              <a:rPr lang="en-US" sz="2200" dirty="0" smtClean="0"/>
              <a:t>Conditionally independent LDA [Cohn &amp; Hofmann 01]</a:t>
            </a:r>
          </a:p>
          <a:p>
            <a:pPr lvl="1"/>
            <a:r>
              <a:rPr lang="en-US" sz="2200" dirty="0" smtClean="0">
                <a:solidFill>
                  <a:srgbClr val="0070C0"/>
                </a:solidFill>
              </a:rPr>
              <a:t>CorrLDA1</a:t>
            </a:r>
            <a:r>
              <a:rPr lang="en-US" sz="2200" dirty="0" smtClean="0"/>
              <a:t> [</a:t>
            </a:r>
            <a:r>
              <a:rPr lang="en-US" sz="2200" dirty="0" err="1" smtClean="0"/>
              <a:t>Blei</a:t>
            </a:r>
            <a:r>
              <a:rPr lang="en-US" sz="2200" dirty="0" smtClean="0"/>
              <a:t> &amp; Jordan 03]</a:t>
            </a:r>
          </a:p>
          <a:p>
            <a:pPr lvl="1"/>
            <a:r>
              <a:rPr lang="en-US" sz="2200" dirty="0" err="1" smtClean="0"/>
              <a:t>SwitchLDA</a:t>
            </a:r>
            <a:r>
              <a:rPr lang="en-US" sz="2200" dirty="0" smtClean="0"/>
              <a:t> &amp; </a:t>
            </a:r>
            <a:r>
              <a:rPr lang="en-US" sz="2200" dirty="0" smtClean="0">
                <a:solidFill>
                  <a:srgbClr val="0070C0"/>
                </a:solidFill>
              </a:rPr>
              <a:t>CorrLDA2</a:t>
            </a:r>
            <a:r>
              <a:rPr lang="en-US" sz="2200" dirty="0" smtClean="0"/>
              <a:t> [Newman et al. 06]</a:t>
            </a:r>
          </a:p>
          <a:p>
            <a:pPr lvl="1"/>
            <a:r>
              <a:rPr lang="en-US" sz="2200" dirty="0" err="1" smtClean="0"/>
              <a:t>NetClus</a:t>
            </a:r>
            <a:r>
              <a:rPr lang="en-US" sz="2200" dirty="0" smtClean="0"/>
              <a:t> [Sun et al. 09b]</a:t>
            </a:r>
          </a:p>
          <a:p>
            <a:pPr>
              <a:buFont typeface="Wingdings" panose="05000000000000000000" pitchFamily="2" charset="2"/>
              <a:buChar char="q"/>
            </a:pP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94</a:t>
            </a:fld>
            <a:endParaRPr lang="en-US" dirty="0"/>
          </a:p>
        </p:txBody>
      </p:sp>
      <mc:AlternateContent xmlns:mc="http://schemas.openxmlformats.org/markup-compatibility/2006" xmlns:a14="http://schemas.microsoft.com/office/drawing/2010/main">
        <mc:Choice Requires="a14">
          <p:sp>
            <p:nvSpPr>
              <p:cNvPr id="5" name="Rectangle 4"/>
              <p:cNvSpPr/>
              <p:nvPr/>
            </p:nvSpPr>
            <p:spPr>
              <a:xfrm>
                <a:off x="1207197" y="4685123"/>
                <a:ext cx="7721046" cy="129234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To generate a token</a:t>
                </a:r>
                <a:r>
                  <a:rPr lang="en-US" sz="2400" dirty="0">
                    <a:solidFill>
                      <a:srgbClr val="FFFF00"/>
                    </a:solidFill>
                  </a:rPr>
                  <a:t>/entity</a:t>
                </a:r>
                <a:r>
                  <a:rPr lang="en-US" sz="2400" dirty="0" smtClean="0"/>
                  <a:t> in document </a:t>
                </a:r>
                <a14:m>
                  <m:oMath xmlns:m="http://schemas.openxmlformats.org/officeDocument/2006/math">
                    <m:r>
                      <a:rPr lang="en-US" sz="2400" i="1" dirty="0">
                        <a:latin typeface="Cambria Math" panose="02040503050406030204" pitchFamily="18" charset="0"/>
                      </a:rPr>
                      <m:t>𝑑</m:t>
                    </m:r>
                  </m:oMath>
                </a14:m>
                <a:r>
                  <a:rPr lang="en-US" sz="2400" dirty="0" smtClean="0"/>
                  <a:t>:</a:t>
                </a:r>
                <a:r>
                  <a:rPr lang="en-US" sz="2400" dirty="0"/>
                  <a:t> </a:t>
                </a:r>
                <a:endParaRPr lang="en-US" sz="2400" dirty="0" smtClean="0"/>
              </a:p>
              <a:p>
                <a:pPr marL="457200" indent="-457200">
                  <a:buAutoNum type="arabicPeriod"/>
                </a:pPr>
                <a:r>
                  <a:rPr lang="en-US" sz="2400" dirty="0" smtClean="0"/>
                  <a:t>Sample </a:t>
                </a:r>
                <a:r>
                  <a:rPr lang="en-US" sz="2400" dirty="0"/>
                  <a:t>a topic label </a:t>
                </a:r>
                <a14:m>
                  <m:oMath xmlns:m="http://schemas.openxmlformats.org/officeDocument/2006/math">
                    <m:r>
                      <a:rPr lang="en-US" sz="2400">
                        <a:latin typeface="Cambria Math" panose="02040503050406030204" pitchFamily="18" charset="0"/>
                      </a:rPr>
                      <m:t>𝑧</m:t>
                    </m:r>
                  </m:oMath>
                </a14:m>
                <a:r>
                  <a:rPr lang="en-US" sz="2400" dirty="0"/>
                  <a:t> </a:t>
                </a:r>
                <a:r>
                  <a:rPr lang="en-US" sz="2400" dirty="0" smtClean="0"/>
                  <a:t>according 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𝑑</m:t>
                        </m:r>
                      </m:sub>
                    </m:sSub>
                  </m:oMath>
                </a14:m>
                <a:endParaRPr lang="en-US" sz="2400" dirty="0" smtClean="0"/>
              </a:p>
              <a:p>
                <a:pPr marL="457200" indent="-457200">
                  <a:buAutoNum type="arabicPeriod"/>
                </a:pPr>
                <a:r>
                  <a:rPr lang="en-US" sz="2400" dirty="0" smtClean="0"/>
                  <a:t>Sample a token w </a:t>
                </a:r>
                <a:r>
                  <a:rPr lang="en-US" sz="2400" dirty="0">
                    <a:solidFill>
                      <a:srgbClr val="FFFF00"/>
                    </a:solidFill>
                  </a:rPr>
                  <a:t>/ entity e </a:t>
                </a:r>
                <a:r>
                  <a:rPr lang="en-US" sz="2400" dirty="0" smtClean="0"/>
                  <a:t>according to </a:t>
                </a:r>
                <a14:m>
                  <m:oMath xmlns:m="http://schemas.openxmlformats.org/officeDocument/2006/math">
                    <m:sSubSup>
                      <m:sSubSupPr>
                        <m:ctrlPr>
                          <a:rPr lang="en-US" sz="2400" i="1">
                            <a:latin typeface="Cambria Math" panose="02040503050406030204" pitchFamily="18" charset="0"/>
                          </a:rPr>
                        </m:ctrlPr>
                      </m:sSubSupPr>
                      <m:e>
                        <m:r>
                          <a:rPr lang="en-US" sz="2400">
                            <a:latin typeface="Cambria Math" panose="02040503050406030204" pitchFamily="18" charset="0"/>
                          </a:rPr>
                          <m:t>𝜙</m:t>
                        </m:r>
                      </m:e>
                      <m:sub>
                        <m:r>
                          <a:rPr lang="en-US" sz="2400">
                            <a:latin typeface="Cambria Math" panose="02040503050406030204" pitchFamily="18" charset="0"/>
                          </a:rPr>
                          <m:t>𝑧</m:t>
                        </m:r>
                      </m:sub>
                      <m:sup/>
                    </m:sSubSup>
                  </m:oMath>
                </a14:m>
                <a:r>
                  <a:rPr lang="en-US" sz="2400" dirty="0" smtClean="0">
                    <a:solidFill>
                      <a:srgbClr val="00B050"/>
                    </a:solidFill>
                  </a:rPr>
                  <a:t> </a:t>
                </a:r>
                <a:r>
                  <a:rPr lang="en-US" sz="2400" dirty="0">
                    <a:solidFill>
                      <a:srgbClr val="FFFF00"/>
                    </a:solidFill>
                  </a:rPr>
                  <a:t>or </a:t>
                </a:r>
                <a14:m>
                  <m:oMath xmlns:m="http://schemas.openxmlformats.org/officeDocument/2006/math">
                    <m:sSubSup>
                      <m:sSubSupPr>
                        <m:ctrlPr>
                          <a:rPr lang="en-US" sz="2400" i="1">
                            <a:solidFill>
                              <a:srgbClr val="FFFF00"/>
                            </a:solidFill>
                            <a:latin typeface="Cambria Math" panose="02040503050406030204" pitchFamily="18" charset="0"/>
                          </a:rPr>
                        </m:ctrlPr>
                      </m:sSubSupPr>
                      <m:e>
                        <m:r>
                          <a:rPr lang="en-US" sz="2400">
                            <a:solidFill>
                              <a:srgbClr val="FFFF00"/>
                            </a:solidFill>
                            <a:latin typeface="Cambria Math" panose="02040503050406030204" pitchFamily="18" charset="0"/>
                          </a:rPr>
                          <m:t>𝜙</m:t>
                        </m:r>
                      </m:e>
                      <m:sub>
                        <m:r>
                          <a:rPr lang="en-US" sz="2400">
                            <a:solidFill>
                              <a:srgbClr val="FFFF00"/>
                            </a:solidFill>
                            <a:latin typeface="Cambria Math" panose="02040503050406030204" pitchFamily="18" charset="0"/>
                          </a:rPr>
                          <m:t>𝑧</m:t>
                        </m:r>
                      </m:sub>
                      <m:sup>
                        <m:r>
                          <a:rPr lang="en-US" sz="2400">
                            <a:solidFill>
                              <a:srgbClr val="FFFF00"/>
                            </a:solidFill>
                            <a:latin typeface="Cambria Math" panose="02040503050406030204" pitchFamily="18" charset="0"/>
                          </a:rPr>
                          <m:t>𝑒</m:t>
                        </m:r>
                      </m:sup>
                    </m:sSubSup>
                  </m:oMath>
                </a14:m>
                <a:endParaRPr lang="en-US" sz="2400" dirty="0">
                  <a:solidFill>
                    <a:srgbClr val="FFFF00"/>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1207197" y="4685123"/>
                <a:ext cx="7721046" cy="1292346"/>
              </a:xfrm>
              <a:prstGeom prst="rect">
                <a:avLst/>
              </a:prstGeom>
              <a:blipFill rotWithShape="0">
                <a:blip r:embed="rId2"/>
                <a:stretch>
                  <a:fillRect l="-1181" t="-930" b="-5581"/>
                </a:stretch>
              </a:blipFill>
            </p:spPr>
            <p:txBody>
              <a:bodyPr/>
              <a:lstStyle/>
              <a:p>
                <a:r>
                  <a:rPr lang="en-US">
                    <a:noFill/>
                  </a:rPr>
                  <a:t> </a:t>
                </a:r>
              </a:p>
            </p:txBody>
          </p:sp>
        </mc:Fallback>
      </mc:AlternateContent>
      <p:sp>
        <p:nvSpPr>
          <p:cNvPr id="6" name="Oval 5"/>
          <p:cNvSpPr>
            <a:spLocks noChangeArrowheads="1"/>
          </p:cNvSpPr>
          <p:nvPr/>
        </p:nvSpPr>
        <p:spPr bwMode="auto">
          <a:xfrm>
            <a:off x="7949632" y="2762117"/>
            <a:ext cx="1306079" cy="530281"/>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1</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7" name="Text Box 13"/>
          <p:cNvSpPr txBox="1">
            <a:spLocks noChangeArrowheads="1"/>
          </p:cNvSpPr>
          <p:nvPr/>
        </p:nvSpPr>
        <p:spPr bwMode="auto">
          <a:xfrm>
            <a:off x="9707039" y="3451207"/>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KDD </a:t>
            </a:r>
            <a:r>
              <a:rPr lang="en-US" altLang="zh-CN" dirty="0">
                <a:ea typeface="SimSun" panose="02010600030101010101" pitchFamily="2" charset="-122"/>
              </a:rPr>
              <a:t>0.3 </a:t>
            </a:r>
            <a:br>
              <a:rPr lang="en-US" altLang="zh-CN" dirty="0">
                <a:ea typeface="SimSun" panose="02010600030101010101" pitchFamily="2" charset="-122"/>
              </a:rPr>
            </a:br>
            <a:r>
              <a:rPr lang="en-US" altLang="zh-CN" dirty="0" smtClean="0">
                <a:ea typeface="SimSun" panose="02010600030101010101" pitchFamily="2" charset="-122"/>
              </a:rPr>
              <a:t>ICDM </a:t>
            </a:r>
            <a:r>
              <a:rPr lang="en-US" altLang="zh-CN" dirty="0">
                <a:ea typeface="SimSun" panose="02010600030101010101" pitchFamily="2" charset="-122"/>
              </a:rPr>
              <a:t>0.2</a:t>
            </a:r>
            <a:br>
              <a:rPr lang="en-US" altLang="zh-CN" dirty="0">
                <a:ea typeface="SimSun" panose="02010600030101010101" pitchFamily="2" charset="-122"/>
              </a:rPr>
            </a:br>
            <a:r>
              <a:rPr lang="en-US" altLang="zh-CN" dirty="0">
                <a:ea typeface="SimSun" panose="02010600030101010101" pitchFamily="2" charset="-122"/>
              </a:rPr>
              <a:t>...</a:t>
            </a:r>
          </a:p>
        </p:txBody>
      </p:sp>
      <p:sp>
        <p:nvSpPr>
          <p:cNvPr id="9" name="Rectangle 8"/>
          <p:cNvSpPr/>
          <p:nvPr/>
        </p:nvSpPr>
        <p:spPr>
          <a:xfrm>
            <a:off x="9675008" y="4272779"/>
            <a:ext cx="1465450" cy="369332"/>
          </a:xfrm>
          <a:prstGeom prst="rect">
            <a:avLst/>
          </a:prstGeom>
        </p:spPr>
        <p:txBody>
          <a:bodyPr wrap="square">
            <a:spAutoFit/>
          </a:bodyPr>
          <a:lstStyle/>
          <a:p>
            <a:r>
              <a:rPr lang="en-US" dirty="0" smtClean="0"/>
              <a:t>venues</a:t>
            </a:r>
            <a:endParaRPr lang="en-US" dirty="0"/>
          </a:p>
        </p:txBody>
      </p:sp>
      <p:sp>
        <p:nvSpPr>
          <p:cNvPr id="10" name="Text Box 13"/>
          <p:cNvSpPr txBox="1">
            <a:spLocks noChangeArrowheads="1"/>
          </p:cNvSpPr>
          <p:nvPr/>
        </p:nvSpPr>
        <p:spPr bwMode="auto">
          <a:xfrm>
            <a:off x="7215575" y="3452742"/>
            <a:ext cx="2282625"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Jiawei Han 0.1 </a:t>
            </a:r>
            <a:r>
              <a:rPr lang="en-US" altLang="zh-CN" dirty="0">
                <a:ea typeface="SimSun" panose="02010600030101010101" pitchFamily="2" charset="-122"/>
              </a:rPr>
              <a:t/>
            </a:r>
            <a:br>
              <a:rPr lang="en-US" altLang="zh-CN" dirty="0">
                <a:ea typeface="SimSun" panose="02010600030101010101" pitchFamily="2" charset="-122"/>
              </a:rPr>
            </a:br>
            <a:r>
              <a:rPr lang="en-US" altLang="zh-CN" dirty="0" smtClean="0">
                <a:ea typeface="SimSun" panose="02010600030101010101" pitchFamily="2" charset="-122"/>
              </a:rPr>
              <a:t>Christos </a:t>
            </a:r>
            <a:r>
              <a:rPr lang="en-US" altLang="zh-CN" dirty="0" err="1" smtClean="0">
                <a:ea typeface="SimSun" panose="02010600030101010101" pitchFamily="2" charset="-122"/>
              </a:rPr>
              <a:t>Faloustos</a:t>
            </a:r>
            <a:r>
              <a:rPr lang="en-US" altLang="zh-CN" dirty="0" smtClean="0">
                <a:ea typeface="SimSun" panose="02010600030101010101" pitchFamily="2" charset="-122"/>
              </a:rPr>
              <a:t>  0.05</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a:t>
            </a:r>
          </a:p>
        </p:txBody>
      </p:sp>
      <p:sp>
        <p:nvSpPr>
          <p:cNvPr id="11" name="Rectangle 10"/>
          <p:cNvSpPr/>
          <p:nvPr/>
        </p:nvSpPr>
        <p:spPr>
          <a:xfrm>
            <a:off x="7215575" y="4283739"/>
            <a:ext cx="1465450" cy="369332"/>
          </a:xfrm>
          <a:prstGeom prst="rect">
            <a:avLst/>
          </a:prstGeom>
        </p:spPr>
        <p:txBody>
          <a:bodyPr wrap="square">
            <a:spAutoFit/>
          </a:bodyPr>
          <a:lstStyle/>
          <a:p>
            <a:r>
              <a:rPr lang="en-US" dirty="0" smtClean="0"/>
              <a:t>authors</a:t>
            </a:r>
            <a:endParaRPr lang="en-US" dirty="0"/>
          </a:p>
        </p:txBody>
      </p:sp>
      <p:sp>
        <p:nvSpPr>
          <p:cNvPr id="12" name="Text Box 13"/>
          <p:cNvSpPr txBox="1">
            <a:spLocks noChangeArrowheads="1"/>
          </p:cNvSpPr>
          <p:nvPr/>
        </p:nvSpPr>
        <p:spPr bwMode="auto">
          <a:xfrm>
            <a:off x="5476523" y="3449912"/>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data 0.2 </a:t>
            </a:r>
            <a:r>
              <a:rPr lang="en-US" altLang="zh-CN" dirty="0">
                <a:ea typeface="SimSun" panose="02010600030101010101" pitchFamily="2" charset="-122"/>
              </a:rPr>
              <a:t/>
            </a:r>
            <a:br>
              <a:rPr lang="en-US" altLang="zh-CN" dirty="0">
                <a:ea typeface="SimSun" panose="02010600030101010101" pitchFamily="2" charset="-122"/>
              </a:rPr>
            </a:br>
            <a:r>
              <a:rPr lang="en-US" altLang="zh-CN" dirty="0" smtClean="0">
                <a:ea typeface="SimSun" panose="02010600030101010101" pitchFamily="2" charset="-122"/>
              </a:rPr>
              <a:t>mining 0.1</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a:t>
            </a:r>
          </a:p>
        </p:txBody>
      </p:sp>
      <p:sp>
        <p:nvSpPr>
          <p:cNvPr id="13" name="Rectangle 12"/>
          <p:cNvSpPr/>
          <p:nvPr/>
        </p:nvSpPr>
        <p:spPr>
          <a:xfrm>
            <a:off x="5444492" y="4271484"/>
            <a:ext cx="1465450" cy="369332"/>
          </a:xfrm>
          <a:prstGeom prst="rect">
            <a:avLst/>
          </a:prstGeom>
        </p:spPr>
        <p:txBody>
          <a:bodyPr wrap="square">
            <a:spAutoFit/>
          </a:bodyPr>
          <a:lstStyle/>
          <a:p>
            <a:r>
              <a:rPr lang="en-US" dirty="0" smtClean="0"/>
              <a:t>words</a:t>
            </a:r>
            <a:endParaRPr lang="en-US" dirty="0"/>
          </a:p>
        </p:txBody>
      </p:sp>
      <p:cxnSp>
        <p:nvCxnSpPr>
          <p:cNvPr id="14" name="Curved Connector 13"/>
          <p:cNvCxnSpPr>
            <a:endCxn id="12" idx="2"/>
          </p:cNvCxnSpPr>
          <p:nvPr/>
        </p:nvCxnSpPr>
        <p:spPr>
          <a:xfrm rot="16200000" flipV="1">
            <a:off x="5977321" y="4546140"/>
            <a:ext cx="1298692" cy="766762"/>
          </a:xfrm>
          <a:prstGeom prst="curvedConnector3">
            <a:avLst>
              <a:gd name="adj1" fmla="val 60162"/>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Curved Connector 19"/>
          <p:cNvCxnSpPr>
            <a:endCxn id="10" idx="2"/>
          </p:cNvCxnSpPr>
          <p:nvPr/>
        </p:nvCxnSpPr>
        <p:spPr>
          <a:xfrm rot="5400000" flipH="1" flipV="1">
            <a:off x="7510383" y="4689608"/>
            <a:ext cx="1252373" cy="440637"/>
          </a:xfrm>
          <a:prstGeom prst="curvedConnector3">
            <a:avLst>
              <a:gd name="adj1" fmla="val 50000"/>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Curved Connector 20"/>
          <p:cNvCxnSpPr>
            <a:endCxn id="7" idx="2"/>
          </p:cNvCxnSpPr>
          <p:nvPr/>
        </p:nvCxnSpPr>
        <p:spPr>
          <a:xfrm flipV="1">
            <a:off x="8032662" y="4281470"/>
            <a:ext cx="2441140" cy="1436678"/>
          </a:xfrm>
          <a:prstGeom prst="curvedConnector2">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1980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Three Modeling Strategies for Text + Entity</a:t>
            </a:r>
            <a:endParaRPr lang="en-US" dirty="0"/>
          </a:p>
        </p:txBody>
      </p:sp>
      <p:sp>
        <p:nvSpPr>
          <p:cNvPr id="7" name="Text Placeholder 6"/>
          <p:cNvSpPr>
            <a:spLocks noGrp="1"/>
          </p:cNvSpPr>
          <p:nvPr>
            <p:ph type="body" idx="1"/>
          </p:nvPr>
        </p:nvSpPr>
        <p:spPr/>
        <p:txBody>
          <a:bodyPr>
            <a:normAutofit/>
          </a:bodyPr>
          <a:lstStyle/>
          <a:p>
            <a:r>
              <a:rPr lang="en-US" sz="2400" dirty="0" smtClean="0"/>
              <a:t>Resemble Entities to documents</a:t>
            </a:r>
            <a:endParaRPr lang="en-US" sz="2400" dirty="0"/>
          </a:p>
        </p:txBody>
      </p:sp>
      <p:sp>
        <p:nvSpPr>
          <p:cNvPr id="8" name="Content Placeholder 7"/>
          <p:cNvSpPr>
            <a:spLocks noGrp="1"/>
          </p:cNvSpPr>
          <p:nvPr>
            <p:ph sz="half" idx="2"/>
          </p:nvPr>
        </p:nvSpPr>
        <p:spPr/>
        <p:txBody>
          <a:bodyPr>
            <a:normAutofit/>
          </a:bodyPr>
          <a:lstStyle/>
          <a:p>
            <a:pPr>
              <a:buFont typeface="Wingdings" panose="05000000000000000000" pitchFamily="2" charset="2"/>
              <a:buChar char="q"/>
            </a:pPr>
            <a:r>
              <a:rPr lang="en-US" sz="2400" dirty="0" smtClean="0"/>
              <a:t> Entities regularize textual topic discovery</a:t>
            </a:r>
            <a:endParaRPr lang="en-US" sz="2400" dirty="0"/>
          </a:p>
        </p:txBody>
      </p:sp>
      <p:sp>
        <p:nvSpPr>
          <p:cNvPr id="9" name="Text Placeholder 8"/>
          <p:cNvSpPr>
            <a:spLocks noGrp="1"/>
          </p:cNvSpPr>
          <p:nvPr>
            <p:ph type="body" sz="quarter" idx="3"/>
          </p:nvPr>
        </p:nvSpPr>
        <p:spPr/>
        <p:txBody>
          <a:bodyPr>
            <a:normAutofit/>
          </a:bodyPr>
          <a:lstStyle/>
          <a:p>
            <a:r>
              <a:rPr lang="en-US" sz="2400" dirty="0" smtClean="0"/>
              <a:t>Resemble entities to words</a:t>
            </a:r>
            <a:endParaRPr lang="en-US" sz="2400" dirty="0"/>
          </a:p>
        </p:txBody>
      </p:sp>
      <p:sp>
        <p:nvSpPr>
          <p:cNvPr id="10" name="Content Placeholder 9"/>
          <p:cNvSpPr>
            <a:spLocks noGrp="1"/>
          </p:cNvSpPr>
          <p:nvPr>
            <p:ph sz="quarter" idx="4"/>
          </p:nvPr>
        </p:nvSpPr>
        <p:spPr/>
        <p:txBody>
          <a:bodyPr>
            <a:normAutofit/>
          </a:bodyPr>
          <a:lstStyle/>
          <a:p>
            <a:pPr>
              <a:buFont typeface="Wingdings" panose="05000000000000000000" pitchFamily="2" charset="2"/>
              <a:buChar char="q"/>
            </a:pPr>
            <a:r>
              <a:rPr lang="en-US" sz="2400" dirty="0" smtClean="0"/>
              <a:t> Entities enrich and regularize the textual representation of topics </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95</a:t>
            </a:fld>
            <a:endParaRPr lang="en-US" dirty="0"/>
          </a:p>
        </p:txBody>
      </p:sp>
      <p:sp>
        <p:nvSpPr>
          <p:cNvPr id="11" name="Rectangle 10"/>
          <p:cNvSpPr>
            <a:spLocks noChangeArrowheads="1"/>
          </p:cNvSpPr>
          <p:nvPr/>
        </p:nvSpPr>
        <p:spPr bwMode="auto">
          <a:xfrm>
            <a:off x="2278634" y="3419343"/>
            <a:ext cx="505560"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.3</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2" name="Rectangle 11"/>
          <p:cNvSpPr>
            <a:spLocks noChangeArrowheads="1"/>
          </p:cNvSpPr>
          <p:nvPr/>
        </p:nvSpPr>
        <p:spPr bwMode="auto">
          <a:xfrm>
            <a:off x="2784194" y="3419342"/>
            <a:ext cx="693582"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.4</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3" name="Rectangle 12"/>
          <p:cNvSpPr>
            <a:spLocks noChangeArrowheads="1"/>
          </p:cNvSpPr>
          <p:nvPr/>
        </p:nvSpPr>
        <p:spPr bwMode="auto">
          <a:xfrm>
            <a:off x="3485387" y="3419342"/>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4" name="Rectangle 13"/>
          <p:cNvSpPr>
            <a:spLocks noChangeArrowheads="1"/>
          </p:cNvSpPr>
          <p:nvPr/>
        </p:nvSpPr>
        <p:spPr bwMode="auto">
          <a:xfrm>
            <a:off x="2291333" y="4327594"/>
            <a:ext cx="350324" cy="366767"/>
          </a:xfrm>
          <a:prstGeom prst="rect">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.2</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5" name="Rectangle 14"/>
          <p:cNvSpPr>
            <a:spLocks noChangeArrowheads="1"/>
          </p:cNvSpPr>
          <p:nvPr/>
        </p:nvSpPr>
        <p:spPr bwMode="auto">
          <a:xfrm>
            <a:off x="2641890" y="4327594"/>
            <a:ext cx="835886" cy="366767"/>
          </a:xfrm>
          <a:prstGeom prst="rect">
            <a:avLst/>
          </a:prstGeom>
          <a:solidFill>
            <a:srgbClr val="0000CC"/>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.5</a:t>
            </a:r>
            <a:endPar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16" name="Rectangle 15"/>
          <p:cNvSpPr>
            <a:spLocks noChangeArrowheads="1"/>
          </p:cNvSpPr>
          <p:nvPr/>
        </p:nvSpPr>
        <p:spPr bwMode="auto">
          <a:xfrm>
            <a:off x="3485386" y="4327594"/>
            <a:ext cx="557257" cy="366767"/>
          </a:xfrm>
          <a:prstGeom prst="rect">
            <a:avLst/>
          </a:prstGeom>
          <a:solidFill>
            <a:srgbClr val="008000"/>
          </a:solidFill>
          <a:ln w="9525" algn="ctr">
            <a:solidFill>
              <a:schemeClr val="tx1"/>
            </a:solidFill>
            <a:round/>
            <a:headEnd/>
            <a:tailEnd/>
          </a:ln>
        </p:spPr>
        <p:txBody>
          <a:bodyPr wrap="none" anchor="ctr"/>
          <a:lstStyle/>
          <a:p>
            <a:r>
              <a:rPr lang="en-US" altLang="zh-CN" b="1" i="1" dirty="0" smtClean="0">
                <a:solidFill>
                  <a:schemeClr val="bg1"/>
                </a:solidFill>
                <a:latin typeface="Arial" panose="020B0604020202020204" pitchFamily="34" charset="0"/>
                <a:ea typeface="SimSun" panose="02010600030101010101" pitchFamily="2" charset="-122"/>
                <a:sym typeface="Symbol" panose="05050102010706020507" pitchFamily="18" charset="2"/>
              </a:rPr>
              <a:t>.</a:t>
            </a:r>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3</a:t>
            </a:r>
          </a:p>
        </p:txBody>
      </p:sp>
      <p:sp>
        <p:nvSpPr>
          <p:cNvPr id="17" name="Rectangle 16"/>
          <p:cNvSpPr/>
          <p:nvPr/>
        </p:nvSpPr>
        <p:spPr>
          <a:xfrm>
            <a:off x="1107762" y="4386980"/>
            <a:ext cx="986167" cy="369332"/>
          </a:xfrm>
          <a:prstGeom prst="rect">
            <a:avLst/>
          </a:prstGeom>
        </p:spPr>
        <p:txBody>
          <a:bodyPr wrap="none">
            <a:spAutoFit/>
          </a:bodyPr>
          <a:lstStyle/>
          <a:p>
            <a:r>
              <a:rPr lang="en-US" i="1" dirty="0" smtClean="0"/>
              <a:t>SIGMOD</a:t>
            </a:r>
            <a:endParaRPr lang="en-US" i="1" dirty="0"/>
          </a:p>
        </p:txBody>
      </p:sp>
      <p:sp>
        <p:nvSpPr>
          <p:cNvPr id="18" name="Rectangle 17"/>
          <p:cNvSpPr/>
          <p:nvPr/>
        </p:nvSpPr>
        <p:spPr>
          <a:xfrm>
            <a:off x="1097280" y="3326431"/>
            <a:ext cx="1240950" cy="646331"/>
          </a:xfrm>
          <a:prstGeom prst="rect">
            <a:avLst/>
          </a:prstGeom>
        </p:spPr>
        <p:txBody>
          <a:bodyPr wrap="square">
            <a:spAutoFit/>
          </a:bodyPr>
          <a:lstStyle/>
          <a:p>
            <a:r>
              <a:rPr lang="en-US" i="1" dirty="0" err="1" smtClean="0"/>
              <a:t>Surajit</a:t>
            </a:r>
            <a:r>
              <a:rPr lang="en-US" i="1" dirty="0" smtClean="0"/>
              <a:t> </a:t>
            </a:r>
            <a:r>
              <a:rPr lang="en-US" i="1" dirty="0" err="1" smtClean="0"/>
              <a:t>Chaudhuri</a:t>
            </a:r>
            <a:endParaRPr lang="en-US" i="1" dirty="0"/>
          </a:p>
        </p:txBody>
      </p:sp>
      <p:sp>
        <p:nvSpPr>
          <p:cNvPr id="19" name="Text Box 10"/>
          <p:cNvSpPr txBox="1">
            <a:spLocks noChangeArrowheads="1"/>
          </p:cNvSpPr>
          <p:nvPr/>
        </p:nvSpPr>
        <p:spPr bwMode="auto">
          <a:xfrm>
            <a:off x="1127887" y="3991044"/>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a:ea typeface="SimSun" panose="02010600030101010101" pitchFamily="2" charset="-122"/>
              </a:rPr>
              <a:t>…</a:t>
            </a:r>
          </a:p>
        </p:txBody>
      </p:sp>
      <p:sp>
        <p:nvSpPr>
          <p:cNvPr id="29" name="Oval 28"/>
          <p:cNvSpPr>
            <a:spLocks noChangeArrowheads="1"/>
          </p:cNvSpPr>
          <p:nvPr/>
        </p:nvSpPr>
        <p:spPr bwMode="auto">
          <a:xfrm>
            <a:off x="5614933" y="3905933"/>
            <a:ext cx="1306079" cy="530281"/>
          </a:xfrm>
          <a:prstGeom prst="ellipse">
            <a:avLst/>
          </a:prstGeom>
          <a:solidFill>
            <a:srgbClr val="FF0000"/>
          </a:solidFill>
          <a:ln w="9525">
            <a:solidFill>
              <a:schemeClr val="tx1"/>
            </a:solidFill>
            <a:round/>
            <a:headEnd/>
            <a:tailEnd/>
          </a:ln>
        </p:spPr>
        <p:txBody>
          <a:bodyPr wrap="none" anchor="ct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r>
              <a:rPr lang="en-US" altLang="zh-CN" sz="1800" dirty="0" smtClean="0">
                <a:solidFill>
                  <a:schemeClr val="bg1"/>
                </a:solidFill>
                <a:latin typeface="Arial" panose="020B0604020202020204" pitchFamily="34" charset="0"/>
                <a:ea typeface="SimSun" panose="02010600030101010101" pitchFamily="2" charset="-122"/>
                <a:sym typeface="Symbol" panose="05050102010706020507" pitchFamily="18" charset="2"/>
              </a:rPr>
              <a:t>Topic 1</a:t>
            </a:r>
            <a:endParaRPr lang="en-US" altLang="zh-CN" sz="1800" baseline="-25000" dirty="0">
              <a:solidFill>
                <a:schemeClr val="bg1"/>
              </a:solidFill>
              <a:latin typeface="Arial" panose="020B0604020202020204" pitchFamily="34" charset="0"/>
              <a:ea typeface="SimSun" panose="02010600030101010101" pitchFamily="2" charset="-122"/>
              <a:sym typeface="Symbol" panose="05050102010706020507" pitchFamily="18" charset="2"/>
            </a:endParaRPr>
          </a:p>
        </p:txBody>
      </p:sp>
      <p:sp>
        <p:nvSpPr>
          <p:cNvPr id="30" name="Text Box 13"/>
          <p:cNvSpPr txBox="1">
            <a:spLocks noChangeArrowheads="1"/>
          </p:cNvSpPr>
          <p:nvPr/>
        </p:nvSpPr>
        <p:spPr bwMode="auto">
          <a:xfrm>
            <a:off x="7053711" y="3606693"/>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KDD </a:t>
            </a:r>
            <a:r>
              <a:rPr lang="en-US" altLang="zh-CN" dirty="0">
                <a:ea typeface="SimSun" panose="02010600030101010101" pitchFamily="2" charset="-122"/>
              </a:rPr>
              <a:t>0.3 </a:t>
            </a:r>
            <a:br>
              <a:rPr lang="en-US" altLang="zh-CN" dirty="0">
                <a:ea typeface="SimSun" panose="02010600030101010101" pitchFamily="2" charset="-122"/>
              </a:rPr>
            </a:br>
            <a:r>
              <a:rPr lang="en-US" altLang="zh-CN" dirty="0" smtClean="0">
                <a:ea typeface="SimSun" panose="02010600030101010101" pitchFamily="2" charset="-122"/>
              </a:rPr>
              <a:t>ICDM </a:t>
            </a:r>
            <a:r>
              <a:rPr lang="en-US" altLang="zh-CN" dirty="0">
                <a:ea typeface="SimSun" panose="02010600030101010101" pitchFamily="2" charset="-122"/>
              </a:rPr>
              <a:t>0.2</a:t>
            </a:r>
            <a:br>
              <a:rPr lang="en-US" altLang="zh-CN" dirty="0">
                <a:ea typeface="SimSun" panose="02010600030101010101" pitchFamily="2" charset="-122"/>
              </a:rPr>
            </a:br>
            <a:r>
              <a:rPr lang="en-US" altLang="zh-CN" dirty="0">
                <a:ea typeface="SimSun" panose="02010600030101010101" pitchFamily="2" charset="-122"/>
              </a:rPr>
              <a:t>...</a:t>
            </a:r>
          </a:p>
        </p:txBody>
      </p:sp>
      <p:sp>
        <p:nvSpPr>
          <p:cNvPr id="33" name="Rectangle 32"/>
          <p:cNvSpPr/>
          <p:nvPr/>
        </p:nvSpPr>
        <p:spPr>
          <a:xfrm>
            <a:off x="7021680" y="4428265"/>
            <a:ext cx="1465450" cy="369332"/>
          </a:xfrm>
          <a:prstGeom prst="rect">
            <a:avLst/>
          </a:prstGeom>
        </p:spPr>
        <p:txBody>
          <a:bodyPr wrap="square">
            <a:spAutoFit/>
          </a:bodyPr>
          <a:lstStyle/>
          <a:p>
            <a:r>
              <a:rPr lang="en-US" dirty="0" smtClean="0"/>
              <a:t>Over venues</a:t>
            </a:r>
            <a:endParaRPr lang="en-US" dirty="0"/>
          </a:p>
        </p:txBody>
      </p:sp>
      <p:sp>
        <p:nvSpPr>
          <p:cNvPr id="34" name="Text Box 13"/>
          <p:cNvSpPr txBox="1">
            <a:spLocks noChangeArrowheads="1"/>
          </p:cNvSpPr>
          <p:nvPr/>
        </p:nvSpPr>
        <p:spPr bwMode="auto">
          <a:xfrm>
            <a:off x="8834082" y="3599537"/>
            <a:ext cx="2282625"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Jiawei Han 0.1 </a:t>
            </a:r>
            <a:r>
              <a:rPr lang="en-US" altLang="zh-CN" dirty="0">
                <a:ea typeface="SimSun" panose="02010600030101010101" pitchFamily="2" charset="-122"/>
              </a:rPr>
              <a:t/>
            </a:r>
            <a:br>
              <a:rPr lang="en-US" altLang="zh-CN" dirty="0">
                <a:ea typeface="SimSun" panose="02010600030101010101" pitchFamily="2" charset="-122"/>
              </a:rPr>
            </a:br>
            <a:r>
              <a:rPr lang="en-US" altLang="zh-CN" dirty="0" smtClean="0">
                <a:ea typeface="SimSun" panose="02010600030101010101" pitchFamily="2" charset="-122"/>
              </a:rPr>
              <a:t>Christos </a:t>
            </a:r>
            <a:r>
              <a:rPr lang="en-US" altLang="zh-CN" dirty="0" err="1" smtClean="0">
                <a:ea typeface="SimSun" panose="02010600030101010101" pitchFamily="2" charset="-122"/>
              </a:rPr>
              <a:t>Faloustos</a:t>
            </a:r>
            <a:r>
              <a:rPr lang="en-US" altLang="zh-CN" dirty="0" smtClean="0">
                <a:ea typeface="SimSun" panose="02010600030101010101" pitchFamily="2" charset="-122"/>
              </a:rPr>
              <a:t>  0.05</a:t>
            </a:r>
            <a:r>
              <a:rPr lang="en-US" altLang="zh-CN" dirty="0">
                <a:ea typeface="SimSun" panose="02010600030101010101" pitchFamily="2" charset="-122"/>
              </a:rPr>
              <a:t/>
            </a:r>
            <a:br>
              <a:rPr lang="en-US" altLang="zh-CN" dirty="0">
                <a:ea typeface="SimSun" panose="02010600030101010101" pitchFamily="2" charset="-122"/>
              </a:rPr>
            </a:br>
            <a:r>
              <a:rPr lang="en-US" altLang="zh-CN" dirty="0">
                <a:ea typeface="SimSun" panose="02010600030101010101" pitchFamily="2" charset="-122"/>
              </a:rPr>
              <a:t>...</a:t>
            </a:r>
          </a:p>
        </p:txBody>
      </p:sp>
      <p:sp>
        <p:nvSpPr>
          <p:cNvPr id="35" name="Rectangle 34"/>
          <p:cNvSpPr/>
          <p:nvPr/>
        </p:nvSpPr>
        <p:spPr>
          <a:xfrm>
            <a:off x="8834082" y="4430534"/>
            <a:ext cx="1465450" cy="369332"/>
          </a:xfrm>
          <a:prstGeom prst="rect">
            <a:avLst/>
          </a:prstGeom>
        </p:spPr>
        <p:txBody>
          <a:bodyPr wrap="square">
            <a:spAutoFit/>
          </a:bodyPr>
          <a:lstStyle/>
          <a:p>
            <a:r>
              <a:rPr lang="en-US" dirty="0" smtClean="0"/>
              <a:t>Over authors</a:t>
            </a:r>
            <a:endParaRPr lang="en-US" dirty="0"/>
          </a:p>
        </p:txBody>
      </p:sp>
      <p:sp>
        <p:nvSpPr>
          <p:cNvPr id="31" name="Text Placeholder 8"/>
          <p:cNvSpPr txBox="1">
            <a:spLocks/>
          </p:cNvSpPr>
          <p:nvPr/>
        </p:nvSpPr>
        <p:spPr>
          <a:xfrm>
            <a:off x="1008896" y="4900247"/>
            <a:ext cx="4937760" cy="73628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r>
              <a:rPr lang="en-US" sz="2400" dirty="0" smtClean="0"/>
              <a:t>Resemble entities to topics</a:t>
            </a:r>
            <a:endParaRPr lang="en-US" sz="2400" dirty="0"/>
          </a:p>
        </p:txBody>
      </p:sp>
      <p:sp>
        <p:nvSpPr>
          <p:cNvPr id="32" name="Content Placeholder 9"/>
          <p:cNvSpPr txBox="1">
            <a:spLocks/>
          </p:cNvSpPr>
          <p:nvPr/>
        </p:nvSpPr>
        <p:spPr>
          <a:xfrm>
            <a:off x="1097280" y="5522759"/>
            <a:ext cx="4081754" cy="58922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q"/>
            </a:pPr>
            <a:r>
              <a:rPr lang="en-US" sz="2400" dirty="0" smtClean="0"/>
              <a:t> Each entity has its own profile</a:t>
            </a:r>
            <a:endParaRPr lang="en-US" sz="2400" dirty="0"/>
          </a:p>
        </p:txBody>
      </p:sp>
      <p:sp>
        <p:nvSpPr>
          <p:cNvPr id="36" name="Oval 35"/>
          <p:cNvSpPr>
            <a:spLocks noChangeArrowheads="1"/>
          </p:cNvSpPr>
          <p:nvPr/>
        </p:nvSpPr>
        <p:spPr bwMode="auto">
          <a:xfrm>
            <a:off x="5376490" y="5394081"/>
            <a:ext cx="1462912" cy="530281"/>
          </a:xfrm>
          <a:prstGeom prst="ellipse">
            <a:avLst/>
          </a:prstGeom>
          <a:solidFill>
            <a:srgbClr val="0000CC"/>
          </a:solidFill>
          <a:ln w="9525" algn="ctr">
            <a:solidFill>
              <a:schemeClr val="tx1"/>
            </a:solidFill>
            <a:round/>
            <a:headEnd/>
            <a:tailEnd/>
          </a:ln>
        </p:spPr>
        <p:txBody>
          <a:bodyPr wrap="none" anchor="ctr"/>
          <a:lstStyle/>
          <a:p>
            <a:r>
              <a:rPr lang="en-US" altLang="zh-CN" b="1" i="1" dirty="0">
                <a:solidFill>
                  <a:schemeClr val="bg1"/>
                </a:solidFill>
                <a:latin typeface="Arial" panose="020B0604020202020204" pitchFamily="34" charset="0"/>
                <a:ea typeface="SimSun" panose="02010600030101010101" pitchFamily="2" charset="-122"/>
                <a:sym typeface="Symbol" panose="05050102010706020507" pitchFamily="18" charset="2"/>
              </a:rPr>
              <a:t>SIGMOD</a:t>
            </a:r>
          </a:p>
        </p:txBody>
      </p:sp>
      <p:sp>
        <p:nvSpPr>
          <p:cNvPr id="41" name="Text Box 13"/>
          <p:cNvSpPr txBox="1">
            <a:spLocks noChangeArrowheads="1"/>
          </p:cNvSpPr>
          <p:nvPr/>
        </p:nvSpPr>
        <p:spPr bwMode="auto">
          <a:xfrm>
            <a:off x="6953605" y="5299895"/>
            <a:ext cx="1533525" cy="830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1600" b="1" i="1">
                <a:solidFill>
                  <a:schemeClr val="tx1"/>
                </a:solidFill>
                <a:latin typeface="Times New Roman" panose="02020603050405020304" pitchFamily="18" charset="0"/>
              </a:defRPr>
            </a:lvl1pPr>
            <a:lvl2pPr marL="742950" indent="-285750">
              <a:defRPr sz="1600" b="1" i="1">
                <a:solidFill>
                  <a:schemeClr val="tx1"/>
                </a:solidFill>
                <a:latin typeface="Times New Roman" panose="02020603050405020304" pitchFamily="18" charset="0"/>
              </a:defRPr>
            </a:lvl2pPr>
            <a:lvl3pPr marL="1143000" indent="-228600">
              <a:defRPr sz="1600" b="1" i="1">
                <a:solidFill>
                  <a:schemeClr val="tx1"/>
                </a:solidFill>
                <a:latin typeface="Times New Roman" panose="02020603050405020304" pitchFamily="18" charset="0"/>
              </a:defRPr>
            </a:lvl3pPr>
            <a:lvl4pPr marL="1600200" indent="-228600">
              <a:defRPr sz="1600" b="1" i="1">
                <a:solidFill>
                  <a:schemeClr val="tx1"/>
                </a:solidFill>
                <a:latin typeface="Times New Roman" panose="02020603050405020304" pitchFamily="18" charset="0"/>
              </a:defRPr>
            </a:lvl4pPr>
            <a:lvl5pPr marL="2057400" indent="-228600">
              <a:defRPr sz="1600" b="1"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i="1">
                <a:solidFill>
                  <a:schemeClr val="tx1"/>
                </a:solidFill>
                <a:latin typeface="Times New Roman" panose="02020603050405020304" pitchFamily="18" charset="0"/>
              </a:defRPr>
            </a:lvl9pPr>
          </a:lstStyle>
          <a:p>
            <a:pPr>
              <a:spcBef>
                <a:spcPct val="50000"/>
              </a:spcBef>
            </a:pPr>
            <a:r>
              <a:rPr lang="en-US" altLang="zh-CN" dirty="0" smtClean="0">
                <a:ea typeface="SimSun" panose="02010600030101010101" pitchFamily="2" charset="-122"/>
              </a:rPr>
              <a:t>database 0.3 </a:t>
            </a:r>
            <a:br>
              <a:rPr lang="en-US" altLang="zh-CN" dirty="0" smtClean="0">
                <a:ea typeface="SimSun" panose="02010600030101010101" pitchFamily="2" charset="-122"/>
              </a:rPr>
            </a:br>
            <a:r>
              <a:rPr lang="en-US" altLang="zh-CN" dirty="0" smtClean="0">
                <a:ea typeface="SimSun" panose="02010600030101010101" pitchFamily="2" charset="-122"/>
              </a:rPr>
              <a:t>system </a:t>
            </a:r>
            <a:r>
              <a:rPr lang="en-US" altLang="zh-CN" dirty="0">
                <a:ea typeface="SimSun" panose="02010600030101010101" pitchFamily="2" charset="-122"/>
              </a:rPr>
              <a:t>0.2</a:t>
            </a:r>
            <a:br>
              <a:rPr lang="en-US" altLang="zh-CN" dirty="0">
                <a:ea typeface="SimSun" panose="02010600030101010101" pitchFamily="2" charset="-122"/>
              </a:rPr>
            </a:br>
            <a:r>
              <a:rPr lang="en-US" altLang="zh-CN" dirty="0">
                <a:ea typeface="SimSun" panose="02010600030101010101" pitchFamily="2" charset="-122"/>
              </a:rPr>
              <a:t>...</a:t>
            </a:r>
          </a:p>
        </p:txBody>
      </p:sp>
      <p:cxnSp>
        <p:nvCxnSpPr>
          <p:cNvPr id="42" name="Straight Connector 41"/>
          <p:cNvCxnSpPr>
            <a:cxnSpLocks noChangeShapeType="1"/>
          </p:cNvCxnSpPr>
          <p:nvPr/>
        </p:nvCxnSpPr>
        <p:spPr bwMode="auto">
          <a:xfrm flipV="1">
            <a:off x="899822" y="4951317"/>
            <a:ext cx="10453315" cy="18951"/>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cxnSp>
        <p:nvCxnSpPr>
          <p:cNvPr id="43" name="Straight Connector 42"/>
          <p:cNvCxnSpPr>
            <a:cxnSpLocks noChangeShapeType="1"/>
          </p:cNvCxnSpPr>
          <p:nvPr/>
        </p:nvCxnSpPr>
        <p:spPr bwMode="auto">
          <a:xfrm flipH="1">
            <a:off x="5108337" y="1899229"/>
            <a:ext cx="976756" cy="3045539"/>
          </a:xfrm>
          <a:prstGeom prst="line">
            <a:avLst/>
          </a:prstGeom>
          <a:noFill/>
          <a:ln w="19050" algn="ctr">
            <a:solidFill>
              <a:schemeClr val="tx1"/>
            </a:solidFill>
            <a:round/>
            <a:headEnd type="none" w="med" len="med"/>
            <a:tailEnd type="none" w="med" len="med"/>
          </a:ln>
          <a:extLst>
            <a:ext uri="{909E8E84-426E-40dd-AFC4-6F175D3DCCD1}">
              <a14:hiddenFill xmlns:a14="http://schemas.microsoft.com/office/drawing/2010/main" xmlns="">
                <a:noFill/>
              </a14:hiddenFill>
            </a:ext>
          </a:extLst>
        </p:spPr>
      </p:cxnSp>
      <p:sp>
        <p:nvSpPr>
          <p:cNvPr id="37" name="Rectangle 36"/>
          <p:cNvSpPr/>
          <p:nvPr/>
        </p:nvSpPr>
        <p:spPr>
          <a:xfrm>
            <a:off x="8785729" y="5480577"/>
            <a:ext cx="2484154"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 </a:t>
            </a:r>
            <a:r>
              <a:rPr lang="en-US" sz="2400" dirty="0" err="1" smtClean="0"/>
              <a:t>params</a:t>
            </a:r>
            <a:r>
              <a:rPr lang="en-US" sz="2400" dirty="0" smtClean="0"/>
              <a:t> = k*E*V</a:t>
            </a:r>
            <a:endParaRPr lang="en-US" sz="2400" dirty="0">
              <a:solidFill>
                <a:schemeClr val="lt1"/>
              </a:solidFill>
            </a:endParaRPr>
          </a:p>
        </p:txBody>
      </p:sp>
      <p:sp>
        <p:nvSpPr>
          <p:cNvPr id="38" name="Rectangle 37"/>
          <p:cNvSpPr/>
          <p:nvPr/>
        </p:nvSpPr>
        <p:spPr>
          <a:xfrm>
            <a:off x="4255509" y="3326431"/>
            <a:ext cx="260074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 </a:t>
            </a:r>
            <a:r>
              <a:rPr lang="en-US" sz="2400" dirty="0" err="1" smtClean="0"/>
              <a:t>params</a:t>
            </a:r>
            <a:r>
              <a:rPr lang="en-US" sz="2400" dirty="0" smtClean="0"/>
              <a:t> = k*(E+V)</a:t>
            </a:r>
            <a:endParaRPr lang="en-US" sz="2400" dirty="0">
              <a:solidFill>
                <a:schemeClr val="lt1"/>
              </a:solidFill>
            </a:endParaRPr>
          </a:p>
        </p:txBody>
      </p:sp>
    </p:spTree>
    <p:extLst>
      <p:ext uri="{BB962C8B-B14F-4D97-AF65-F5344CB8AC3E}">
        <p14:creationId xmlns:p14="http://schemas.microsoft.com/office/powerpoint/2010/main" val="23827736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Methodologies of Topic Mining</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96</a:t>
            </a:fld>
            <a:endParaRPr lang="en-US" dirty="0"/>
          </a:p>
        </p:txBody>
      </p:sp>
      <p:graphicFrame>
        <p:nvGraphicFramePr>
          <p:cNvPr id="6" name="Diagram 5"/>
          <p:cNvGraphicFramePr/>
          <p:nvPr>
            <p:extLst>
              <p:ext uri="{D42A27DB-BD31-4B8C-83A1-F6EECF244321}">
                <p14:modId xmlns:p14="http://schemas.microsoft.com/office/powerpoint/2010/main" val="1862836889"/>
              </p:ext>
            </p:extLst>
          </p:nvPr>
        </p:nvGraphicFramePr>
        <p:xfrm>
          <a:off x="1027523" y="1951346"/>
          <a:ext cx="10322350" cy="4147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2781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 Integrated Framework</a:t>
            </a:r>
            <a:endParaRPr lang="en-US" dirty="0"/>
          </a:p>
        </p:txBody>
      </p:sp>
      <p:sp>
        <p:nvSpPr>
          <p:cNvPr id="3" name="Content Placeholder 2"/>
          <p:cNvSpPr>
            <a:spLocks noGrp="1"/>
          </p:cNvSpPr>
          <p:nvPr>
            <p:ph idx="1"/>
          </p:nvPr>
        </p:nvSpPr>
        <p:spPr>
          <a:xfrm>
            <a:off x="4246880" y="1845734"/>
            <a:ext cx="3942080" cy="4023360"/>
          </a:xfrm>
        </p:spPr>
        <p:txBody>
          <a:bodyPr>
            <a:normAutofit/>
          </a:bodyPr>
          <a:lstStyle/>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a:p>
          <a:p>
            <a:pPr>
              <a:buFont typeface="Wingdings" panose="05000000000000000000" pitchFamily="2" charset="2"/>
              <a:buChar char="q"/>
            </a:pPr>
            <a:r>
              <a:rPr lang="en-US" sz="2400" dirty="0" smtClean="0"/>
              <a:t> How to choose &amp; integrate?</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97</a:t>
            </a:fld>
            <a:endParaRPr lang="en-US" dirty="0"/>
          </a:p>
        </p:txBody>
      </p:sp>
      <p:graphicFrame>
        <p:nvGraphicFramePr>
          <p:cNvPr id="35" name="Diagram 34"/>
          <p:cNvGraphicFramePr/>
          <p:nvPr>
            <p:extLst>
              <p:ext uri="{D42A27DB-BD31-4B8C-83A1-F6EECF244321}">
                <p14:modId xmlns:p14="http://schemas.microsoft.com/office/powerpoint/2010/main" val="3961839457"/>
              </p:ext>
            </p:extLst>
          </p:nvPr>
        </p:nvGraphicFramePr>
        <p:xfrm>
          <a:off x="4735502" y="1981690"/>
          <a:ext cx="4001155" cy="405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 name="Rounded Rectangle 39"/>
          <p:cNvSpPr/>
          <p:nvPr/>
        </p:nvSpPr>
        <p:spPr>
          <a:xfrm>
            <a:off x="2978433" y="1928978"/>
            <a:ext cx="1481807" cy="51077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400" dirty="0"/>
              <a:t>Hierarchy</a:t>
            </a:r>
          </a:p>
        </p:txBody>
      </p:sp>
      <p:graphicFrame>
        <p:nvGraphicFramePr>
          <p:cNvPr id="42" name="Diagram 41"/>
          <p:cNvGraphicFramePr/>
          <p:nvPr>
            <p:extLst>
              <p:ext uri="{D42A27DB-BD31-4B8C-83A1-F6EECF244321}">
                <p14:modId xmlns:p14="http://schemas.microsoft.com/office/powerpoint/2010/main" val="1832133088"/>
              </p:ext>
            </p:extLst>
          </p:nvPr>
        </p:nvGraphicFramePr>
        <p:xfrm>
          <a:off x="1456231" y="3390556"/>
          <a:ext cx="5147770" cy="28893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3" name="Rounded Rectangle 42"/>
          <p:cNvSpPr/>
          <p:nvPr/>
        </p:nvSpPr>
        <p:spPr>
          <a:xfrm>
            <a:off x="562849" y="3383178"/>
            <a:ext cx="686831" cy="28652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wordArtVert" wrap="square">
            <a:noAutofit/>
          </a:bodyPr>
          <a:lstStyle/>
          <a:p>
            <a:r>
              <a:rPr lang="en-US" sz="2400" dirty="0" smtClean="0"/>
              <a:t>Phrase</a:t>
            </a:r>
            <a:endParaRPr lang="en-US" sz="2400" dirty="0"/>
          </a:p>
        </p:txBody>
      </p:sp>
      <p:sp>
        <p:nvSpPr>
          <p:cNvPr id="44" name="Rounded Rectangle 43"/>
          <p:cNvSpPr/>
          <p:nvPr/>
        </p:nvSpPr>
        <p:spPr>
          <a:xfrm>
            <a:off x="10812264" y="3383178"/>
            <a:ext cx="686831" cy="28652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wordArtVert" wrap="square">
            <a:noAutofit/>
          </a:bodyPr>
          <a:lstStyle/>
          <a:p>
            <a:r>
              <a:rPr lang="en-US" sz="2400" dirty="0" smtClean="0"/>
              <a:t>Entity</a:t>
            </a:r>
            <a:endParaRPr lang="en-US" sz="2400" dirty="0"/>
          </a:p>
        </p:txBody>
      </p:sp>
      <p:graphicFrame>
        <p:nvGraphicFramePr>
          <p:cNvPr id="46" name="Diagram 45"/>
          <p:cNvGraphicFramePr/>
          <p:nvPr>
            <p:extLst>
              <p:ext uri="{D42A27DB-BD31-4B8C-83A1-F6EECF244321}">
                <p14:modId xmlns:p14="http://schemas.microsoft.com/office/powerpoint/2010/main" val="4090204184"/>
              </p:ext>
            </p:extLst>
          </p:nvPr>
        </p:nvGraphicFramePr>
        <p:xfrm>
          <a:off x="7030720" y="3383178"/>
          <a:ext cx="3645031" cy="278126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7" name="Isosceles Triangle 46"/>
          <p:cNvSpPr/>
          <p:nvPr/>
        </p:nvSpPr>
        <p:spPr>
          <a:xfrm>
            <a:off x="1168399" y="2439756"/>
            <a:ext cx="9643865" cy="859462"/>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2331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 Integrated Framework</a:t>
            </a:r>
            <a:endParaRPr lang="en-US" dirty="0"/>
          </a:p>
        </p:txBody>
      </p:sp>
      <p:sp>
        <p:nvSpPr>
          <p:cNvPr id="3" name="Content Placeholder 2"/>
          <p:cNvSpPr>
            <a:spLocks noGrp="1"/>
          </p:cNvSpPr>
          <p:nvPr>
            <p:ph idx="1"/>
          </p:nvPr>
        </p:nvSpPr>
        <p:spPr>
          <a:xfrm>
            <a:off x="4246880" y="1845734"/>
            <a:ext cx="3942080" cy="4023360"/>
          </a:xfrm>
        </p:spPr>
        <p:txBody>
          <a:bodyPr>
            <a:normAutofit/>
          </a:bodyPr>
          <a:lstStyle/>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a:p>
          <a:p>
            <a:pPr>
              <a:buFont typeface="Wingdings" panose="05000000000000000000" pitchFamily="2" charset="2"/>
              <a:buChar char="q"/>
            </a:pPr>
            <a:r>
              <a:rPr lang="en-US" sz="2400" dirty="0" smtClean="0"/>
              <a:t> </a:t>
            </a:r>
            <a:r>
              <a:rPr lang="en-US" sz="2400" dirty="0"/>
              <a:t> </a:t>
            </a:r>
            <a:r>
              <a:rPr lang="en-US" sz="2400" dirty="0" smtClean="0"/>
              <a:t>Compatible &amp; effective</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98</a:t>
            </a:fld>
            <a:endParaRPr lang="en-US" dirty="0"/>
          </a:p>
        </p:txBody>
      </p:sp>
      <p:graphicFrame>
        <p:nvGraphicFramePr>
          <p:cNvPr id="35" name="Diagram 34"/>
          <p:cNvGraphicFramePr/>
          <p:nvPr>
            <p:extLst>
              <p:ext uri="{D42A27DB-BD31-4B8C-83A1-F6EECF244321}">
                <p14:modId xmlns:p14="http://schemas.microsoft.com/office/powerpoint/2010/main" val="22459253"/>
              </p:ext>
            </p:extLst>
          </p:nvPr>
        </p:nvGraphicFramePr>
        <p:xfrm>
          <a:off x="4735502" y="1981690"/>
          <a:ext cx="4001155" cy="405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 name="Rounded Rectangle 39"/>
          <p:cNvSpPr/>
          <p:nvPr/>
        </p:nvSpPr>
        <p:spPr>
          <a:xfrm>
            <a:off x="2978433" y="1928978"/>
            <a:ext cx="1481807" cy="51077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400" dirty="0"/>
              <a:t>Hierarchy</a:t>
            </a:r>
          </a:p>
        </p:txBody>
      </p:sp>
      <p:sp>
        <p:nvSpPr>
          <p:cNvPr id="43" name="Rounded Rectangle 42"/>
          <p:cNvSpPr/>
          <p:nvPr/>
        </p:nvSpPr>
        <p:spPr>
          <a:xfrm>
            <a:off x="562849" y="3383178"/>
            <a:ext cx="686831" cy="28652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wordArtVert" wrap="square">
            <a:noAutofit/>
          </a:bodyPr>
          <a:lstStyle/>
          <a:p>
            <a:r>
              <a:rPr lang="en-US" sz="2400" dirty="0" smtClean="0"/>
              <a:t>Phrase</a:t>
            </a:r>
            <a:endParaRPr lang="en-US" sz="2400" dirty="0"/>
          </a:p>
        </p:txBody>
      </p:sp>
      <p:sp>
        <p:nvSpPr>
          <p:cNvPr id="44" name="Rounded Rectangle 43"/>
          <p:cNvSpPr/>
          <p:nvPr/>
        </p:nvSpPr>
        <p:spPr>
          <a:xfrm>
            <a:off x="10812264" y="3383178"/>
            <a:ext cx="686831" cy="28652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wordArtVert" wrap="square">
            <a:noAutofit/>
          </a:bodyPr>
          <a:lstStyle/>
          <a:p>
            <a:r>
              <a:rPr lang="en-US" sz="2400" dirty="0" smtClean="0"/>
              <a:t>Entity</a:t>
            </a:r>
            <a:endParaRPr lang="en-US" sz="2400" dirty="0"/>
          </a:p>
        </p:txBody>
      </p:sp>
      <p:graphicFrame>
        <p:nvGraphicFramePr>
          <p:cNvPr id="46" name="Diagram 45"/>
          <p:cNvGraphicFramePr/>
          <p:nvPr>
            <p:extLst>
              <p:ext uri="{D42A27DB-BD31-4B8C-83A1-F6EECF244321}">
                <p14:modId xmlns:p14="http://schemas.microsoft.com/office/powerpoint/2010/main" val="2632974820"/>
              </p:ext>
            </p:extLst>
          </p:nvPr>
        </p:nvGraphicFramePr>
        <p:xfrm>
          <a:off x="7030720" y="3383178"/>
          <a:ext cx="3645031" cy="27812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7" name="Isosceles Triangle 46"/>
          <p:cNvSpPr/>
          <p:nvPr/>
        </p:nvSpPr>
        <p:spPr>
          <a:xfrm>
            <a:off x="1168399" y="2439756"/>
            <a:ext cx="9643865" cy="859462"/>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Diagram 15"/>
          <p:cNvGraphicFramePr/>
          <p:nvPr>
            <p:extLst>
              <p:ext uri="{D42A27DB-BD31-4B8C-83A1-F6EECF244321}">
                <p14:modId xmlns:p14="http://schemas.microsoft.com/office/powerpoint/2010/main" val="1711831647"/>
              </p:ext>
            </p:extLst>
          </p:nvPr>
        </p:nvGraphicFramePr>
        <p:xfrm>
          <a:off x="1476551" y="3400716"/>
          <a:ext cx="5147770" cy="288933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84722301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rPr>
              <a:t>C</a:t>
            </a:r>
            <a:r>
              <a:rPr lang="en-US" dirty="0" smtClean="0"/>
              <a:t>onstruct </a:t>
            </a:r>
            <a:r>
              <a:rPr lang="en-US" dirty="0">
                <a:solidFill>
                  <a:srgbClr val="E48312"/>
                </a:solidFill>
              </a:rPr>
              <a:t>A</a:t>
            </a:r>
            <a:r>
              <a:rPr lang="en-US" dirty="0"/>
              <a:t> </a:t>
            </a:r>
            <a:r>
              <a:rPr lang="en-US" dirty="0">
                <a:solidFill>
                  <a:srgbClr val="E48312"/>
                </a:solidFill>
              </a:rPr>
              <a:t>T</a:t>
            </a:r>
            <a:r>
              <a:rPr lang="en-US" dirty="0"/>
              <a:t>opical </a:t>
            </a:r>
            <a:r>
              <a:rPr lang="en-US" dirty="0" err="1" smtClean="0">
                <a:solidFill>
                  <a:srgbClr val="E48312"/>
                </a:solidFill>
              </a:rPr>
              <a:t>H</a:t>
            </a:r>
            <a:r>
              <a:rPr lang="en-US" dirty="0" err="1" smtClean="0"/>
              <a:t>ierarch</a:t>
            </a:r>
            <a:r>
              <a:rPr lang="en-US" dirty="0" err="1" smtClean="0">
                <a:solidFill>
                  <a:srgbClr val="E48312"/>
                </a:solidFill>
              </a:rPr>
              <a:t>Y</a:t>
            </a:r>
            <a:r>
              <a:rPr lang="en-US" dirty="0" smtClean="0">
                <a:solidFill>
                  <a:srgbClr val="E48312"/>
                </a:solidFill>
              </a:rPr>
              <a:t> (CATHY)</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dirty="0" smtClean="0"/>
              <a:t> Hierarchy + phrase + entity</a:t>
            </a:r>
            <a:endParaRPr lang="en-US" sz="2400" dirty="0"/>
          </a:p>
        </p:txBody>
      </p:sp>
      <p:sp>
        <p:nvSpPr>
          <p:cNvPr id="4" name="Slide Number Placeholder 3"/>
          <p:cNvSpPr>
            <a:spLocks noGrp="1"/>
          </p:cNvSpPr>
          <p:nvPr>
            <p:ph type="sldNum" sz="quarter" idx="12"/>
          </p:nvPr>
        </p:nvSpPr>
        <p:spPr/>
        <p:txBody>
          <a:bodyPr/>
          <a:lstStyle/>
          <a:p>
            <a:fld id="{6113E31D-E2AB-40D1-8B51-AFA5AFEF393A}" type="slidenum">
              <a:rPr lang="en-US" smtClean="0"/>
              <a:t>99</a:t>
            </a:fld>
            <a:endParaRPr lang="en-US" dirty="0"/>
          </a:p>
        </p:txBody>
      </p:sp>
      <p:sp>
        <p:nvSpPr>
          <p:cNvPr id="5" name="Striped Right Arrow 4"/>
          <p:cNvSpPr/>
          <p:nvPr/>
        </p:nvSpPr>
        <p:spPr>
          <a:xfrm rot="19639412">
            <a:off x="5867229" y="4344732"/>
            <a:ext cx="797339" cy="19408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Striped Right Arrow 5"/>
          <p:cNvSpPr/>
          <p:nvPr/>
        </p:nvSpPr>
        <p:spPr>
          <a:xfrm rot="2213407">
            <a:off x="6043519" y="3440979"/>
            <a:ext cx="613263" cy="212866"/>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ounded Rectangle 6"/>
          <p:cNvSpPr/>
          <p:nvPr/>
        </p:nvSpPr>
        <p:spPr>
          <a:xfrm>
            <a:off x="3872473" y="2620787"/>
            <a:ext cx="2168546" cy="1328023"/>
          </a:xfrm>
          <a:prstGeom prst="roundRect">
            <a:avLst/>
          </a:prstGeom>
          <a:ln>
            <a:solidFill>
              <a:schemeClr val="tx1"/>
            </a:solidFill>
          </a:ln>
        </p:spPr>
        <p:txBody>
          <a:bodyPr wrap="square">
            <a:spAutoFit/>
          </a:bodyPr>
          <a:lstStyle/>
          <a:p>
            <a:r>
              <a:rPr lang="en-US" sz="2400" dirty="0" err="1" smtClean="0"/>
              <a:t>i</a:t>
            </a:r>
            <a:r>
              <a:rPr lang="en-US" sz="2400" dirty="0" smtClean="0"/>
              <a:t>)</a:t>
            </a:r>
            <a:r>
              <a:rPr lang="en-US" sz="2400" dirty="0" smtClean="0">
                <a:solidFill>
                  <a:schemeClr val="tx1"/>
                </a:solidFill>
              </a:rPr>
              <a:t> </a:t>
            </a:r>
            <a:r>
              <a:rPr lang="en-US" sz="2400" dirty="0">
                <a:solidFill>
                  <a:schemeClr val="tx1"/>
                </a:solidFill>
              </a:rPr>
              <a:t>Hierarchical topic </a:t>
            </a:r>
            <a:r>
              <a:rPr lang="en-US" sz="2400" dirty="0" smtClean="0">
                <a:solidFill>
                  <a:schemeClr val="tx1"/>
                </a:solidFill>
              </a:rPr>
              <a:t>discovery with entities</a:t>
            </a:r>
            <a:endParaRPr lang="en-US" sz="2400" dirty="0">
              <a:solidFill>
                <a:schemeClr val="tx1"/>
              </a:solidFill>
            </a:endParaRPr>
          </a:p>
        </p:txBody>
      </p:sp>
      <p:sp>
        <p:nvSpPr>
          <p:cNvPr id="8" name="Rounded Rectangle 7"/>
          <p:cNvSpPr/>
          <p:nvPr/>
        </p:nvSpPr>
        <p:spPr>
          <a:xfrm>
            <a:off x="4114483" y="4335001"/>
            <a:ext cx="1763449" cy="919401"/>
          </a:xfrm>
          <a:prstGeom prst="roundRect">
            <a:avLst/>
          </a:prstGeom>
          <a:ln>
            <a:solidFill>
              <a:schemeClr val="tx1"/>
            </a:solidFill>
          </a:ln>
        </p:spPr>
        <p:txBody>
          <a:bodyPr wrap="square">
            <a:spAutoFit/>
          </a:bodyPr>
          <a:lstStyle/>
          <a:p>
            <a:r>
              <a:rPr lang="en-US" sz="2400" dirty="0" smtClean="0"/>
              <a:t>ii) Phrase mining</a:t>
            </a:r>
            <a:endParaRPr lang="en-US" sz="2400" dirty="0"/>
          </a:p>
        </p:txBody>
      </p:sp>
      <p:sp>
        <p:nvSpPr>
          <p:cNvPr id="9" name="Rounded Rectangle 8"/>
          <p:cNvSpPr/>
          <p:nvPr/>
        </p:nvSpPr>
        <p:spPr>
          <a:xfrm>
            <a:off x="6658352" y="2951575"/>
            <a:ext cx="1912600" cy="1736646"/>
          </a:xfrm>
          <a:prstGeom prst="roundRect">
            <a:avLst/>
          </a:prstGeom>
          <a:ln>
            <a:solidFill>
              <a:schemeClr val="tx1"/>
            </a:solidFill>
          </a:ln>
        </p:spPr>
        <p:txBody>
          <a:bodyPr wrap="square">
            <a:spAutoFit/>
          </a:bodyPr>
          <a:lstStyle/>
          <a:p>
            <a:r>
              <a:rPr lang="en-US" sz="2400" dirty="0" smtClean="0"/>
              <a:t>iii) Rank phrases &amp; entities per topic</a:t>
            </a:r>
            <a:endParaRPr lang="en-US" sz="2400" dirty="0"/>
          </a:p>
        </p:txBody>
      </p:sp>
      <p:sp>
        <p:nvSpPr>
          <p:cNvPr id="10" name="Rectangle 9"/>
          <p:cNvSpPr/>
          <p:nvPr/>
        </p:nvSpPr>
        <p:spPr>
          <a:xfrm>
            <a:off x="8940495" y="2436687"/>
            <a:ext cx="2733383" cy="1015663"/>
          </a:xfrm>
          <a:prstGeom prst="rect">
            <a:avLst/>
          </a:prstGeom>
        </p:spPr>
        <p:txBody>
          <a:bodyPr wrap="square">
            <a:spAutoFit/>
          </a:bodyPr>
          <a:lstStyle/>
          <a:p>
            <a:r>
              <a:rPr lang="en-US" sz="2000" dirty="0" smtClean="0"/>
              <a:t>Output hierarchy with </a:t>
            </a:r>
            <a:r>
              <a:rPr lang="en-US" altLang="zh-CN" sz="2000" dirty="0" smtClean="0">
                <a:solidFill>
                  <a:srgbClr val="000000"/>
                </a:solidFill>
              </a:rPr>
              <a:t>phrases</a:t>
            </a:r>
            <a:r>
              <a:rPr lang="zh-CN" altLang="en-US" sz="2000" dirty="0" smtClean="0">
                <a:solidFill>
                  <a:srgbClr val="000000"/>
                </a:solidFill>
              </a:rPr>
              <a:t> </a:t>
            </a:r>
            <a:r>
              <a:rPr lang="en-US" altLang="zh-CN" sz="2000" dirty="0">
                <a:solidFill>
                  <a:srgbClr val="000000"/>
                </a:solidFill>
              </a:rPr>
              <a:t>&amp;</a:t>
            </a:r>
            <a:r>
              <a:rPr lang="zh-CN" altLang="en-US" sz="2000" dirty="0">
                <a:solidFill>
                  <a:srgbClr val="000000"/>
                </a:solidFill>
              </a:rPr>
              <a:t> </a:t>
            </a:r>
            <a:r>
              <a:rPr lang="en-US" altLang="zh-CN" sz="2000" dirty="0">
                <a:solidFill>
                  <a:srgbClr val="000000"/>
                </a:solidFill>
              </a:rPr>
              <a:t>entities</a:t>
            </a:r>
            <a:endParaRPr lang="en-US" sz="2000" dirty="0">
              <a:solidFill>
                <a:srgbClr val="000000"/>
              </a:solidFill>
            </a:endParaRPr>
          </a:p>
          <a:p>
            <a:endParaRPr lang="en-US" sz="2000" dirty="0"/>
          </a:p>
        </p:txBody>
      </p:sp>
      <p:sp>
        <p:nvSpPr>
          <p:cNvPr id="11" name="Striped Right Arrow 10"/>
          <p:cNvSpPr/>
          <p:nvPr/>
        </p:nvSpPr>
        <p:spPr>
          <a:xfrm rot="19639412">
            <a:off x="3336689" y="3157604"/>
            <a:ext cx="512121" cy="237787"/>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Striped Right Arrow 11"/>
          <p:cNvSpPr/>
          <p:nvPr/>
        </p:nvSpPr>
        <p:spPr>
          <a:xfrm rot="2213407">
            <a:off x="3176651" y="4280711"/>
            <a:ext cx="952051" cy="185184"/>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Striped Right Arrow 12"/>
          <p:cNvSpPr/>
          <p:nvPr/>
        </p:nvSpPr>
        <p:spPr>
          <a:xfrm>
            <a:off x="8585526" y="3487367"/>
            <a:ext cx="598700" cy="213683"/>
          </a:xfrm>
          <a:prstGeom prst="strip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483028" y="4606828"/>
            <a:ext cx="1809598" cy="400110"/>
          </a:xfrm>
          <a:prstGeom prst="rect">
            <a:avLst/>
          </a:prstGeom>
        </p:spPr>
        <p:txBody>
          <a:bodyPr wrap="none">
            <a:spAutoFit/>
          </a:bodyPr>
          <a:lstStyle/>
          <a:p>
            <a:r>
              <a:rPr lang="en-US" sz="2000" dirty="0" smtClean="0"/>
              <a:t>Input collection</a:t>
            </a:r>
            <a:endParaRPr lang="en-US" sz="2000" dirty="0"/>
          </a:p>
        </p:txBody>
      </p:sp>
      <p:sp>
        <p:nvSpPr>
          <p:cNvPr id="15" name="Oval 14"/>
          <p:cNvSpPr/>
          <p:nvPr/>
        </p:nvSpPr>
        <p:spPr>
          <a:xfrm>
            <a:off x="2974809" y="4335001"/>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746084" y="3788901"/>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723859" y="4417551"/>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089109" y="3211051"/>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stCxn id="25" idx="3"/>
            <a:endCxn id="22" idx="1"/>
          </p:cNvCxnSpPr>
          <p:nvPr/>
        </p:nvCxnSpPr>
        <p:spPr>
          <a:xfrm>
            <a:off x="2097858" y="2989833"/>
            <a:ext cx="48275" cy="49268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7" idx="7"/>
          </p:cNvCxnSpPr>
          <p:nvPr/>
        </p:nvCxnSpPr>
        <p:spPr>
          <a:xfrm flipV="1">
            <a:off x="1864781" y="3363450"/>
            <a:ext cx="551227" cy="1078279"/>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6" idx="5"/>
          </p:cNvCxnSpPr>
          <p:nvPr/>
        </p:nvCxnSpPr>
        <p:spPr>
          <a:xfrm flipV="1">
            <a:off x="1887006" y="3347575"/>
            <a:ext cx="481377" cy="582248"/>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2146133" y="3299950"/>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298533" y="3452350"/>
            <a:ext cx="365125" cy="3651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450933" y="3604750"/>
            <a:ext cx="842704" cy="370007"/>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text</a:t>
            </a:r>
            <a:endParaRPr lang="en-US" dirty="0">
              <a:solidFill>
                <a:schemeClr val="tx1"/>
              </a:solidFill>
            </a:endParaRPr>
          </a:p>
        </p:txBody>
      </p:sp>
      <p:sp>
        <p:nvSpPr>
          <p:cNvPr id="25" name="Oval 24"/>
          <p:cNvSpPr/>
          <p:nvPr/>
        </p:nvSpPr>
        <p:spPr>
          <a:xfrm>
            <a:off x="2073680" y="2848911"/>
            <a:ext cx="165100" cy="1651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884244" y="3563653"/>
            <a:ext cx="165100" cy="1651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068132" y="4190555"/>
            <a:ext cx="165100" cy="165100"/>
          </a:xfrm>
          <a:prstGeom prst="ellipse">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a:stCxn id="27" idx="7"/>
          </p:cNvCxnSpPr>
          <p:nvPr/>
        </p:nvCxnSpPr>
        <p:spPr>
          <a:xfrm flipV="1">
            <a:off x="1209054" y="3958261"/>
            <a:ext cx="1259964" cy="256472"/>
          </a:xfrm>
          <a:prstGeom prst="line">
            <a:avLst/>
          </a:prstGeom>
          <a:ln w="38100" cmpd="sng">
            <a:solidFill>
              <a:srgbClr val="00808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5" idx="6"/>
            <a:endCxn id="24" idx="0"/>
          </p:cNvCxnSpPr>
          <p:nvPr/>
        </p:nvCxnSpPr>
        <p:spPr>
          <a:xfrm>
            <a:off x="2238780" y="2931461"/>
            <a:ext cx="633505" cy="673289"/>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15" idx="1"/>
            <a:endCxn id="24" idx="2"/>
          </p:cNvCxnSpPr>
          <p:nvPr/>
        </p:nvCxnSpPr>
        <p:spPr>
          <a:xfrm flipH="1" flipV="1">
            <a:off x="2872285" y="3974757"/>
            <a:ext cx="126702" cy="384422"/>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22" idx="1"/>
            <a:endCxn id="26" idx="6"/>
          </p:cNvCxnSpPr>
          <p:nvPr/>
        </p:nvCxnSpPr>
        <p:spPr>
          <a:xfrm flipH="1">
            <a:off x="1049344" y="3482513"/>
            <a:ext cx="1096789" cy="16369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18" idx="2"/>
          </p:cNvCxnSpPr>
          <p:nvPr/>
        </p:nvCxnSpPr>
        <p:spPr>
          <a:xfrm flipH="1">
            <a:off x="2617449" y="3293601"/>
            <a:ext cx="471660" cy="18629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aphicFrame>
        <p:nvGraphicFramePr>
          <p:cNvPr id="33" name="Diagram 32"/>
          <p:cNvGraphicFramePr/>
          <p:nvPr>
            <p:extLst>
              <p:ext uri="{D42A27DB-BD31-4B8C-83A1-F6EECF244321}">
                <p14:modId xmlns:p14="http://schemas.microsoft.com/office/powerpoint/2010/main" val="262305471"/>
              </p:ext>
            </p:extLst>
          </p:nvPr>
        </p:nvGraphicFramePr>
        <p:xfrm>
          <a:off x="8780989" y="3233274"/>
          <a:ext cx="2449598" cy="1622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Rectangle 33"/>
          <p:cNvSpPr/>
          <p:nvPr/>
        </p:nvSpPr>
        <p:spPr>
          <a:xfrm>
            <a:off x="1709296" y="2515347"/>
            <a:ext cx="842704" cy="3700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entity</a:t>
            </a:r>
            <a:endParaRPr lang="en-US" sz="2000" dirty="0">
              <a:solidFill>
                <a:schemeClr val="tx1"/>
              </a:solidFill>
            </a:endParaRPr>
          </a:p>
        </p:txBody>
      </p:sp>
    </p:spTree>
    <p:extLst>
      <p:ext uri="{BB962C8B-B14F-4D97-AF65-F5344CB8AC3E}">
        <p14:creationId xmlns:p14="http://schemas.microsoft.com/office/powerpoint/2010/main" val="2693545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4|6.6|0.9"/>
</p:tagLst>
</file>

<file path=ppt/theme/_rels/themeOverride1.xml.rels><?xml version="1.0" encoding="UTF-8" standalone="yes"?>
<Relationships xmlns="http://schemas.openxmlformats.org/package/2006/relationships"><Relationship Id="rId1" Type="http://schemas.openxmlformats.org/officeDocument/2006/relationships/image" Target="../media/image168.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68.jpeg"/></Relationships>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25">
    <a:majorFont>
      <a:latin typeface="Calibri"/>
      <a:ea typeface="幼圆"/>
      <a:cs typeface=""/>
    </a:majorFont>
    <a:minorFont>
      <a:latin typeface="Calibri"/>
      <a:ea typeface="宋体"/>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ppt/theme/themeOverride2.xml><?xml version="1.0" encoding="utf-8"?>
<a:themeOverride xmlns:a="http://schemas.openxmlformats.org/drawingml/2006/main">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25">
    <a:majorFont>
      <a:latin typeface="Calibri"/>
      <a:ea typeface="幼圆"/>
      <a:cs typeface=""/>
    </a:majorFont>
    <a:minorFont>
      <a:latin typeface="Calibri"/>
      <a:ea typeface="宋体"/>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15193</TotalTime>
  <Words>12698</Words>
  <Application>Microsoft Office PowerPoint</Application>
  <PresentationFormat>Widescreen</PresentationFormat>
  <Paragraphs>2802</Paragraphs>
  <Slides>175</Slides>
  <Notes>59</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175</vt:i4>
      </vt:variant>
    </vt:vector>
  </HeadingPairs>
  <TitlesOfParts>
    <vt:vector size="196" baseType="lpstr">
      <vt:lpstr>Gill Sans</vt:lpstr>
      <vt:lpstr>Gill Sans Light</vt:lpstr>
      <vt:lpstr>MS PGothic</vt:lpstr>
      <vt:lpstr>MS PGothic</vt:lpstr>
      <vt:lpstr>宋体</vt:lpstr>
      <vt:lpstr>宋体</vt:lpstr>
      <vt:lpstr>Arial</vt:lpstr>
      <vt:lpstr>Arial Black</vt:lpstr>
      <vt:lpstr>Baskerville Old Face</vt:lpstr>
      <vt:lpstr>Calibri</vt:lpstr>
      <vt:lpstr>Calibri Light</vt:lpstr>
      <vt:lpstr>Cambria Math</vt:lpstr>
      <vt:lpstr>Garamond</vt:lpstr>
      <vt:lpstr>Segoe UI</vt:lpstr>
      <vt:lpstr>Symbol</vt:lpstr>
      <vt:lpstr>Tahoma</vt:lpstr>
      <vt:lpstr>Times New Roman</vt:lpstr>
      <vt:lpstr>Wingdings</vt:lpstr>
      <vt:lpstr>Wingdings 2</vt:lpstr>
      <vt:lpstr>Retrospect</vt:lpstr>
      <vt:lpstr>Equation</vt:lpstr>
      <vt:lpstr>Bringing Structure to Text</vt:lpstr>
      <vt:lpstr>Outline</vt:lpstr>
      <vt:lpstr>Motivation of Bringing Structure to Text</vt:lpstr>
      <vt:lpstr>Information Overload:  A Critical Problem in Big Data Era</vt:lpstr>
      <vt:lpstr>Example: Research Publications</vt:lpstr>
      <vt:lpstr>Example: News Articles</vt:lpstr>
      <vt:lpstr>Example: Social Media</vt:lpstr>
      <vt:lpstr>Text-Attached Information Network for  Unstructured and Loosely-Structured Data</vt:lpstr>
      <vt:lpstr>What Power Can We Gain if More Structures Can Be Discovered?</vt:lpstr>
      <vt:lpstr>Structures Facilitate Multi-Dimensional Analysis:  An EventCube Experiment</vt:lpstr>
      <vt:lpstr>Distribution along Multiple Dimensions</vt:lpstr>
      <vt:lpstr>Entity Analysis and Profiling</vt:lpstr>
      <vt:lpstr>PowerPoint Presentation</vt:lpstr>
      <vt:lpstr>Structures Facilitate Heterogeneous Information Network Analysis</vt:lpstr>
      <vt:lpstr>What Can Be Mined in Structured Information Networks</vt:lpstr>
      <vt:lpstr>Useful Structure from Text:  Phrases, Topics, Entities</vt:lpstr>
      <vt:lpstr>Outline</vt:lpstr>
      <vt:lpstr>Topic Hierarchy: Summarize the Data with Multiple Granularity</vt:lpstr>
      <vt:lpstr>Methodologies of Topic Mining</vt:lpstr>
      <vt:lpstr>Methodologies of Topic Mining</vt:lpstr>
      <vt:lpstr>Bag-of-Words Topic Modeling</vt:lpstr>
      <vt:lpstr>Topic:  Multinomial Distribution over Words</vt:lpstr>
      <vt:lpstr>Routine of Generative Models</vt:lpstr>
      <vt:lpstr>Probabilistic Latent Semantic Analysis (PLSA) [Hofmann 99]</vt:lpstr>
      <vt:lpstr>PLSA – Model Design</vt:lpstr>
      <vt:lpstr>PLSA – Model Inference</vt:lpstr>
      <vt:lpstr>PLSA – Model Inference using Expectation-Maximization (EM)</vt:lpstr>
      <vt:lpstr>How the EM Algorithm Works</vt:lpstr>
      <vt:lpstr>Analysis of pLSA</vt:lpstr>
      <vt:lpstr>Latent Dirichlet Allocation (LDA)  [Blei et al. 02]</vt:lpstr>
      <vt:lpstr>LDA – Model Inference</vt:lpstr>
      <vt:lpstr>MCMC – Collapsed Gibbs Sampler [Griffiths &amp; Steyvers 04]</vt:lpstr>
      <vt:lpstr>Method of Moments  [Anandkumar et al. 12, Wang et al. 14a]</vt:lpstr>
      <vt:lpstr>Guaranteed Topic Recovery</vt:lpstr>
      <vt:lpstr>Tensor Orthogonal Decomposition  for LDA</vt:lpstr>
      <vt:lpstr>Tensor Orthogonal Decomposition  for LDA – Not Scalable</vt:lpstr>
      <vt:lpstr>Scalable Tensor Orthogonal Decomposition</vt:lpstr>
      <vt:lpstr>Speedup 1  Eigen-Decomposition of  M_2</vt:lpstr>
      <vt:lpstr>Speedup 1  Eigen-Decomposition of  M_2</vt:lpstr>
      <vt:lpstr>Speedup 2 Construction of Small Tensor  </vt:lpstr>
      <vt:lpstr>20-3000 Times Faster</vt:lpstr>
      <vt:lpstr>Effectiveness  STOD = TOD &gt; Gibbs Sampling</vt:lpstr>
      <vt:lpstr>Summary of LDA Model Inference</vt:lpstr>
      <vt:lpstr>Methodologies of Topic Mining</vt:lpstr>
      <vt:lpstr>Flat Topics -&gt; Hierarchical Topics</vt:lpstr>
      <vt:lpstr>Hierarchical Topic Models</vt:lpstr>
      <vt:lpstr>Hierarchical Topic Model Inference</vt:lpstr>
      <vt:lpstr>LDA with Topic Tree</vt:lpstr>
      <vt:lpstr>Recursive Inference for  LDA with Topic Tree </vt:lpstr>
      <vt:lpstr>Scalable Tensor Recursive Orthogonal Decomposition </vt:lpstr>
      <vt:lpstr>Methodologies of Topic Mining</vt:lpstr>
      <vt:lpstr>Unigrams -&gt; N-Grams</vt:lpstr>
      <vt:lpstr>Various Strategies</vt:lpstr>
      <vt:lpstr>Strategy 1 – Simultaneously Inferring Phrases and Topic</vt:lpstr>
      <vt:lpstr>Strategy 1 – Bigram Topic Model</vt:lpstr>
      <vt:lpstr>Strategy 1 – Topical N-Grams Model (TNG)</vt:lpstr>
      <vt:lpstr>TNG:  Experiments on Research Papers</vt:lpstr>
      <vt:lpstr>TNG:  Experiments on Research Papers</vt:lpstr>
      <vt:lpstr>Strategy 1 – Phrase Discovering Latent Dirichlet Allocation</vt:lpstr>
      <vt:lpstr>PD-LDA:  Experiments on the Touchstone Applied Science Associates (TASA) corpus</vt:lpstr>
      <vt:lpstr>PD-LDA:  Experiments on the Touchstone Applied Science Associates (TASA) corpus</vt:lpstr>
      <vt:lpstr>Strategy 2 – Post topic modeling phrase construction</vt:lpstr>
      <vt:lpstr>Strategy 2 – TurboTopics</vt:lpstr>
      <vt:lpstr>Strategy 2 – TurboTopics</vt:lpstr>
      <vt:lpstr>Strategy 2 – Topical Keyphrase Extraction &amp; Ranking (KERT)</vt:lpstr>
      <vt:lpstr>Framework of KERT</vt:lpstr>
      <vt:lpstr>Comparison of phrase ranking methods</vt:lpstr>
      <vt:lpstr>Strategy 3 – Phrase Mining + Topic Modeling</vt:lpstr>
      <vt:lpstr>Strategy 3 – Phrase Mining + Topic Model (ToPMine)</vt:lpstr>
      <vt:lpstr>Phrase Mining: Frequent Pattern Mining + Statistical Analysis </vt:lpstr>
      <vt:lpstr>Phrase Mining: Frequent Pattern Mining + Statistical Analysis </vt:lpstr>
      <vt:lpstr>Collocation Mining</vt:lpstr>
      <vt:lpstr>ToPMine: Phrase LDA (Constrained Topic Modeling)</vt:lpstr>
      <vt:lpstr>Example Topical Phrases</vt:lpstr>
      <vt:lpstr>ToPMine:  Experiments on DBLP Abstracts</vt:lpstr>
      <vt:lpstr>ToPMine:  Experiments on Associate Press News (1989)</vt:lpstr>
      <vt:lpstr>ToPMine:  Experiments on Yelp Reviews</vt:lpstr>
      <vt:lpstr> </vt:lpstr>
      <vt:lpstr> </vt:lpstr>
      <vt:lpstr> </vt:lpstr>
      <vt:lpstr> </vt:lpstr>
      <vt:lpstr>Summary of Topical N-Gram Mining</vt:lpstr>
      <vt:lpstr>Methodologies of Topic Mining</vt:lpstr>
      <vt:lpstr>Text Only -&gt; Text + Entity</vt:lpstr>
      <vt:lpstr>Three Modeling Strategies</vt:lpstr>
      <vt:lpstr>Resemble Entities to Documents</vt:lpstr>
      <vt:lpstr>Resemble Entities to Documents</vt:lpstr>
      <vt:lpstr>Resemble Entities to Documents</vt:lpstr>
      <vt:lpstr>Resemble Entities to Documents</vt:lpstr>
      <vt:lpstr>Three Modeling Strategies</vt:lpstr>
      <vt:lpstr>Resemble Entities to Topics</vt:lpstr>
      <vt:lpstr>Example topics learned by ETM </vt:lpstr>
      <vt:lpstr>Three Modeling Strategies</vt:lpstr>
      <vt:lpstr>Resemble Entities to Words</vt:lpstr>
      <vt:lpstr>Comparison of Three Modeling Strategies for Text + Entity</vt:lpstr>
      <vt:lpstr>Methodologies of Topic Mining</vt:lpstr>
      <vt:lpstr>An Integrated Framework</vt:lpstr>
      <vt:lpstr>An Integrated Framework</vt:lpstr>
      <vt:lpstr>Construct A Topical HierarchY (CATHY)</vt:lpstr>
      <vt:lpstr>Mining Framework – CATHY </vt:lpstr>
      <vt:lpstr>Hierarchical Topic Discovery with Text + Multi-Typed Entities [Wang et al. 13b,14c]</vt:lpstr>
      <vt:lpstr>Text and Links: Unified as Link Patterns</vt:lpstr>
      <vt:lpstr>Link-Weighted Heterogeneous Network</vt:lpstr>
      <vt:lpstr>Generative Model for Link Patterns</vt:lpstr>
      <vt:lpstr> Generative Model for Link Patterns</vt:lpstr>
      <vt:lpstr> Generative Model for Link Patterns</vt:lpstr>
      <vt:lpstr>Generative Model for Link Patterns - Collapsed Model</vt:lpstr>
      <vt:lpstr>Model Inference</vt:lpstr>
      <vt:lpstr>Model Inference</vt:lpstr>
      <vt:lpstr>Model Inference Using  Expectation-Maximization (EM)</vt:lpstr>
      <vt:lpstr>Top-Down Recursion</vt:lpstr>
      <vt:lpstr>Extension: Learn Link Type Importance</vt:lpstr>
      <vt:lpstr>Optimal Weight</vt:lpstr>
      <vt:lpstr>Learned Link Importance &amp; Topic Coherence</vt:lpstr>
      <vt:lpstr>Phrase Mining </vt:lpstr>
      <vt:lpstr>Examples of Mined Phrases</vt:lpstr>
      <vt:lpstr>Phrase &amp; Entity Ranking</vt:lpstr>
      <vt:lpstr>Phrase &amp; Entity Ranking –  Estimate Topical Frequency</vt:lpstr>
      <vt:lpstr>Phrase &amp; Entity Ranking –  Ranking Function</vt:lpstr>
      <vt:lpstr>Example topics: database &amp; information retrieval</vt:lpstr>
      <vt:lpstr>Evaluation Method - Intrusion Detection</vt:lpstr>
      <vt:lpstr>Phrases + Entities &gt; Unigrams</vt:lpstr>
      <vt:lpstr>Application: Entity &amp; Community Profiling</vt:lpstr>
      <vt:lpstr>Outline</vt:lpstr>
      <vt:lpstr>Heterogeneous network construction</vt:lpstr>
      <vt:lpstr>Type Entities from Text</vt:lpstr>
      <vt:lpstr>Large Scale Taxonomies</vt:lpstr>
      <vt:lpstr>Type Entities in Text</vt:lpstr>
      <vt:lpstr>Limitation of Entity Linking</vt:lpstr>
      <vt:lpstr>Targeted Disambiguation  [Wang et al. 12]</vt:lpstr>
      <vt:lpstr>Targeted Disambiguation</vt:lpstr>
      <vt:lpstr>Insight – Context Similarity</vt:lpstr>
      <vt:lpstr>Insight – Context Similarity</vt:lpstr>
      <vt:lpstr>Insight – Context Similarity</vt:lpstr>
      <vt:lpstr>Insight – Leverage Homogeneity</vt:lpstr>
      <vt:lpstr>Insight – Comention</vt:lpstr>
      <vt:lpstr>Insight – Leverage Homogeneity</vt:lpstr>
      <vt:lpstr>Insight – Leverage Homogeneity</vt:lpstr>
      <vt:lpstr>Insight – Leverage Homogeneity</vt:lpstr>
      <vt:lpstr>Entities in Topic Hierarchy</vt:lpstr>
      <vt:lpstr>Example Hidden Relations</vt:lpstr>
      <vt:lpstr>Mining Paradigms</vt:lpstr>
      <vt:lpstr>Similarity Search of Relationships</vt:lpstr>
      <vt:lpstr>Classify or Cluster Entity Relationships</vt:lpstr>
      <vt:lpstr>Slot Filling</vt:lpstr>
      <vt:lpstr>Text Patterns</vt:lpstr>
      <vt:lpstr>Dependency Rules &amp; Constraints (Advisor-Advisee Relationship)</vt:lpstr>
      <vt:lpstr>Dependency Rules &amp; Constraints  (Social Relationship)</vt:lpstr>
      <vt:lpstr>Methodologies for Dependency Modeling</vt:lpstr>
      <vt:lpstr>Methodologies for Dependency Modeling</vt:lpstr>
      <vt:lpstr>Mining Information Networks</vt:lpstr>
      <vt:lpstr>Similarity Search:  Find Similar Objects in Networks Guided by Meta-Paths </vt:lpstr>
      <vt:lpstr>Similarity Search: PathSim Measure Helps Find Peer Objects in Long Tails</vt:lpstr>
      <vt:lpstr>PathPredict: Meta-Path Based Relationship Prediction</vt:lpstr>
      <vt:lpstr>Meta-Path Based  Co-authorship Prediction</vt:lpstr>
      <vt:lpstr>Heterogeneous Network Helps Personalized Recommendation</vt:lpstr>
      <vt:lpstr>Personalized Recommendation in Heterogeneous Networks</vt:lpstr>
      <vt:lpstr>Outline</vt:lpstr>
      <vt:lpstr>Mining Latent Structures  from Multiple Sources</vt:lpstr>
      <vt:lpstr>Integration of NLP  &amp; Data Mining</vt:lpstr>
      <vt:lpstr>Open Problems on  Mining Latent Structures</vt:lpstr>
      <vt:lpstr>Understand the Data</vt:lpstr>
      <vt:lpstr>Understand the People</vt:lpstr>
      <vt:lpstr>References</vt:lpstr>
      <vt:lpstr>References</vt:lpstr>
      <vt:lpstr>References</vt:lpstr>
      <vt:lpstr>References</vt:lpstr>
      <vt:lpstr>References</vt:lpstr>
      <vt:lpstr>References</vt:lpstr>
      <vt:lpstr>References</vt:lpstr>
      <vt:lpstr>References</vt:lpstr>
      <vt:lpstr>References</vt:lpstr>
      <vt:lpstr>References</vt:lpstr>
      <vt:lpstr>References</vt:lpstr>
      <vt:lpstr>References</vt:lpstr>
    </vt:vector>
  </TitlesOfParts>
  <Company>UIUC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Latent Entity Structures</dc:title>
  <dc:creator>Wang, Chi</dc:creator>
  <cp:lastModifiedBy>Sonic Wang</cp:lastModifiedBy>
  <cp:revision>441</cp:revision>
  <dcterms:created xsi:type="dcterms:W3CDTF">2014-06-02T15:06:14Z</dcterms:created>
  <dcterms:modified xsi:type="dcterms:W3CDTF">2014-08-22T22:25:58Z</dcterms:modified>
</cp:coreProperties>
</file>